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9"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90231" autoAdjust="0"/>
  </p:normalViewPr>
  <p:slideViewPr>
    <p:cSldViewPr>
      <p:cViewPr>
        <p:scale>
          <a:sx n="60" d="100"/>
          <a:sy n="60" d="100"/>
        </p:scale>
        <p:origin x="-786" y="-72"/>
      </p:cViewPr>
      <p:guideLst>
        <p:guide orient="horz" pos="864"/>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26023156493048222"/>
          <c:w val="0.88318932832957253"/>
          <c:h val="0.6448550911893254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1996</c:v>
                </c:pt>
                <c:pt idx="1">
                  <c:v>1998</c:v>
                </c:pt>
                <c:pt idx="2">
                  <c:v>2001</c:v>
                </c:pt>
                <c:pt idx="3">
                  <c:v>2006</c:v>
                </c:pt>
                <c:pt idx="4">
                  <c:v>2011</c:v>
                </c:pt>
              </c:numCache>
            </c:numRef>
          </c:cat>
          <c:val>
            <c:numRef>
              <c:f>Sheet1!$B$2:$B$6</c:f>
              <c:numCache>
                <c:formatCode>General</c:formatCode>
                <c:ptCount val="5"/>
                <c:pt idx="0">
                  <c:v>66</c:v>
                </c:pt>
                <c:pt idx="1">
                  <c:v>61</c:v>
                </c:pt>
                <c:pt idx="2">
                  <c:v>57</c:v>
                </c:pt>
                <c:pt idx="3">
                  <c:v>49</c:v>
                </c:pt>
                <c:pt idx="4">
                  <c:v>41</c:v>
                </c:pt>
              </c:numCache>
            </c:numRef>
          </c:val>
        </c:ser>
        <c:dLbls>
          <c:showLegendKey val="0"/>
          <c:showVal val="1"/>
          <c:showCatName val="0"/>
          <c:showSerName val="0"/>
          <c:showPercent val="0"/>
          <c:showBubbleSize val="0"/>
        </c:dLbls>
        <c:gapWidth val="50"/>
        <c:overlap val="40"/>
        <c:axId val="131008384"/>
        <c:axId val="131011328"/>
      </c:barChart>
      <c:catAx>
        <c:axId val="131008384"/>
        <c:scaling>
          <c:orientation val="minMax"/>
        </c:scaling>
        <c:delete val="0"/>
        <c:axPos val="b"/>
        <c:numFmt formatCode="General" sourceLinked="1"/>
        <c:majorTickMark val="none"/>
        <c:minorTickMark val="none"/>
        <c:tickLblPos val="nextTo"/>
        <c:txPr>
          <a:bodyPr/>
          <a:lstStyle/>
          <a:p>
            <a:pPr>
              <a:defRPr sz="1000"/>
            </a:pPr>
            <a:endParaRPr lang="en-US"/>
          </a:p>
        </c:txPr>
        <c:crossAx val="131011328"/>
        <c:crosses val="autoZero"/>
        <c:auto val="1"/>
        <c:lblAlgn val="ctr"/>
        <c:lblOffset val="100"/>
        <c:noMultiLvlLbl val="0"/>
      </c:catAx>
      <c:valAx>
        <c:axId val="131011328"/>
        <c:scaling>
          <c:orientation val="minMax"/>
          <c:min val="0"/>
        </c:scaling>
        <c:delete val="1"/>
        <c:axPos val="l"/>
        <c:numFmt formatCode="General" sourceLinked="1"/>
        <c:majorTickMark val="none"/>
        <c:minorTickMark val="none"/>
        <c:tickLblPos val="nextTo"/>
        <c:crossAx val="1310083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27339660337106675"/>
          <c:w val="0.95416662538675434"/>
          <c:h val="0.63982382548191097"/>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1996</c:v>
                </c:pt>
                <c:pt idx="1">
                  <c:v>1998</c:v>
                </c:pt>
                <c:pt idx="2">
                  <c:v>2001</c:v>
                </c:pt>
                <c:pt idx="3">
                  <c:v>2006</c:v>
                </c:pt>
                <c:pt idx="4">
                  <c:v>2011</c:v>
                </c:pt>
              </c:numCache>
            </c:numRef>
          </c:cat>
          <c:val>
            <c:numRef>
              <c:f>Sheet1!$B$2:$B$6</c:f>
              <c:numCache>
                <c:formatCode>General</c:formatCode>
                <c:ptCount val="5"/>
                <c:pt idx="0">
                  <c:v>68.900000000000006</c:v>
                </c:pt>
                <c:pt idx="1">
                  <c:v>66.900000000000006</c:v>
                </c:pt>
                <c:pt idx="2">
                  <c:v>63.7</c:v>
                </c:pt>
                <c:pt idx="3">
                  <c:v>57.7</c:v>
                </c:pt>
                <c:pt idx="4">
                  <c:v>50.8</c:v>
                </c:pt>
              </c:numCache>
            </c:numRef>
          </c:val>
        </c:ser>
        <c:dLbls>
          <c:showLegendKey val="0"/>
          <c:showVal val="1"/>
          <c:showCatName val="0"/>
          <c:showSerName val="0"/>
          <c:showPercent val="0"/>
          <c:showBubbleSize val="0"/>
        </c:dLbls>
        <c:gapWidth val="50"/>
        <c:overlap val="40"/>
        <c:axId val="131022208"/>
        <c:axId val="131029248"/>
      </c:barChart>
      <c:catAx>
        <c:axId val="131022208"/>
        <c:scaling>
          <c:orientation val="minMax"/>
        </c:scaling>
        <c:delete val="0"/>
        <c:axPos val="b"/>
        <c:numFmt formatCode="General" sourceLinked="1"/>
        <c:majorTickMark val="none"/>
        <c:minorTickMark val="none"/>
        <c:tickLblPos val="nextTo"/>
        <c:txPr>
          <a:bodyPr/>
          <a:lstStyle/>
          <a:p>
            <a:pPr>
              <a:defRPr sz="1000"/>
            </a:pPr>
            <a:endParaRPr lang="en-US"/>
          </a:p>
        </c:txPr>
        <c:crossAx val="131029248"/>
        <c:crosses val="autoZero"/>
        <c:auto val="1"/>
        <c:lblAlgn val="ctr"/>
        <c:lblOffset val="100"/>
        <c:noMultiLvlLbl val="0"/>
      </c:catAx>
      <c:valAx>
        <c:axId val="131029248"/>
        <c:scaling>
          <c:orientation val="minMax"/>
          <c:min val="0"/>
        </c:scaling>
        <c:delete val="1"/>
        <c:axPos val="l"/>
        <c:numFmt formatCode="General" sourceLinked="1"/>
        <c:majorTickMark val="none"/>
        <c:minorTickMark val="none"/>
        <c:tickLblPos val="nextTo"/>
        <c:crossAx val="1310222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Nepal.</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0.04937</cdr:x>
      <cdr:y>0.08217</cdr:y>
    </cdr:from>
    <cdr:to>
      <cdr:x>0.87381</cdr:x>
      <cdr:y>0.23216</cdr:y>
    </cdr:to>
    <cdr:sp macro="" textlink="">
      <cdr:nvSpPr>
        <cdr:cNvPr id="2" name="TextBox 1"/>
        <cdr:cNvSpPr txBox="1"/>
      </cdr:nvSpPr>
      <cdr:spPr>
        <a:xfrm xmlns:a="http://schemas.openxmlformats.org/drawingml/2006/main">
          <a:off x="214287" y="225021"/>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Nepal’s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marR="0" indent="-176131"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lang="en"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endParaRPr lang="en-US" dirty="0"/>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dirty="0"/>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11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46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84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6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SzPct val="25000"/>
            </a:pPr>
            <a:endParaRPr lang="en"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oo.gl/h7j479" TargetMode="External"/><Relationship Id="rId3" Type="http://schemas.openxmlformats.org/officeDocument/2006/relationships/hyperlink" Target="https://www.ncbi.nlm.nih.gov/pmc/articles/PMC4017643/" TargetMode="External"/><Relationship Id="rId7" Type="http://schemas.openxmlformats.org/officeDocument/2006/relationships/hyperlink" Target="http://bmchealthservres.biomedcentral.com/articles/10.1186/1472-6963-14-47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goo.gl/s4JjRj" TargetMode="External"/><Relationship Id="rId5" Type="http://schemas.openxmlformats.org/officeDocument/2006/relationships/hyperlink" Target="https://dhsprogram.com/pubs/pdf/FR181/FCHV_Nepal2007.pdf" TargetMode="External"/><Relationship Id="rId4" Type="http://schemas.openxmlformats.org/officeDocument/2006/relationships/hyperlink" Target="http://digitalcommons.macalester.edu/cgi/viewcontent.cgi?article=1025&amp;context=anth_hon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704068.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9050" y="-34290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Nepal</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Nepal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3693725977"/>
              </p:ext>
            </p:extLst>
          </p:nvPr>
        </p:nvGraphicFramePr>
        <p:xfrm>
          <a:off x="423809" y="1294598"/>
          <a:ext cx="5735053" cy="2584914"/>
        </p:xfrm>
        <a:graphic>
          <a:graphicData uri="http://schemas.openxmlformats.org/drawingml/2006/table">
            <a:tbl>
              <a:tblPr firstRow="1" bandRow="1">
                <a:tableStyleId>{70B7DEA9-941F-4DE4-B690-58208C39A6B7}</a:tableStyleId>
              </a:tblPr>
              <a:tblGrid>
                <a:gridCol w="4147784"/>
                <a:gridCol w="1587269"/>
              </a:tblGrid>
              <a:tr h="867364">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57438">
                <a:tc>
                  <a:txBody>
                    <a:bodyPr/>
                    <a:lstStyle/>
                    <a:p>
                      <a:pPr>
                        <a:spcAft>
                          <a:spcPts val="1000"/>
                        </a:spcAft>
                      </a:pPr>
                      <a:r>
                        <a:rPr lang="en-US" sz="2000" dirty="0" smtClean="0">
                          <a:latin typeface="Questrial" panose="020B0604020202020204" charset="0"/>
                        </a:rPr>
                        <a:t>National Health Policy 2014</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2014</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1060112">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National Female</a:t>
                      </a:r>
                      <a:r>
                        <a:rPr lang="en-US" sz="2000" b="0" i="0" u="none" strike="noStrike" cap="none" baseline="0" dirty="0" smtClean="0">
                          <a:solidFill>
                            <a:schemeClr val="tx1"/>
                          </a:solidFill>
                          <a:latin typeface="Questrial" panose="020B0604020202020204" charset="0"/>
                          <a:ea typeface="+mn-ea"/>
                          <a:cs typeface="+mn-cs"/>
                          <a:sym typeface="Arial"/>
                        </a:rPr>
                        <a:t> Community Health Volunteer Program Strategy</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2010</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Nepal</a:t>
            </a:r>
            <a:r>
              <a:rPr lang="en" sz="2800" b="0" i="0" u="none" strike="noStrike" cap="none" dirty="0" smtClean="0">
                <a:solidFill>
                  <a:srgbClr val="646561"/>
                </a:solidFill>
                <a:latin typeface="Questrial"/>
                <a:ea typeface="Questrial"/>
                <a:cs typeface="Questrial"/>
                <a:sym typeface="Questrial"/>
              </a:rPr>
              <a:t> has </a:t>
            </a:r>
            <a:r>
              <a:rPr lang="en" sz="2800" b="1" i="0" u="none" strike="noStrike" cap="none" dirty="0" smtClean="0">
                <a:solidFill>
                  <a:schemeClr val="accent1"/>
                </a:solidFill>
                <a:latin typeface="Questrial"/>
                <a:ea typeface="Questrial"/>
                <a:cs typeface="Questrial"/>
                <a:sym typeface="Questrial"/>
              </a:rPr>
              <a:t>three distinct cadres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5105400" cy="4876800"/>
          </a:xfrm>
          <a:prstGeom prst="rect">
            <a:avLst/>
          </a:prstGeom>
          <a:noFill/>
          <a:ln>
            <a:noFill/>
          </a:ln>
        </p:spPr>
        <p:txBody>
          <a:bodyPr lIns="91425" tIns="45700" rIns="91425" bIns="45700" anchor="t" anchorCtr="0">
            <a:noAutofit/>
          </a:bodyPr>
          <a:lstStyle/>
          <a:p>
            <a:pPr>
              <a:buClr>
                <a:schemeClr val="dk1"/>
              </a:buClr>
              <a:buSzPct val="25000"/>
            </a:pPr>
            <a:r>
              <a:rPr lang="en" sz="1800" b="1" i="0" u="none" strike="noStrike" cap="none" dirty="0" smtClean="0">
                <a:solidFill>
                  <a:schemeClr val="accent1"/>
                </a:solidFill>
                <a:latin typeface="Questrial" panose="020B0604020202020204" charset="0"/>
                <a:ea typeface="Questrial"/>
                <a:cs typeface="Questrial"/>
                <a:sym typeface="Questrial"/>
              </a:rPr>
              <a:t>1. </a:t>
            </a:r>
            <a:r>
              <a:rPr lang="en" sz="1800" b="1" dirty="0" smtClean="0">
                <a:solidFill>
                  <a:schemeClr val="accent1"/>
                </a:solidFill>
                <a:latin typeface="Questrial" panose="020B0604020202020204" charset="0"/>
                <a:ea typeface="Questrial"/>
                <a:cs typeface="Questrial"/>
                <a:sym typeface="Questrial"/>
              </a:rPr>
              <a:t>Female </a:t>
            </a:r>
            <a:r>
              <a:rPr lang="en" sz="1800" b="1" dirty="0">
                <a:solidFill>
                  <a:schemeClr val="accent1"/>
                </a:solidFill>
                <a:latin typeface="Questrial" panose="020B0604020202020204" charset="0"/>
                <a:ea typeface="Questrial"/>
                <a:cs typeface="Questrial"/>
                <a:sym typeface="Questrial"/>
              </a:rPr>
              <a:t>Community Health </a:t>
            </a:r>
            <a:r>
              <a:rPr lang="en" sz="1800" b="1" dirty="0" smtClean="0">
                <a:solidFill>
                  <a:schemeClr val="accent1"/>
                </a:solidFill>
                <a:latin typeface="Questrial" panose="020B0604020202020204" charset="0"/>
                <a:ea typeface="Questrial"/>
                <a:cs typeface="Questrial"/>
                <a:sym typeface="Questrial"/>
              </a:rPr>
              <a:t>Volunteers (FCHV) </a:t>
            </a:r>
            <a:r>
              <a:rPr lang="en-US" sz="1800" dirty="0" smtClean="0">
                <a:latin typeface="Questrial" panose="020B0604020202020204" charset="0"/>
                <a:ea typeface="Questrial"/>
              </a:rPr>
              <a:t>operate </a:t>
            </a:r>
            <a:r>
              <a:rPr lang="en-US" sz="1800" dirty="0">
                <a:latin typeface="Questrial" panose="020B0604020202020204" charset="0"/>
                <a:ea typeface="Questrial"/>
              </a:rPr>
              <a:t>under the Ministry </a:t>
            </a:r>
            <a:r>
              <a:rPr lang="en-US" sz="1800" dirty="0" smtClean="0">
                <a:latin typeface="Questrial" panose="020B0604020202020204" charset="0"/>
                <a:ea typeface="Questrial"/>
              </a:rPr>
              <a:t>of Health’s </a:t>
            </a:r>
            <a:r>
              <a:rPr lang="en-US" sz="1800" dirty="0">
                <a:latin typeface="Questrial" panose="020B0604020202020204" charset="0"/>
                <a:ea typeface="Questrial"/>
              </a:rPr>
              <a:t>national </a:t>
            </a:r>
            <a:r>
              <a:rPr lang="en-US" sz="1800" dirty="0" smtClean="0">
                <a:latin typeface="Questrial" panose="020B0604020202020204" charset="0"/>
                <a:ea typeface="Questrial"/>
              </a:rPr>
              <a:t>program </a:t>
            </a:r>
            <a:r>
              <a:rPr lang="en-US" sz="1800" dirty="0">
                <a:latin typeface="Questrial" panose="020B0604020202020204" charset="0"/>
                <a:ea typeface="Questrial"/>
              </a:rPr>
              <a:t>and provide a broad range of health services with </a:t>
            </a:r>
            <a:r>
              <a:rPr lang="en-US" sz="1800" dirty="0" smtClean="0">
                <a:latin typeface="Questrial" panose="020B0604020202020204" charset="0"/>
                <a:ea typeface="Questrial"/>
              </a:rPr>
              <a:t>a specific </a:t>
            </a:r>
            <a:r>
              <a:rPr lang="en-US" sz="1800" dirty="0">
                <a:latin typeface="Questrial" panose="020B0604020202020204" charset="0"/>
                <a:ea typeface="Questrial"/>
              </a:rPr>
              <a:t>focus on maternal, newborn, and child health and community-based integrated management of newborn and childhood </a:t>
            </a:r>
            <a:r>
              <a:rPr lang="en-US" sz="1800" dirty="0" smtClean="0">
                <a:latin typeface="Questrial" panose="020B0604020202020204" charset="0"/>
                <a:ea typeface="Questrial"/>
              </a:rPr>
              <a:t>illness.</a:t>
            </a:r>
          </a:p>
          <a:p>
            <a:pPr>
              <a:buClr>
                <a:schemeClr val="dk1"/>
              </a:buClr>
              <a:buSzPct val="25000"/>
            </a:pPr>
            <a:endParaRPr lang="en" sz="1800" b="1" i="0" u="none" strike="noStrike" cap="none" dirty="0" smtClean="0">
              <a:solidFill>
                <a:schemeClr val="accent1"/>
              </a:solidFill>
              <a:latin typeface="Questrial" panose="020B0604020202020204" charset="0"/>
              <a:ea typeface="Questrial"/>
              <a:cs typeface="Questrial"/>
              <a:sym typeface="Questrial"/>
            </a:endParaRPr>
          </a:p>
          <a:p>
            <a:pPr>
              <a:buClr>
                <a:schemeClr val="dk1"/>
              </a:buClr>
              <a:buSzPct val="25000"/>
            </a:pPr>
            <a:r>
              <a:rPr lang="en" sz="1800" b="1" i="0" u="none" strike="noStrike" cap="none" dirty="0" smtClean="0">
                <a:solidFill>
                  <a:schemeClr val="accent1"/>
                </a:solidFill>
                <a:latin typeface="Questrial" panose="020B0604020202020204" charset="0"/>
                <a:ea typeface="Questrial"/>
                <a:cs typeface="Questrial"/>
                <a:sym typeface="Questrial"/>
              </a:rPr>
              <a:t>2. </a:t>
            </a:r>
            <a:r>
              <a:rPr lang="en" sz="1800" b="1" dirty="0">
                <a:solidFill>
                  <a:schemeClr val="accent1"/>
                </a:solidFill>
                <a:latin typeface="Questrial" panose="020B0604020202020204" charset="0"/>
                <a:ea typeface="Questrial"/>
                <a:cs typeface="Questrial"/>
                <a:sym typeface="Questrial"/>
              </a:rPr>
              <a:t>Auxilliary Health Workers (AHW) </a:t>
            </a:r>
            <a:r>
              <a:rPr lang="en" sz="1800" b="1" dirty="0">
                <a:solidFill>
                  <a:schemeClr val="tx1"/>
                </a:solidFill>
                <a:latin typeface="Questrial" panose="020B0604020202020204" charset="0"/>
                <a:ea typeface="Questrial"/>
                <a:cs typeface="Questrial"/>
                <a:sym typeface="Questrial"/>
              </a:rPr>
              <a:t> </a:t>
            </a:r>
            <a:r>
              <a:rPr lang="en-US" sz="1800" dirty="0" smtClean="0">
                <a:latin typeface="Questrial" panose="020B0604020202020204" charset="0"/>
              </a:rPr>
              <a:t> are employed </a:t>
            </a:r>
            <a:r>
              <a:rPr lang="en-US" sz="1800" dirty="0">
                <a:latin typeface="Questrial" panose="020B0604020202020204" charset="0"/>
              </a:rPr>
              <a:t>by the government at health facilities </a:t>
            </a:r>
            <a:r>
              <a:rPr lang="en-US" sz="1800" dirty="0" smtClean="0">
                <a:latin typeface="Questrial" panose="020B0604020202020204" charset="0"/>
              </a:rPr>
              <a:t>that provide </a:t>
            </a:r>
            <a:r>
              <a:rPr lang="en-US" sz="1800" dirty="0">
                <a:latin typeface="Questrial" panose="020B0604020202020204" charset="0"/>
              </a:rPr>
              <a:t>a higher level of care than FCHVs </a:t>
            </a:r>
            <a:r>
              <a:rPr lang="en-US" sz="1800" dirty="0" smtClean="0">
                <a:solidFill>
                  <a:schemeClr val="tx1"/>
                </a:solidFill>
                <a:latin typeface="Questrial" panose="020B0604020202020204" charset="0"/>
                <a:ea typeface="Questrial"/>
                <a:cs typeface="Questrial"/>
              </a:rPr>
              <a:t/>
            </a:r>
            <a:br>
              <a:rPr lang="en-US" sz="1800" dirty="0" smtClean="0">
                <a:solidFill>
                  <a:schemeClr val="tx1"/>
                </a:solidFill>
                <a:latin typeface="Questrial" panose="020B0604020202020204" charset="0"/>
                <a:ea typeface="Questrial"/>
                <a:cs typeface="Questrial"/>
              </a:rPr>
            </a:br>
            <a:endParaRPr lang="en" sz="1800" dirty="0">
              <a:solidFill>
                <a:schemeClr val="tx1"/>
              </a:solidFill>
              <a:latin typeface="Questrial" panose="020B0604020202020204" charset="0"/>
              <a:ea typeface="Questrial"/>
              <a:cs typeface="Questrial"/>
              <a:sym typeface="Questrial"/>
            </a:endParaRPr>
          </a:p>
          <a:p>
            <a:pPr>
              <a:buClr>
                <a:schemeClr val="dk1"/>
              </a:buClr>
              <a:buSzPct val="25000"/>
            </a:pPr>
            <a:r>
              <a:rPr lang="en" sz="1800" b="1" i="0" u="none" strike="noStrike" cap="none" dirty="0" smtClean="0">
                <a:solidFill>
                  <a:schemeClr val="accent1"/>
                </a:solidFill>
                <a:latin typeface="Questrial" panose="020B0604020202020204" charset="0"/>
                <a:ea typeface="Questrial"/>
                <a:cs typeface="Questrial"/>
                <a:sym typeface="Questrial"/>
              </a:rPr>
              <a:t>3. </a:t>
            </a:r>
            <a:r>
              <a:rPr lang="en" sz="1800" b="1" dirty="0" smtClean="0">
                <a:solidFill>
                  <a:schemeClr val="accent1"/>
                </a:solidFill>
                <a:latin typeface="Questrial" panose="020B0604020202020204" charset="0"/>
                <a:ea typeface="Questrial"/>
                <a:cs typeface="Questrial"/>
                <a:sym typeface="Questrial"/>
              </a:rPr>
              <a:t>Auxiliary </a:t>
            </a:r>
            <a:r>
              <a:rPr lang="en" sz="1800" b="1" dirty="0">
                <a:solidFill>
                  <a:schemeClr val="accent1"/>
                </a:solidFill>
                <a:latin typeface="Questrial" panose="020B0604020202020204" charset="0"/>
                <a:ea typeface="Questrial"/>
                <a:cs typeface="Questrial"/>
                <a:sym typeface="Questrial"/>
              </a:rPr>
              <a:t>Nurse </a:t>
            </a:r>
            <a:r>
              <a:rPr lang="en" sz="1800" b="1" dirty="0" smtClean="0">
                <a:solidFill>
                  <a:schemeClr val="accent1"/>
                </a:solidFill>
                <a:latin typeface="Questrial" panose="020B0604020202020204" charset="0"/>
                <a:ea typeface="Questrial"/>
                <a:cs typeface="Questrial"/>
                <a:sym typeface="Questrial"/>
              </a:rPr>
              <a:t>Midwives(ANM</a:t>
            </a:r>
            <a:r>
              <a:rPr lang="en" sz="1800" b="1" dirty="0">
                <a:solidFill>
                  <a:schemeClr val="accent1"/>
                </a:solidFill>
                <a:latin typeface="Questrial" panose="020B0604020202020204" charset="0"/>
                <a:ea typeface="Questrial"/>
                <a:cs typeface="Questrial"/>
                <a:sym typeface="Questrial"/>
              </a:rPr>
              <a:t>) </a:t>
            </a:r>
            <a:r>
              <a:rPr lang="en" sz="1800" dirty="0">
                <a:solidFill>
                  <a:schemeClr val="tx1"/>
                </a:solidFill>
                <a:latin typeface="Questrial" panose="020B0604020202020204" charset="0"/>
                <a:ea typeface="Questrial"/>
                <a:cs typeface="Questrial"/>
                <a:sym typeface="Questrial"/>
              </a:rPr>
              <a:t> </a:t>
            </a:r>
            <a:r>
              <a:rPr lang="en-US" sz="1800" dirty="0" smtClean="0">
                <a:latin typeface="Questrial" panose="020B0604020202020204" charset="0"/>
              </a:rPr>
              <a:t>provide basic primary health care services</a:t>
            </a:r>
            <a:r>
              <a:rPr lang="en-US" sz="1800" dirty="0">
                <a:latin typeface="Questrial" panose="020B0604020202020204" charset="0"/>
              </a:rPr>
              <a:t>, but focus on a range of </a:t>
            </a:r>
            <a:r>
              <a:rPr lang="en-US" sz="1800" dirty="0" smtClean="0">
                <a:latin typeface="Questrial" panose="020B0604020202020204" charset="0"/>
              </a:rPr>
              <a:t>reproductive, maternal, newborn, and child health </a:t>
            </a:r>
            <a:r>
              <a:rPr lang="en-US" sz="1800" dirty="0">
                <a:latin typeface="Questrial" panose="020B0604020202020204" charset="0"/>
              </a:rPr>
              <a:t>services </a:t>
            </a:r>
            <a:r>
              <a:rPr lang="en-US" sz="1800" dirty="0" smtClean="0">
                <a:latin typeface="Questrial" panose="020B0604020202020204" charset="0"/>
              </a:rPr>
              <a:t>including ante- </a:t>
            </a:r>
            <a:r>
              <a:rPr lang="en-US" sz="1800" dirty="0">
                <a:latin typeface="Questrial" panose="020B0604020202020204" charset="0"/>
              </a:rPr>
              <a:t>and postnatal care, safe delivery, </a:t>
            </a:r>
            <a:r>
              <a:rPr lang="en-US" sz="1800" dirty="0" smtClean="0">
                <a:latin typeface="Questrial" panose="020B0604020202020204" charset="0"/>
              </a:rPr>
              <a:t>and immunizations</a:t>
            </a:r>
            <a:endParaRPr lang="en" sz="1800" b="0" i="0" u="none" strike="noStrike" cap="none" dirty="0">
              <a:solidFill>
                <a:schemeClr val="accent2"/>
              </a:solidFill>
              <a:latin typeface="Questrial" panose="020B0604020202020204" charset="0"/>
              <a:ea typeface="Questrial"/>
              <a:cs typeface="Questrial"/>
              <a:sym typeface="Questrial"/>
            </a:endParaRPr>
          </a:p>
        </p:txBody>
      </p:sp>
      <p:sp>
        <p:nvSpPr>
          <p:cNvPr id="2" name="TextBox 1"/>
          <p:cNvSpPr txBox="1"/>
          <p:nvPr/>
        </p:nvSpPr>
        <p:spPr>
          <a:xfrm>
            <a:off x="5719011" y="1524000"/>
            <a:ext cx="3291840" cy="1477328"/>
          </a:xfrm>
          <a:prstGeom prst="rect">
            <a:avLst/>
          </a:prstGeom>
          <a:noFill/>
        </p:spPr>
        <p:txBody>
          <a:bodyPr wrap="square" rtlCol="0">
            <a:spAutoFit/>
          </a:bodyPr>
          <a:lstStyle/>
          <a:p>
            <a:pPr lvl="0"/>
            <a:r>
              <a:rPr lang="en-US" sz="2000" b="1" dirty="0">
                <a:solidFill>
                  <a:srgbClr val="91993E"/>
                </a:solidFill>
                <a:latin typeface="Questrial" panose="020B0604020202020204" charset="0"/>
              </a:rPr>
              <a:t>47,000 </a:t>
            </a:r>
            <a:r>
              <a:rPr lang="en-US" b="1" dirty="0">
                <a:solidFill>
                  <a:srgbClr val="91993E"/>
                </a:solidFill>
                <a:latin typeface="Questrial" panose="020B0604020202020204" charset="0"/>
              </a:rPr>
              <a:t>in country</a:t>
            </a:r>
            <a:r>
              <a:rPr lang="en-US" dirty="0">
                <a:solidFill>
                  <a:srgbClr val="91993E">
                    <a:lumMod val="75000"/>
                  </a:srgbClr>
                </a:solidFill>
                <a:latin typeface="Questrial" panose="020B0604020202020204" charset="0"/>
              </a:rPr>
              <a:t/>
            </a:r>
            <a:br>
              <a:rPr lang="en-US" dirty="0">
                <a:solidFill>
                  <a:srgbClr val="91993E">
                    <a:lumMod val="75000"/>
                  </a:srgbClr>
                </a:solidFill>
                <a:latin typeface="Questrial" panose="020B0604020202020204" charset="0"/>
              </a:rPr>
            </a:br>
            <a:r>
              <a:rPr lang="en-US" dirty="0">
                <a:latin typeface="Questrial" panose="020B0604020202020204" charset="0"/>
              </a:rPr>
              <a:t>1 FCHV:100-500 people</a:t>
            </a:r>
          </a:p>
          <a:p>
            <a:pPr lvl="0"/>
            <a:r>
              <a:rPr lang="en-US" dirty="0">
                <a:latin typeface="Questrial" panose="020B0604020202020204" charset="0"/>
              </a:rPr>
              <a:t>1 FCHV : 150 people (Mountain District);</a:t>
            </a:r>
          </a:p>
          <a:p>
            <a:pPr lvl="0"/>
            <a:r>
              <a:rPr lang="en-US" dirty="0">
                <a:latin typeface="Questrial" panose="020B0604020202020204" charset="0"/>
              </a:rPr>
              <a:t>1 FCHV : 250 people (Hill District);</a:t>
            </a:r>
          </a:p>
          <a:p>
            <a:pPr lvl="0"/>
            <a:r>
              <a:rPr lang="en-US" dirty="0">
                <a:latin typeface="Questrial" panose="020B0604020202020204" charset="0"/>
              </a:rPr>
              <a:t>1 FCHV : 500 people (</a:t>
            </a:r>
            <a:r>
              <a:rPr lang="en-US" dirty="0" err="1">
                <a:latin typeface="Questrial" panose="020B0604020202020204" charset="0"/>
              </a:rPr>
              <a:t>Terai</a:t>
            </a:r>
            <a:r>
              <a:rPr lang="en-US" dirty="0">
                <a:latin typeface="Questrial" panose="020B0604020202020204" charset="0"/>
              </a:rPr>
              <a:t>/Plain</a:t>
            </a:r>
          </a:p>
          <a:p>
            <a:pPr lvl="0"/>
            <a:r>
              <a:rPr lang="en-US" dirty="0">
                <a:latin typeface="Questrial" panose="020B0604020202020204" charset="0"/>
              </a:rPr>
              <a:t>District)</a:t>
            </a:r>
          </a:p>
        </p:txBody>
      </p:sp>
      <p:sp>
        <p:nvSpPr>
          <p:cNvPr id="7" name="Rectangle 6"/>
          <p:cNvSpPr/>
          <p:nvPr/>
        </p:nvSpPr>
        <p:spPr>
          <a:xfrm>
            <a:off x="5719932" y="3352800"/>
            <a:ext cx="3424988" cy="646331"/>
          </a:xfrm>
          <a:prstGeom prst="rect">
            <a:avLst/>
          </a:prstGeom>
          <a:noFill/>
        </p:spPr>
        <p:txBody>
          <a:bodyPr wrap="square" rtlCol="0">
            <a:spAutoFit/>
          </a:bodyPr>
          <a:lstStyle/>
          <a:p>
            <a:r>
              <a:rPr lang="en-US" sz="2000" b="1" dirty="0">
                <a:solidFill>
                  <a:schemeClr val="accent1"/>
                </a:solidFill>
                <a:latin typeface="Questrial" panose="020B0604020202020204" charset="0"/>
              </a:rPr>
              <a:t>3,600 </a:t>
            </a:r>
            <a:r>
              <a:rPr lang="en-US" b="1" dirty="0">
                <a:solidFill>
                  <a:schemeClr val="accent1"/>
                </a:solidFill>
                <a:latin typeface="Questrial" panose="020B0604020202020204" charset="0"/>
              </a:rPr>
              <a:t>in country</a:t>
            </a:r>
            <a:r>
              <a:rPr lang="en-US" dirty="0">
                <a:solidFill>
                  <a:schemeClr val="accent1">
                    <a:lumMod val="75000"/>
                  </a:schemeClr>
                </a:solidFill>
                <a:latin typeface="Questrial" panose="020B0604020202020204" charset="0"/>
              </a:rPr>
              <a:t/>
            </a:r>
            <a:br>
              <a:rPr lang="en-US" dirty="0">
                <a:solidFill>
                  <a:schemeClr val="accent1">
                    <a:lumMod val="75000"/>
                  </a:schemeClr>
                </a:solidFill>
                <a:latin typeface="Questrial" panose="020B0604020202020204" charset="0"/>
              </a:rPr>
            </a:br>
            <a:r>
              <a:rPr lang="en-US" dirty="0">
                <a:solidFill>
                  <a:schemeClr val="tx1"/>
                </a:solidFill>
                <a:latin typeface="Questrial" panose="020B0604020202020204" charset="0"/>
              </a:rPr>
              <a:t>1 AHW:1 health facility </a:t>
            </a:r>
            <a:r>
              <a:rPr lang="en-US" sz="1600" dirty="0">
                <a:solidFill>
                  <a:schemeClr val="accent1">
                    <a:lumMod val="75000"/>
                  </a:schemeClr>
                </a:solidFill>
                <a:latin typeface="Questrial" panose="020B0604020202020204" charset="0"/>
              </a:rPr>
              <a:t>	</a:t>
            </a:r>
          </a:p>
        </p:txBody>
      </p:sp>
      <p:sp>
        <p:nvSpPr>
          <p:cNvPr id="8" name="Rectangle 7"/>
          <p:cNvSpPr/>
          <p:nvPr/>
        </p:nvSpPr>
        <p:spPr>
          <a:xfrm>
            <a:off x="5719011" y="4648200"/>
            <a:ext cx="2739189" cy="861774"/>
          </a:xfrm>
          <a:prstGeom prst="rect">
            <a:avLst/>
          </a:prstGeom>
          <a:noFill/>
        </p:spPr>
        <p:txBody>
          <a:bodyPr wrap="square" rtlCol="0">
            <a:spAutoFit/>
          </a:bodyPr>
          <a:lstStyle/>
          <a:p>
            <a:r>
              <a:rPr lang="en-US" sz="2000" b="1" dirty="0">
                <a:solidFill>
                  <a:schemeClr val="accent1"/>
                </a:solidFill>
                <a:latin typeface="Questrial" panose="020B0604020202020204" charset="0"/>
              </a:rPr>
              <a:t>4,012  </a:t>
            </a:r>
            <a:r>
              <a:rPr lang="en-US" b="1" dirty="0">
                <a:solidFill>
                  <a:schemeClr val="accent1"/>
                </a:solidFill>
                <a:latin typeface="Questrial" panose="020B0604020202020204" charset="0"/>
              </a:rPr>
              <a:t>in country</a:t>
            </a:r>
            <a:r>
              <a:rPr lang="en-US" sz="2000" dirty="0">
                <a:solidFill>
                  <a:schemeClr val="accent1">
                    <a:lumMod val="75000"/>
                  </a:schemeClr>
                </a:solidFill>
                <a:latin typeface="Questrial" panose="020B0604020202020204" charset="0"/>
              </a:rPr>
              <a:t/>
            </a:r>
            <a:br>
              <a:rPr lang="en-US" sz="2000" dirty="0">
                <a:solidFill>
                  <a:schemeClr val="accent1">
                    <a:lumMod val="75000"/>
                  </a:schemeClr>
                </a:solidFill>
                <a:latin typeface="Questrial" panose="020B0604020202020204" charset="0"/>
              </a:rPr>
            </a:br>
            <a:r>
              <a:rPr lang="en-US" dirty="0">
                <a:solidFill>
                  <a:schemeClr val="tx1"/>
                </a:solidFill>
                <a:latin typeface="Questrial" panose="020B0604020202020204" charset="0"/>
              </a:rPr>
              <a:t>1 ANM:1 health facility </a:t>
            </a:r>
          </a:p>
          <a:p>
            <a:r>
              <a:rPr lang="en-US" sz="1600" dirty="0">
                <a:solidFill>
                  <a:schemeClr val="accent1">
                    <a:lumMod val="75000"/>
                  </a:schemeClr>
                </a:solidFill>
                <a:latin typeface="Questrial" panose="020B0604020202020204" charset="0"/>
              </a:rPr>
              <a:t>	</a:t>
            </a:r>
            <a:endParaRPr lang="en-US" sz="1600" b="1" dirty="0">
              <a:solidFill>
                <a:schemeClr val="accent1">
                  <a:lumMod val="75000"/>
                </a:schemeClr>
              </a:solidFill>
              <a:latin typeface="Questrial" panose="020B0604020202020204" charset="0"/>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a:t>
            </a:r>
            <a:r>
              <a:rPr lang="en" sz="2800" dirty="0" smtClean="0">
                <a:solidFill>
                  <a:schemeClr val="accent6"/>
                </a:solidFill>
                <a:latin typeface="Questrial"/>
                <a:ea typeface="Questrial"/>
                <a:cs typeface="Questrial"/>
                <a:sym typeface="Questrial"/>
              </a:rPr>
              <a:t>Nepal</a:t>
            </a:r>
            <a:r>
              <a:rPr lang="en" sz="2800" i="0" u="none" strike="noStrike" cap="none" dirty="0" smtClean="0">
                <a:solidFill>
                  <a:schemeClr val="accent6"/>
                </a:solidFill>
                <a:latin typeface="Questrial"/>
                <a:ea typeface="Questrial"/>
                <a:cs typeface="Questrial"/>
                <a:sym typeface="Questrial"/>
              </a:rPr>
              <a:t>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1004512764"/>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accent4"/>
                          </a:solidFill>
                          <a:latin typeface="Questrial" panose="020B0604020202020204" charset="0"/>
                        </a:rPr>
                        <a:t>HIV/AIDS</a:t>
                      </a:r>
                      <a:endParaRPr lang="en-US" dirty="0">
                        <a:solidFill>
                          <a:schemeClr val="accent4"/>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accent4"/>
                          </a:solidFill>
                          <a:latin typeface="Questrial" panose="020B0604020202020204" charset="0"/>
                        </a:rPr>
                        <a:t>Tuberculosis</a:t>
                      </a:r>
                      <a:endParaRPr lang="en-US" dirty="0">
                        <a:solidFill>
                          <a:schemeClr val="accent4"/>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dirty="0"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Nepal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3539430"/>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r>
              <a:rPr lang="en-US" dirty="0" smtClean="0">
                <a:latin typeface="Questrial" panose="020B0604020202020204" charset="0"/>
              </a:rPr>
              <a:t>Community health workers who provide services are identified by cadre:</a:t>
            </a:r>
            <a:endParaRPr lang="en-US" dirty="0">
              <a:latin typeface="Questrial" panose="020B0604020202020204" charset="0"/>
            </a:endParaRPr>
          </a:p>
          <a:p>
            <a:pPr lvl="2"/>
            <a:r>
              <a:rPr lang="en-US" b="1" dirty="0" smtClean="0">
                <a:latin typeface="Questrial" panose="020B0604020202020204" charset="0"/>
              </a:rPr>
              <a:t>FCHV</a:t>
            </a:r>
            <a:r>
              <a:rPr lang="en-US" dirty="0" smtClean="0">
                <a:latin typeface="Questrial" panose="020B0604020202020204" charset="0"/>
              </a:rPr>
              <a:t>– Female Community Health Volunteers</a:t>
            </a:r>
          </a:p>
          <a:p>
            <a:pPr lvl="2"/>
            <a:r>
              <a:rPr lang="en-US" b="1" dirty="0" smtClean="0">
                <a:latin typeface="Questrial" panose="020B0604020202020204" charset="0"/>
              </a:rPr>
              <a:t>AHW</a:t>
            </a:r>
            <a:r>
              <a:rPr lang="en-US" dirty="0" smtClean="0">
                <a:latin typeface="Questrial" panose="020B0604020202020204" charset="0"/>
              </a:rPr>
              <a:t>– Auxiliary Health Workers</a:t>
            </a:r>
          </a:p>
          <a:p>
            <a:pPr lvl="2"/>
            <a:r>
              <a:rPr lang="en-US" b="1" dirty="0" smtClean="0">
                <a:latin typeface="Questrial" panose="020B0604020202020204" charset="0"/>
              </a:rPr>
              <a:t>ANM</a:t>
            </a:r>
            <a:r>
              <a:rPr lang="en-US" dirty="0" smtClean="0">
                <a:latin typeface="Questrial" panose="020B0604020202020204" charset="0"/>
              </a:rPr>
              <a:t> – Auxiliary Nurse </a:t>
            </a:r>
            <a:r>
              <a:rPr lang="en-US" dirty="0" err="1" smtClean="0">
                <a:latin typeface="Questrial" panose="020B0604020202020204" charset="0"/>
              </a:rPr>
              <a:t>Midwifves</a:t>
            </a:r>
            <a:endParaRPr lang="en-US"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458203624"/>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489152594"/>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218125"/>
                <a:gridCol w="783125"/>
                <a:gridCol w="1080949"/>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11348280"/>
              </p:ext>
            </p:extLst>
          </p:nvPr>
        </p:nvGraphicFramePr>
        <p:xfrm>
          <a:off x="326084" y="2008930"/>
          <a:ext cx="5084115" cy="797560"/>
        </p:xfrm>
        <a:graphic>
          <a:graphicData uri="http://schemas.openxmlformats.org/drawingml/2006/table">
            <a:tbl>
              <a:tblPr firstRow="1" bandRow="1">
                <a:tableStyleId>{70B7DEA9-941F-4DE4-B690-58208C39A6B7}</a:tableStyleId>
              </a:tblPr>
              <a:tblGrid>
                <a:gridCol w="3206423"/>
                <a:gridCol w="685148"/>
                <a:gridCol w="1192544"/>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751556" y="1481219"/>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51556" y="24384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716122122"/>
              </p:ext>
            </p:extLst>
          </p:nvPr>
        </p:nvGraphicFramePr>
        <p:xfrm>
          <a:off x="304800" y="2976880"/>
          <a:ext cx="5106833" cy="1651000"/>
        </p:xfrm>
        <a:graphic>
          <a:graphicData uri="http://schemas.openxmlformats.org/drawingml/2006/table">
            <a:tbl>
              <a:tblPr firstRow="1" bandRow="1">
                <a:tableStyleId>{70B7DEA9-941F-4DE4-B690-58208C39A6B7}</a:tableStyleId>
              </a:tblPr>
              <a:tblGrid>
                <a:gridCol w="3124915"/>
                <a:gridCol w="609600"/>
                <a:gridCol w="1372318"/>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AHW / ANM /</a:t>
                      </a:r>
                      <a:r>
                        <a:rPr lang="en-US" sz="1100" baseline="0" dirty="0" smtClean="0">
                          <a:latin typeface="Questrial" panose="020B0604020202020204" charset="0"/>
                        </a:rPr>
                        <a:t> FCHV</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515999667"/>
              </p:ext>
            </p:extLst>
          </p:nvPr>
        </p:nvGraphicFramePr>
        <p:xfrm>
          <a:off x="305517" y="919480"/>
          <a:ext cx="5106116" cy="2021840"/>
        </p:xfrm>
        <a:graphic>
          <a:graphicData uri="http://schemas.openxmlformats.org/drawingml/2006/table">
            <a:tbl>
              <a:tblPr firstRow="1" bandRow="1">
                <a:tableStyleId>{70B7DEA9-941F-4DE4-B690-58208C39A6B7}</a:tableStyleId>
              </a:tblPr>
              <a:tblGrid>
                <a:gridCol w="3200398"/>
                <a:gridCol w="533400"/>
                <a:gridCol w="1372318"/>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296200484"/>
              </p:ext>
            </p:extLst>
          </p:nvPr>
        </p:nvGraphicFramePr>
        <p:xfrm>
          <a:off x="305515" y="4678680"/>
          <a:ext cx="5106118" cy="1168400"/>
        </p:xfrm>
        <a:graphic>
          <a:graphicData uri="http://schemas.openxmlformats.org/drawingml/2006/table">
            <a:tbl>
              <a:tblPr firstRow="1" bandRow="1">
                <a:tableStyleId>{70B7DEA9-941F-4DE4-B690-58208C39A6B7}</a:tableStyleId>
              </a:tblPr>
              <a:tblGrid>
                <a:gridCol w="3141086"/>
                <a:gridCol w="609600"/>
                <a:gridCol w="135543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a:t>
                      </a:r>
                      <a:r>
                        <a:rPr lang="en-US" sz="1100" baseline="0" dirty="0" smtClean="0">
                          <a:latin typeface="Questrial" panose="020B0604020202020204" charset="0"/>
                        </a:rPr>
                        <a:t>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7111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97529" y="54604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97529" y="512992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97529" y="425026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97529" y="39131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111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11177" y="21981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11177" y="133376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11177" y="2555107"/>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312988232"/>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269571"/>
                <a:gridCol w="791673"/>
                <a:gridCol w="109715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28137740"/>
              </p:ext>
            </p:extLst>
          </p:nvPr>
        </p:nvGraphicFramePr>
        <p:xfrm>
          <a:off x="320971" y="1913385"/>
          <a:ext cx="5158400" cy="1818640"/>
        </p:xfrm>
        <a:graphic>
          <a:graphicData uri="http://schemas.openxmlformats.org/drawingml/2006/table">
            <a:tbl>
              <a:tblPr firstRow="1" bandRow="1">
                <a:tableStyleId>{70B7DEA9-941F-4DE4-B690-58208C39A6B7}</a:tableStyleId>
              </a:tblPr>
              <a:tblGrid>
                <a:gridCol w="3276600"/>
                <a:gridCol w="784644"/>
                <a:gridCol w="1097156"/>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448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015345531"/>
              </p:ext>
            </p:extLst>
          </p:nvPr>
        </p:nvGraphicFramePr>
        <p:xfrm>
          <a:off x="304802" y="914400"/>
          <a:ext cx="5181600" cy="797560"/>
        </p:xfrm>
        <a:graphic>
          <a:graphicData uri="http://schemas.openxmlformats.org/drawingml/2006/table">
            <a:tbl>
              <a:tblPr firstRow="1" bandRow="1">
                <a:tableStyleId>{70B7DEA9-941F-4DE4-B690-58208C39A6B7}</a:tableStyleId>
              </a:tblPr>
              <a:tblGrid>
                <a:gridCol w="3372153"/>
                <a:gridCol w="566401"/>
                <a:gridCol w="124304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10644833"/>
              </p:ext>
            </p:extLst>
          </p:nvPr>
        </p:nvGraphicFramePr>
        <p:xfrm>
          <a:off x="304800" y="1981200"/>
          <a:ext cx="5158400" cy="1224280"/>
        </p:xfrm>
        <a:graphic>
          <a:graphicData uri="http://schemas.openxmlformats.org/drawingml/2006/table">
            <a:tbl>
              <a:tblPr firstRow="1" bandRow="1">
                <a:tableStyleId>{70B7DEA9-941F-4DE4-B690-58208C39A6B7}</a:tableStyleId>
              </a:tblPr>
              <a:tblGrid>
                <a:gridCol w="3438933"/>
                <a:gridCol w="541670"/>
                <a:gridCol w="1177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a:t>
                      </a:r>
                      <a:r>
                        <a:rPr lang="en-US" sz="1100" baseline="0" dirty="0" smtClean="0">
                          <a:latin typeface="Questrial" panose="020B0604020202020204" charset="0"/>
                        </a:rPr>
                        <a:t>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AHW / ANM / FCHV</a:t>
                      </a: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598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598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3836" y="14150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3149425907"/>
              </p:ext>
            </p:extLst>
          </p:nvPr>
        </p:nvGraphicFramePr>
        <p:xfrm>
          <a:off x="304800" y="919480"/>
          <a:ext cx="4141344" cy="2021840"/>
        </p:xfrm>
        <a:graphic>
          <a:graphicData uri="http://schemas.openxmlformats.org/drawingml/2006/table">
            <a:tbl>
              <a:tblPr firstRow="1" bandRow="1">
                <a:tableStyleId>{70B7DEA9-941F-4DE4-B690-58208C39A6B7}</a:tableStyleId>
              </a:tblPr>
              <a:tblGrid>
                <a:gridCol w="2569291"/>
                <a:gridCol w="457200"/>
                <a:gridCol w="1114853"/>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a:t>
                      </a:r>
                      <a:r>
                        <a:rPr lang="en-US" sz="1100" baseline="0" dirty="0" smtClean="0">
                          <a:latin typeface="Questrial" panose="020B0604020202020204" charset="0"/>
                        </a:rPr>
                        <a:t>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67889232"/>
              </p:ext>
            </p:extLst>
          </p:nvPr>
        </p:nvGraphicFramePr>
        <p:xfrm>
          <a:off x="304800" y="3103880"/>
          <a:ext cx="4141341" cy="3007360"/>
        </p:xfrm>
        <a:graphic>
          <a:graphicData uri="http://schemas.openxmlformats.org/drawingml/2006/table">
            <a:tbl>
              <a:tblPr firstRow="1" bandRow="1">
                <a:tableStyleId>{70B7DEA9-941F-4DE4-B690-58208C39A6B7}</a:tableStyleId>
              </a:tblPr>
              <a:tblGrid>
                <a:gridCol w="2629319"/>
                <a:gridCol w="381000"/>
                <a:gridCol w="113102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25849099"/>
              </p:ext>
            </p:extLst>
          </p:nvPr>
        </p:nvGraphicFramePr>
        <p:xfrm>
          <a:off x="4807916" y="914400"/>
          <a:ext cx="4247905" cy="4287520"/>
        </p:xfrm>
        <a:graphic>
          <a:graphicData uri="http://schemas.openxmlformats.org/drawingml/2006/table">
            <a:tbl>
              <a:tblPr firstRow="1" bandRow="1">
                <a:tableStyleId>{70B7DEA9-941F-4DE4-B690-58208C39A6B7}</a:tableStyleId>
              </a:tblPr>
              <a:tblGrid>
                <a:gridCol w="2583484"/>
                <a:gridCol w="381000"/>
                <a:gridCol w="1283421"/>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7446335"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19709" y="5402455"/>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021130" y="5070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19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10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10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2684202"/>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48000"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8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59047"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59047"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46335"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59047"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5399"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64284" y="4217301"/>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6335" y="4803302"/>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Nepal</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485752510"/>
              </p:ext>
            </p:extLst>
          </p:nvPr>
        </p:nvGraphicFramePr>
        <p:xfrm>
          <a:off x="317516" y="924081"/>
          <a:ext cx="5092684" cy="1651000"/>
        </p:xfrm>
        <a:graphic>
          <a:graphicData uri="http://schemas.openxmlformats.org/drawingml/2006/table">
            <a:tbl>
              <a:tblPr firstRow="1" bandRow="1">
                <a:tableStyleId>{70B7DEA9-941F-4DE4-B690-58208C39A6B7}</a:tableStyleId>
              </a:tblPr>
              <a:tblGrid>
                <a:gridCol w="3111484"/>
                <a:gridCol w="685800"/>
                <a:gridCol w="12954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AHW / ANM / FCHV</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757001" y="176270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570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3760909" y="2203971"/>
            <a:ext cx="182896" cy="182896"/>
          </a:xfrm>
          <a:prstGeom prst="rect">
            <a:avLst/>
          </a:prstGeom>
        </p:spPr>
      </p:pic>
      <p:pic>
        <p:nvPicPr>
          <p:cNvPr id="28"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Nepal</a:t>
            </a:r>
            <a:r>
              <a:rPr lang="en" sz="2400" b="0" i="0" u="none" strike="noStrike" cap="none" dirty="0" smtClean="0">
                <a:solidFill>
                  <a:schemeClr val="accent6"/>
                </a:solidFill>
                <a:latin typeface="Questrial"/>
                <a:ea typeface="Questrial"/>
                <a:cs typeface="Questrial"/>
                <a:sym typeface="Questrial"/>
              </a:rPr>
              <a:t>, </a:t>
            </a:r>
            <a:r>
              <a:rPr lang="en" sz="2400" dirty="0">
                <a:solidFill>
                  <a:schemeClr val="accent6"/>
                </a:solidFill>
                <a:latin typeface="Questrial"/>
                <a:ea typeface="Questrial"/>
                <a:cs typeface="Questrial"/>
                <a:sym typeface="Questrial"/>
              </a:rPr>
              <a:t>three 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30</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262979"/>
          </a:xfrm>
          <a:prstGeom prst="rect">
            <a:avLst/>
          </a:prstGeom>
        </p:spPr>
        <p:txBody>
          <a:bodyPr wrap="square">
            <a:spAutoFit/>
          </a:bodyPr>
          <a:lstStyle/>
          <a:p>
            <a:r>
              <a:rPr lang="en-US" dirty="0">
                <a:latin typeface="Questrial" panose="020B0604020202020204" charset="0"/>
              </a:rPr>
              <a:t>This document includes rich information about community-level nutrition policies and </a:t>
            </a:r>
            <a:r>
              <a:rPr lang="en-US" dirty="0" smtClean="0">
                <a:latin typeface="Questrial" panose="020B0604020202020204" charset="0"/>
              </a:rPr>
              <a:t>services in Nepal. </a:t>
            </a:r>
            <a:r>
              <a:rPr lang="en-US" dirty="0">
                <a:latin typeface="Questrial" panose="020B0604020202020204" charset="0"/>
              </a:rPr>
              <a:t>The data represented here are based on a detailed analysis of </a:t>
            </a:r>
            <a:r>
              <a:rPr lang="en-US" dirty="0" smtClean="0">
                <a:latin typeface="Questrial" panose="020B0604020202020204" charset="0"/>
              </a:rPr>
              <a:t>survey </a:t>
            </a:r>
            <a:r>
              <a:rPr lang="en-US" dirty="0">
                <a:latin typeface="Questrial" panose="020B0604020202020204" charset="0"/>
              </a:rPr>
              <a:t>responses and a review of select policies related to nutrition responsibilities of community health </a:t>
            </a:r>
            <a:r>
              <a:rPr lang="en-US" dirty="0" smtClean="0">
                <a:latin typeface="Questrial" panose="020B0604020202020204" charset="0"/>
              </a:rPr>
              <a:t>workers.</a:t>
            </a:r>
          </a:p>
          <a:p>
            <a:endParaRPr lang="en-US" dirty="0">
              <a:latin typeface="Questrial" panose="020B0604020202020204" charset="0"/>
            </a:endParaRPr>
          </a:p>
          <a:p>
            <a:r>
              <a:rPr lang="en-US"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dirty="0" smtClean="0">
                <a:latin typeface="Questrial" panose="020B0604020202020204" charset="0"/>
              </a:rPr>
              <a:t>.</a:t>
            </a:r>
          </a:p>
          <a:p>
            <a:endParaRPr lang="en-US" dirty="0">
              <a:latin typeface="Questrial" panose="020B0604020202020204" charset="0"/>
            </a:endParaRPr>
          </a:p>
          <a:p>
            <a:r>
              <a:rPr lang="en-US" dirty="0">
                <a:latin typeface="Questrial" panose="020B0604020202020204" charset="0"/>
              </a:rPr>
              <a:t>Furthermore, </a:t>
            </a:r>
            <a:r>
              <a:rPr lang="en-US" dirty="0" smtClean="0">
                <a:latin typeface="Questrial" panose="020B0604020202020204" charset="0"/>
              </a:rPr>
              <a:t>Nepal </a:t>
            </a:r>
            <a:r>
              <a:rPr lang="en-US" dirty="0">
                <a:latin typeface="Questrial" panose="020B0604020202020204" charset="0"/>
              </a:rPr>
              <a:t>is a highly decentralized country. In some states the policies and guidelines reviewed may not be adopted at all, may be adapted, and/or may be integrated into other documents.</a:t>
            </a:r>
          </a:p>
          <a:p>
            <a:endParaRPr lang="en-US" dirty="0">
              <a:latin typeface="Questrial" panose="020B0604020202020204" charset="0"/>
            </a:endParaRPr>
          </a:p>
          <a:p>
            <a:r>
              <a:rPr lang="en-US" dirty="0" smtClean="0">
                <a:latin typeface="Questrial" panose="020B0604020202020204" charset="0"/>
              </a:rPr>
              <a:t>You can learn more about how to map health workforce activities with the SPRING Nutrition Workforce </a:t>
            </a:r>
            <a:r>
              <a:rPr lang="en-US" dirty="0">
                <a:latin typeface="Questrial" panose="020B0604020202020204" charset="0"/>
              </a:rPr>
              <a:t>Mapping Toolkit, available at </a:t>
            </a:r>
            <a:endParaRPr lang="en-US" dirty="0" smtClean="0">
              <a:latin typeface="Questrial" panose="020B0604020202020204" charset="0"/>
            </a:endParaRPr>
          </a:p>
          <a:p>
            <a:r>
              <a:rPr lang="en-US" dirty="0" smtClean="0">
                <a:latin typeface="Questrial" panose="020B0604020202020204" charset="0"/>
                <a:hlinkClick r:id="rId3"/>
              </a:rPr>
              <a:t>spring-nutrition.org/publications/tools/nutrition-workforce-mapping-toolkit</a:t>
            </a:r>
            <a:endParaRPr lang="en-US"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Nepal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r>
              <a:rPr lang="en-US" sz="1600" dirty="0" err="1">
                <a:solidFill>
                  <a:schemeClr val="accent6"/>
                </a:solidFill>
                <a:latin typeface="Questrial" panose="020B0604020202020204" charset="0"/>
              </a:rPr>
              <a:t>Bhutta</a:t>
            </a:r>
            <a:r>
              <a:rPr lang="en-US" sz="1600" dirty="0">
                <a:solidFill>
                  <a:schemeClr val="accent6"/>
                </a:solidFill>
                <a:latin typeface="Questrial" panose="020B0604020202020204" charset="0"/>
              </a:rPr>
              <a:t>, Zulfiqar A., Jai K. Das, </a:t>
            </a:r>
            <a:r>
              <a:rPr lang="en-US" sz="1600" dirty="0" err="1">
                <a:solidFill>
                  <a:schemeClr val="accent6"/>
                </a:solidFill>
                <a:latin typeface="Questrial" panose="020B0604020202020204" charset="0"/>
              </a:rPr>
              <a:t>Arjumand</a:t>
            </a:r>
            <a:r>
              <a:rPr lang="en-US" sz="1600" dirty="0">
                <a:solidFill>
                  <a:schemeClr val="accent6"/>
                </a:solidFill>
                <a:latin typeface="Questrial" panose="020B0604020202020204" charset="0"/>
              </a:rPr>
              <a:t> Rizvi, Michelle F. </a:t>
            </a:r>
            <a:r>
              <a:rPr lang="en-US" sz="1600" dirty="0" err="1">
                <a:solidFill>
                  <a:schemeClr val="accent6"/>
                </a:solidFill>
                <a:latin typeface="Questrial" panose="020B0604020202020204" charset="0"/>
              </a:rPr>
              <a:t>Gaffey</a:t>
            </a:r>
            <a:r>
              <a:rPr lang="en-US" sz="1600" dirty="0">
                <a:solidFill>
                  <a:schemeClr val="accent6"/>
                </a:solidFill>
                <a:latin typeface="Questrial" panose="020B0604020202020204" charset="0"/>
              </a:rPr>
              <a:t>, Neff Walker, Susan Horton, Patrick Webb, Anna </a:t>
            </a:r>
            <a:r>
              <a:rPr lang="en-US" sz="1600" dirty="0" err="1">
                <a:solidFill>
                  <a:schemeClr val="accent6"/>
                </a:solidFill>
                <a:latin typeface="Questrial" panose="020B0604020202020204" charset="0"/>
              </a:rPr>
              <a:t>Lartey</a:t>
            </a:r>
            <a:r>
              <a:rPr lang="en-US" sz="1600" dirty="0">
                <a:solidFill>
                  <a:schemeClr val="accent6"/>
                </a:solidFill>
                <a:latin typeface="Questrial" panose="020B0604020202020204" charset="0"/>
              </a:rPr>
              <a:t>, Robert E. Black, The Lancet </a:t>
            </a:r>
            <a:r>
              <a:rPr lang="en-US" sz="1600" i="1" dirty="0">
                <a:solidFill>
                  <a:schemeClr val="accent6"/>
                </a:solidFill>
                <a:latin typeface="Questrial" panose="020B0604020202020204" charset="0"/>
              </a:rPr>
              <a:t>Nutrition Interventions Review Group, the Maternal and Child Nutrition Study Group. </a:t>
            </a:r>
            <a:r>
              <a:rPr lang="en-US" sz="1600" dirty="0">
                <a:solidFill>
                  <a:schemeClr val="accent6"/>
                </a:solidFill>
                <a:latin typeface="Questrial" panose="020B0604020202020204" charset="0"/>
              </a:rPr>
              <a:t>2013. “Evidence-based interventions for improvement of maternal and child nutrition: what can be done and at what cost?” </a:t>
            </a:r>
            <a:r>
              <a:rPr lang="en-US" sz="1600" i="1" dirty="0">
                <a:solidFill>
                  <a:schemeClr val="accent6"/>
                </a:solidFill>
                <a:latin typeface="Questrial" panose="020B0604020202020204" charset="0"/>
              </a:rPr>
              <a:t>Lancet</a:t>
            </a:r>
            <a:r>
              <a:rPr lang="en-US" sz="1600" dirty="0">
                <a:solidFill>
                  <a:schemeClr val="accent6"/>
                </a:solidFill>
                <a:latin typeface="Questrial" panose="020B0604020202020204" charset="0"/>
              </a:rPr>
              <a:t> 382 (9890):452-477. doi:10.1016/S0140-6736(13)60996-4. (</a:t>
            </a:r>
            <a:r>
              <a:rPr lang="en-US" sz="1600" dirty="0"/>
              <a:t>https://goo.gl/jrMUov</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Global Nutrition Report. “2014 Nutrition Country Profile, </a:t>
            </a:r>
            <a:r>
              <a:rPr lang="en-US" sz="1600" dirty="0" smtClean="0">
                <a:solidFill>
                  <a:schemeClr val="accent6"/>
                </a:solidFill>
                <a:latin typeface="Questrial" panose="020B0604020202020204" charset="0"/>
              </a:rPr>
              <a:t>Nepal.” </a:t>
            </a:r>
            <a:r>
              <a:rPr lang="en-US" sz="1600" dirty="0">
                <a:solidFill>
                  <a:schemeClr val="accent6"/>
                </a:solidFill>
                <a:latin typeface="Questrial" panose="020B0604020202020204" charset="0"/>
              </a:rPr>
              <a:t>2014. </a:t>
            </a:r>
            <a:r>
              <a:rPr lang="en-US" sz="1600" dirty="0" smtClean="0">
                <a:solidFill>
                  <a:schemeClr val="accent6"/>
                </a:solidFill>
                <a:latin typeface="Questrial" panose="020B0604020202020204" charset="0"/>
              </a:rPr>
              <a:t>(</a:t>
            </a:r>
            <a:r>
              <a:rPr lang="en-US" sz="1600" dirty="0"/>
              <a:t>https://goo.gl/c6BDxt</a:t>
            </a:r>
            <a:r>
              <a:rPr lang="en-US" sz="1600" dirty="0" smtClean="0">
                <a:solidFill>
                  <a:schemeClr val="accent6"/>
                </a:solidFill>
                <a:latin typeface="Questrial" panose="020B0604020202020204" charset="0"/>
              </a:rPr>
              <a:t>)</a:t>
            </a:r>
            <a:endParaRPr lang="en-US" sz="1600" dirty="0">
              <a:solidFill>
                <a:schemeClr val="accent6"/>
              </a:solidFill>
              <a:latin typeface="Questrial" panose="020B0604020202020204" charset="0"/>
            </a:endParaRPr>
          </a:p>
          <a:p>
            <a:r>
              <a:rPr lang="en-US" sz="1600" dirty="0">
                <a:solidFill>
                  <a:schemeClr val="accent6"/>
                </a:solidFill>
                <a:latin typeface="Questrial" panose="020B0604020202020204" charset="0"/>
              </a:rPr>
              <a:t>World Bank </a:t>
            </a:r>
            <a:r>
              <a:rPr lang="en-US" sz="1600" dirty="0" err="1">
                <a:solidFill>
                  <a:schemeClr val="accent6"/>
                </a:solidFill>
                <a:latin typeface="Questrial" panose="020B0604020202020204" charset="0"/>
              </a:rPr>
              <a:t>DataBank</a:t>
            </a:r>
            <a:r>
              <a:rPr lang="en-US" sz="1600" dirty="0">
                <a:solidFill>
                  <a:schemeClr val="accent6"/>
                </a:solidFill>
                <a:latin typeface="Questrial" panose="020B0604020202020204" charset="0"/>
              </a:rPr>
              <a:t>. “Health Nutrition and Population Statistics.” 2016. World Bank Group: Washington, D.C. (</a:t>
            </a:r>
            <a:r>
              <a:rPr lang="en-US" sz="1600" dirty="0"/>
              <a:t>https://goo.gl/w1DrLr</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Perry,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“How Effective Are Community Health Workers? An Overview of Current Evidence with Recommendations for Strengthening Community Health Worker Programs to Accelerate Progress in Achieving the Health-related Millennium Development Goals.” JHU: Baltimore, MD.  (</a:t>
            </a:r>
            <a:r>
              <a:rPr lang="en-US" sz="1600" dirty="0"/>
              <a:t>https://goo.gl/3x9K91</a:t>
            </a:r>
            <a:r>
              <a:rPr lang="en-US" sz="1600" dirty="0" smtClean="0">
                <a:solidFill>
                  <a:schemeClr val="accent6"/>
                </a:solidFill>
                <a:latin typeface="Questrial" panose="020B0604020202020204" charset="0"/>
              </a:rPr>
              <a:t>)</a:t>
            </a:r>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smtClean="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Package of Health Services Country Snapshot Series</a:t>
            </a:r>
            <a:r>
              <a:rPr lang="en-US" sz="1100" dirty="0" smtClean="0">
                <a:solidFill>
                  <a:schemeClr val="tx1"/>
                </a:solidFill>
                <a:latin typeface="Questrial" panose="020B0604020202020204" charset="0"/>
              </a:rPr>
              <a:t> - A series of country profiles that analyzes the governance dimensions of Essential Packages of Health Services (EPHS), including how government policies contribute to the service coverage, population coverage, and financial coverage of the package (</a:t>
            </a:r>
            <a:r>
              <a:rPr lang="en-US" sz="1100" dirty="0" smtClean="0"/>
              <a:t>https://goo.gl/2M6FXr</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4"/>
              </a:rPr>
              <a:t>Community </a:t>
            </a:r>
            <a:r>
              <a:rPr lang="en-US" sz="1100" b="1" dirty="0">
                <a:solidFill>
                  <a:schemeClr val="tx1"/>
                </a:solidFill>
                <a:latin typeface="Questrial" panose="020B0604020202020204" charset="0"/>
                <a:hlinkClick r:id="rId4"/>
              </a:rPr>
              <a:t>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Nepal</a:t>
            </a:r>
            <a:r>
              <a:rPr lang="en-US" dirty="0"/>
              <a:t/>
            </a:r>
            <a:br>
              <a:rPr lang="en-US" dirty="0"/>
            </a:br>
            <a:endParaRPr lang="en-US" dirty="0"/>
          </a:p>
        </p:txBody>
      </p:sp>
      <p:sp>
        <p:nvSpPr>
          <p:cNvPr id="3" name="Text Placeholder 2"/>
          <p:cNvSpPr>
            <a:spLocks noGrp="1"/>
          </p:cNvSpPr>
          <p:nvPr>
            <p:ph type="body" idx="1"/>
          </p:nvPr>
        </p:nvSpPr>
        <p:spPr>
          <a:xfrm>
            <a:off x="318600" y="1388400"/>
            <a:ext cx="8520600" cy="5012400"/>
          </a:xfrm>
        </p:spPr>
        <p:txBody>
          <a:bodyPr/>
          <a:lstStyle/>
          <a:p>
            <a:r>
              <a:rPr lang="en-US" sz="1100" b="1" dirty="0" smtClean="0">
                <a:solidFill>
                  <a:schemeClr val="tx1"/>
                </a:solidFill>
                <a:latin typeface="Questrial" panose="020B0604020202020204" charset="0"/>
                <a:hlinkClick r:id="rId3"/>
              </a:rPr>
              <a:t>Effectiveness </a:t>
            </a:r>
            <a:r>
              <a:rPr lang="en-US" sz="1100" b="1" dirty="0">
                <a:solidFill>
                  <a:schemeClr val="tx1"/>
                </a:solidFill>
                <a:latin typeface="Questrial" panose="020B0604020202020204" charset="0"/>
                <a:hlinkClick r:id="rId3"/>
              </a:rPr>
              <a:t>of female community health volunteers in the detection and management of low-birth-weight in Nepal </a:t>
            </a:r>
            <a:r>
              <a:rPr lang="en-US" sz="1100" dirty="0">
                <a:solidFill>
                  <a:schemeClr val="tx1"/>
                </a:solidFill>
                <a:latin typeface="Questrial" panose="020B0604020202020204" charset="0"/>
              </a:rPr>
              <a:t>- Low birth weight (LBW) is a major risk factor for neonatal death. However, most neonates in low-income countries are not weighed at birth. This results in many LBW infants being overlooked. Female community health volunteers (FCHVs) in Nepal are non-health professionals who are living in local communities and have already worked in a field of reproductive and child health under the government of Nepal for more than 20 years. The effectiveness of involving FCHVs to detect LBW infants and to initiate prompt action for their care was studied in rural areas of Nepal. </a:t>
            </a:r>
            <a:r>
              <a:rPr lang="en-US" sz="1100" dirty="0" smtClean="0">
                <a:solidFill>
                  <a:schemeClr val="tx1"/>
                </a:solidFill>
                <a:latin typeface="Questrial" panose="020B0604020202020204" charset="0"/>
              </a:rPr>
              <a:t>(</a:t>
            </a:r>
            <a:r>
              <a:rPr lang="en-US" sz="1100" dirty="0">
                <a:latin typeface="Questrial" panose="020B0604020202020204" charset="0"/>
              </a:rPr>
              <a:t>https://</a:t>
            </a:r>
            <a:r>
              <a:rPr lang="en-US" sz="1100" dirty="0" smtClean="0">
                <a:latin typeface="Questrial" panose="020B0604020202020204" charset="0"/>
              </a:rPr>
              <a:t>goo.gl/BF7NzU)</a:t>
            </a:r>
          </a:p>
          <a:p>
            <a:r>
              <a:rPr lang="en-US" sz="1100" b="1" dirty="0">
                <a:latin typeface="Questrial" panose="020B0604020202020204" charset="0"/>
                <a:hlinkClick r:id="rId4"/>
              </a:rPr>
              <a:t>Somewhere in the Middle: The Role of Female Community Health Volunteers in a Nepali Hill Village</a:t>
            </a:r>
            <a:r>
              <a:rPr lang="en-US" sz="1100" dirty="0">
                <a:latin typeface="Questrial" panose="020B0604020202020204" charset="0"/>
                <a:hlinkClick r:id="rId4"/>
              </a:rPr>
              <a:t> </a:t>
            </a:r>
            <a:r>
              <a:rPr lang="en-US" sz="1100" dirty="0" smtClean="0">
                <a:latin typeface="Questrial" panose="020B0604020202020204" charset="0"/>
              </a:rPr>
              <a:t> </a:t>
            </a:r>
            <a:r>
              <a:rPr lang="en-US" sz="1100" dirty="0" smtClean="0">
                <a:solidFill>
                  <a:schemeClr val="tx1"/>
                </a:solidFill>
                <a:latin typeface="Questrial" panose="020B0604020202020204" charset="0"/>
              </a:rPr>
              <a:t>– </a:t>
            </a:r>
            <a:r>
              <a:rPr lang="en-US" sz="1100" dirty="0">
                <a:solidFill>
                  <a:schemeClr val="tx1"/>
                </a:solidFill>
                <a:latin typeface="Questrial" panose="020B0604020202020204" charset="0"/>
              </a:rPr>
              <a:t>Alongside the outline of the roles and responsibilities of Female Community Health Volunteers in Nepal, this paper highlights the diverse partnerships between FCHV’s and health practitioners. It also focuses on the ability of FCHV’s to integrate into the community and reconcile conflicting views on healthcare in Nepal. This paper explores the gap in research on FCHV’s and demonstrates that alliances amongst health providers in Nepal are possible. </a:t>
            </a:r>
            <a:r>
              <a:rPr lang="en-US" sz="1100" dirty="0" smtClean="0">
                <a:solidFill>
                  <a:schemeClr val="tx1"/>
                </a:solidFill>
                <a:latin typeface="Questrial" panose="020B0604020202020204" charset="0"/>
              </a:rPr>
              <a:t>(</a:t>
            </a:r>
            <a:r>
              <a:rPr lang="en-US" sz="1100" dirty="0">
                <a:latin typeface="Questrial" panose="020B0604020202020204" charset="0"/>
              </a:rPr>
              <a:t>https://</a:t>
            </a:r>
            <a:r>
              <a:rPr lang="en-US" sz="1100" dirty="0" smtClean="0">
                <a:latin typeface="Questrial" panose="020B0604020202020204" charset="0"/>
              </a:rPr>
              <a:t>goo.gl/FOmfcT)</a:t>
            </a:r>
          </a:p>
          <a:p>
            <a:r>
              <a:rPr lang="en-US" sz="1100" b="1" dirty="0">
                <a:solidFill>
                  <a:schemeClr val="tx1"/>
                </a:solidFill>
                <a:latin typeface="Questrial" panose="020B0604020202020204" charset="0"/>
                <a:hlinkClick r:id="rId5"/>
              </a:rPr>
              <a:t>An Analytical Report on National Survey of Female Community Health Volunteers of Nepal</a:t>
            </a:r>
            <a:r>
              <a:rPr lang="en-US" sz="1100" dirty="0">
                <a:solidFill>
                  <a:schemeClr val="tx1"/>
                </a:solidFill>
                <a:latin typeface="Questrial" panose="020B0604020202020204" charset="0"/>
              </a:rPr>
              <a:t> – As demonstrated by the 2006 Female Community Health Volunteers (FCHV) national survey, combined with data from routine health information systems, and information from the 2006 Nepal Demographic and Health Survey, FCHV’s play an important role in contributing to a variety of key public health programs, including family planning, maternal care, sick childcare, vitamin A supplementation/deworming and immunization coverage. Present in nearly all rural wards, stable in their jobs, reasonably representative of the people they serve, and motivated to continue working at current or higher levels, FCHV’s are an integral link between government health systems and the communities they </a:t>
            </a:r>
            <a:r>
              <a:rPr lang="en-US" sz="1100" dirty="0" smtClean="0">
                <a:solidFill>
                  <a:schemeClr val="tx1"/>
                </a:solidFill>
                <a:latin typeface="Questrial" panose="020B0604020202020204" charset="0"/>
              </a:rPr>
              <a:t>serve. (</a:t>
            </a:r>
            <a:r>
              <a:rPr lang="en-US" sz="1100" dirty="0">
                <a:latin typeface="Questrial" panose="020B0604020202020204" charset="0"/>
                <a:hlinkClick r:id="rId6"/>
              </a:rPr>
              <a:t>https://</a:t>
            </a:r>
            <a:r>
              <a:rPr lang="en-US" sz="1100" dirty="0" smtClean="0">
                <a:latin typeface="Questrial" panose="020B0604020202020204" charset="0"/>
                <a:hlinkClick r:id="rId6"/>
              </a:rPr>
              <a:t>goo.gl/s4JjRj</a:t>
            </a:r>
            <a:r>
              <a:rPr lang="en-US" sz="1100" dirty="0" smtClean="0">
                <a:latin typeface="Questrial" panose="020B0604020202020204" charset="0"/>
              </a:rPr>
              <a:t>)</a:t>
            </a:r>
          </a:p>
          <a:p>
            <a:r>
              <a:rPr lang="en-US" sz="1100" b="1" dirty="0">
                <a:solidFill>
                  <a:schemeClr val="tx1"/>
                </a:solidFill>
                <a:latin typeface="Questrial" panose="020B0604020202020204" charset="0"/>
                <a:hlinkClick r:id="rId7"/>
              </a:rPr>
              <a:t>Strengthening Nepal’s Female Community Health Volunteer network: a qualitative study of experiences at two years</a:t>
            </a:r>
            <a:r>
              <a:rPr lang="en-US" sz="1100" b="1" dirty="0">
                <a:solidFill>
                  <a:schemeClr val="tx1"/>
                </a:solidFill>
                <a:latin typeface="Questrial" panose="020B0604020202020204" charset="0"/>
              </a:rPr>
              <a:t> </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Nepal’s </a:t>
            </a:r>
            <a:r>
              <a:rPr lang="en-US" sz="1100" dirty="0">
                <a:solidFill>
                  <a:schemeClr val="tx1"/>
                </a:solidFill>
                <a:latin typeface="Questrial" panose="020B0604020202020204" charset="0"/>
              </a:rPr>
              <a:t>Female Community Health Volunteer (FCHV) program has been described as an exemplary public-sector community health worker program. However, despite its merits, the program still struggles to provide high-quality, accessible services nation-wide. Both in Nepal and globally, best practices for community health worker program implementation are not yet known: there is a dearth of empiric research, and the research that has been done has shown </a:t>
            </a:r>
            <a:r>
              <a:rPr lang="en-US" sz="1100" dirty="0" smtClean="0">
                <a:solidFill>
                  <a:schemeClr val="tx1"/>
                </a:solidFill>
                <a:latin typeface="Questrial" panose="020B0604020202020204" charset="0"/>
              </a:rPr>
              <a:t>inconsistent results</a:t>
            </a:r>
            <a:r>
              <a:rPr lang="en-US" sz="1100" dirty="0">
                <a:solidFill>
                  <a:schemeClr val="tx1"/>
                </a:solidFill>
                <a:latin typeface="Questrial" panose="020B0604020202020204" charset="0"/>
              </a:rPr>
              <a:t>. (</a:t>
            </a:r>
            <a:r>
              <a:rPr lang="en-US" sz="1100" dirty="0">
                <a:solidFill>
                  <a:schemeClr val="tx1"/>
                </a:solidFill>
                <a:latin typeface="Questrial" panose="020B0604020202020204" charset="0"/>
                <a:hlinkClick r:id="rId8"/>
              </a:rPr>
              <a:t>https://</a:t>
            </a:r>
            <a:r>
              <a:rPr lang="en-US" sz="1100" dirty="0" smtClean="0">
                <a:solidFill>
                  <a:schemeClr val="tx1"/>
                </a:solidFill>
                <a:latin typeface="Questrial" panose="020B0604020202020204" charset="0"/>
                <a:hlinkClick r:id="rId8"/>
              </a:rPr>
              <a:t>goo.gl/h7j479</a:t>
            </a:r>
            <a:r>
              <a:rPr lang="en-US" sz="1100" smtClean="0">
                <a:solidFill>
                  <a:schemeClr val="tx1"/>
                </a:solidFill>
                <a:latin typeface="Questrial" panose="020B0604020202020204" charset="0"/>
              </a:rPr>
              <a:t>) </a:t>
            </a:r>
            <a:endParaRPr lang="en-US" sz="1100" dirty="0" smtClean="0">
              <a:solidFill>
                <a:schemeClr val="tx1"/>
              </a:solidFill>
              <a:latin typeface="Questrial" panose="020B0604020202020204" charset="0"/>
            </a:endParaRPr>
          </a:p>
          <a:p>
            <a:endParaRPr lang="en-US" sz="105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62277341"/>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2403127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Nepal,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230235" y="4745112"/>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36%</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1200329"/>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a:solidFill>
                  <a:srgbClr val="E28432">
                    <a:lumMod val="75000"/>
                  </a:srgbClr>
                </a:solidFill>
                <a:latin typeface="Questrial" panose="020B0604020202020204" charset="0"/>
              </a:rPr>
              <a:t> </a:t>
            </a:r>
            <a:r>
              <a:rPr lang="en-US" sz="1800" b="1" dirty="0" smtClean="0">
                <a:solidFill>
                  <a:srgbClr val="E28432">
                    <a:lumMod val="75000"/>
                  </a:srgbClr>
                </a:solidFill>
                <a:latin typeface="Questrial" panose="020B0604020202020204" charset="0"/>
              </a:rPr>
              <a:t>2.9 million </a:t>
            </a:r>
            <a:r>
              <a:rPr lang="en-US" sz="1800" dirty="0" smtClean="0">
                <a:solidFill>
                  <a:srgbClr val="E28432">
                    <a:lumMod val="75000"/>
                  </a:srgbClr>
                </a:solidFill>
                <a:latin typeface="Questrial" panose="020B0604020202020204" charset="0"/>
              </a:rPr>
              <a:t>Nepalese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24%</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438400" cy="738664"/>
          </a:xfrm>
          <a:prstGeom prst="rect">
            <a:avLst/>
          </a:prstGeom>
          <a:noFill/>
        </p:spPr>
        <p:txBody>
          <a:bodyPr wrap="square" rtlCol="0">
            <a:spAutoFit/>
          </a:bodyPr>
          <a:lstStyle/>
          <a:p>
            <a:r>
              <a:rPr lang="en-US" dirty="0" smtClean="0">
                <a:latin typeface="Questrial" panose="020B0604020202020204" charset="0"/>
              </a:rPr>
              <a:t>of infants and young children receive minimum dietary diversity </a:t>
            </a:r>
            <a:r>
              <a:rPr lang="en-US" sz="1050" dirty="0" smtClean="0">
                <a:latin typeface="Questrial" panose="020B0604020202020204" charset="0"/>
              </a:rPr>
              <a:t>(2011)</a:t>
            </a:r>
            <a:endParaRPr lang="en-US" sz="1050" dirty="0">
              <a:latin typeface="Questrial" panose="020B0604020202020204" charset="0"/>
            </a:endParaRPr>
          </a:p>
        </p:txBody>
      </p:sp>
      <p:sp>
        <p:nvSpPr>
          <p:cNvPr id="4" name="TextBox 3"/>
          <p:cNvSpPr txBox="1"/>
          <p:nvPr/>
        </p:nvSpPr>
        <p:spPr>
          <a:xfrm>
            <a:off x="304800" y="6553200"/>
            <a:ext cx="3802644"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r>
              <a:rPr lang="en-US" sz="1050" dirty="0" smtClean="0">
                <a:latin typeface="Questrial" panose="020B0604020202020204" charset="0"/>
              </a:rPr>
              <a:t>Global Nutrition Report Profile</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988795117"/>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5654896"/>
              </p:ext>
            </p:extLst>
          </p:nvPr>
        </p:nvGraphicFramePr>
        <p:xfrm>
          <a:off x="879413"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235" y="3962400"/>
            <a:ext cx="76762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 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bg1"/>
                </a:solidFill>
                <a:latin typeface="Questrial" panose="020B0604020202020204" charset="0"/>
              </a:rPr>
              <a:t>Perry and </a:t>
            </a:r>
            <a:r>
              <a:rPr lang="en-US" dirty="0" err="1">
                <a:solidFill>
                  <a:schemeClr val="bg1"/>
                </a:solidFill>
                <a:latin typeface="Questrial" panose="020B0604020202020204" charset="0"/>
              </a:rPr>
              <a:t>Zulliger</a:t>
            </a:r>
            <a:r>
              <a:rPr lang="en-US" dirty="0">
                <a:solidFill>
                  <a:schemeClr val="bg1"/>
                </a:solidFill>
                <a:latin typeface="Questrial" panose="020B0604020202020204" charset="0"/>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Nepal</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Nepal,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16187</TotalTime>
  <Words>2689</Words>
  <Application>Microsoft Office PowerPoint</Application>
  <PresentationFormat>On-screen Show (4:3)</PresentationFormat>
  <Paragraphs>272</Paragraphs>
  <Slides>27</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Nepal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amakulec</dc:creator>
  <cp:lastModifiedBy>JSI</cp:lastModifiedBy>
  <cp:revision>208</cp:revision>
  <cp:lastPrinted>2016-09-15T02:44:09Z</cp:lastPrinted>
  <dcterms:modified xsi:type="dcterms:W3CDTF">2017-01-19T02:04:10Z</dcterms:modified>
</cp:coreProperties>
</file>