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0" r:id="rId2"/>
    <p:sldMasterId id="2147483681" r:id="rId3"/>
  </p:sldMasterIdLst>
  <p:notesMasterIdLst>
    <p:notesMasterId r:id="rId31"/>
  </p:notesMasterIdLst>
  <p:handoutMasterIdLst>
    <p:handoutMasterId r:id="rId32"/>
  </p:handoutMasterIdLst>
  <p:sldIdLst>
    <p:sldId id="256" r:id="rId4"/>
    <p:sldId id="310" r:id="rId5"/>
    <p:sldId id="316" r:id="rId6"/>
    <p:sldId id="313" r:id="rId7"/>
    <p:sldId id="263" r:id="rId8"/>
    <p:sldId id="308" r:id="rId9"/>
    <p:sldId id="261" r:id="rId10"/>
    <p:sldId id="304" r:id="rId11"/>
    <p:sldId id="311" r:id="rId12"/>
    <p:sldId id="294" r:id="rId13"/>
    <p:sldId id="289" r:id="rId14"/>
    <p:sldId id="295" r:id="rId15"/>
    <p:sldId id="292" r:id="rId16"/>
    <p:sldId id="301" r:id="rId17"/>
    <p:sldId id="282" r:id="rId18"/>
    <p:sldId id="293" r:id="rId19"/>
    <p:sldId id="283" r:id="rId20"/>
    <p:sldId id="284" r:id="rId21"/>
    <p:sldId id="300" r:id="rId22"/>
    <p:sldId id="286" r:id="rId23"/>
    <p:sldId id="267" r:id="rId24"/>
    <p:sldId id="305" r:id="rId25"/>
    <p:sldId id="298" r:id="rId26"/>
    <p:sldId id="307" r:id="rId27"/>
    <p:sldId id="314" r:id="rId28"/>
    <p:sldId id="315" r:id="rId29"/>
    <p:sldId id="279" r:id="rId30"/>
  </p:sldIdLst>
  <p:sldSz cx="9144000" cy="6858000" type="screen4x3"/>
  <p:notesSz cx="7077075" cy="9363075"/>
  <p:embeddedFontLst>
    <p:embeddedFont>
      <p:font typeface="Arial Unicode MS" panose="020B0604020202020204" pitchFamily="34" charset="-128"/>
      <p:regular r:id="rId33"/>
    </p:embeddedFont>
    <p:embeddedFont>
      <p:font typeface="Calibri" panose="020F0502020204030204" pitchFamily="34" charset="0"/>
      <p:regular r:id="rId34"/>
      <p:bold r:id="rId35"/>
      <p:italic r:id="rId36"/>
      <p:boldItalic r:id="rId37"/>
    </p:embeddedFont>
    <p:embeddedFont>
      <p:font typeface="Questrial" panose="020B0604020202020204" charset="0"/>
      <p:regular r:id="rId38"/>
    </p:embeddedFont>
    <p:embeddedFont>
      <p:font typeface="Source Sans Pro" panose="020B0604020202020204" charset="0"/>
      <p:regular r:id="rId39"/>
      <p:bold r:id="rId40"/>
      <p:italic r:id="rId41"/>
      <p:boldItalic r:id="rId42"/>
    </p:embeddedFont>
    <p:embeddedFont>
      <p:font typeface="Quattrocento Sans"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576">
          <p15:clr>
            <a:srgbClr val="A4A3A4"/>
          </p15:clr>
        </p15:guide>
        <p15:guide id="2" pos="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scha Lamstein" initials="" lastIdx="2" clrIdx="0"/>
  <p:cmAuthor id="7" name="JQ" initials="JQ" lastIdx="24" clrIdx="7">
    <p:extLst/>
  </p:cmAuthor>
  <p:cmAuthor id="1" name="Amanda Makulec" initials="ABM" lastIdx="18" clrIdx="1"/>
  <p:cmAuthor id="8" name="PM" initials="PM" lastIdx="23" clrIdx="8">
    <p:extLst/>
  </p:cmAuthor>
  <p:cmAuthor id="2" name="Slamstein" initials="SL" lastIdx="67" clrIdx="2"/>
  <p:cmAuthor id="9" name="Patricia" initials="P" lastIdx="1" clrIdx="9"/>
  <p:cmAuthor id="3" name="Kristen Devlin" initials="KD" lastIdx="26" clrIdx="3"/>
  <p:cmAuthor id="4" name="Alexis D'Agostino" initials="AD" lastIdx="18" clrIdx="4"/>
  <p:cmAuthor id="5" name="C. Hart" initials="CCH" lastIdx="8" clrIdx="5"/>
  <p:cmAuthor id="6" name="JSI" initials="J" lastIdx="1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21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70B7DEA9-941F-4DE4-B690-58208C39A6B7}">
  <a:tblStyle styleId="{70B7DEA9-941F-4DE4-B690-58208C39A6B7}"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5" autoAdjust="0"/>
    <p:restoredTop sz="89343" autoAdjust="0"/>
  </p:normalViewPr>
  <p:slideViewPr>
    <p:cSldViewPr>
      <p:cViewPr>
        <p:scale>
          <a:sx n="75" d="100"/>
          <a:sy n="75" d="100"/>
        </p:scale>
        <p:origin x="-366" y="462"/>
      </p:cViewPr>
      <p:guideLst>
        <p:guide orient="horz" pos="912"/>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21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3.2173230124647255E-2"/>
          <c:y val="0.35660715354720901"/>
          <c:w val="0.88318932832957253"/>
          <c:h val="0.55863470025979733"/>
        </c:manualLayout>
      </c:layout>
      <c:barChart>
        <c:barDir val="col"/>
        <c:grouping val="clustered"/>
        <c:varyColors val="0"/>
        <c:ser>
          <c:idx val="0"/>
          <c:order val="0"/>
          <c:tx>
            <c:strRef>
              <c:f>Sheet1!$B$1</c:f>
              <c:strCache>
                <c:ptCount val="1"/>
                <c:pt idx="0">
                  <c:v>According to most recent data, stunting remains a major challenge in India.
</c:v>
                </c:pt>
              </c:strCache>
            </c:strRef>
          </c:tx>
          <c:invertIfNegative val="0"/>
          <c:dLbls>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dLbls>
          <c:cat>
            <c:numRef>
              <c:f>Sheet1!$A$2:$A$6</c:f>
              <c:numCache>
                <c:formatCode>General</c:formatCode>
                <c:ptCount val="5"/>
                <c:pt idx="0">
                  <c:v>1998</c:v>
                </c:pt>
                <c:pt idx="1">
                  <c:v>2003</c:v>
                </c:pt>
                <c:pt idx="2">
                  <c:v>2008</c:v>
                </c:pt>
                <c:pt idx="3">
                  <c:v>2011</c:v>
                </c:pt>
                <c:pt idx="4">
                  <c:v>2013</c:v>
                </c:pt>
              </c:numCache>
            </c:numRef>
          </c:cat>
          <c:val>
            <c:numRef>
              <c:f>Sheet1!$B$2:$B$6</c:f>
              <c:numCache>
                <c:formatCode>General</c:formatCode>
                <c:ptCount val="5"/>
                <c:pt idx="0">
                  <c:v>38</c:v>
                </c:pt>
                <c:pt idx="1">
                  <c:v>34</c:v>
                </c:pt>
                <c:pt idx="2">
                  <c:v>32</c:v>
                </c:pt>
                <c:pt idx="3">
                  <c:v>34</c:v>
                </c:pt>
                <c:pt idx="4">
                  <c:v>30</c:v>
                </c:pt>
              </c:numCache>
            </c:numRef>
          </c:val>
        </c:ser>
        <c:dLbls>
          <c:showLegendKey val="0"/>
          <c:showVal val="1"/>
          <c:showCatName val="0"/>
          <c:showSerName val="0"/>
          <c:showPercent val="0"/>
          <c:showBubbleSize val="0"/>
        </c:dLbls>
        <c:gapWidth val="50"/>
        <c:overlap val="40"/>
        <c:axId val="152803968"/>
        <c:axId val="159999488"/>
      </c:barChart>
      <c:catAx>
        <c:axId val="152803968"/>
        <c:scaling>
          <c:orientation val="minMax"/>
        </c:scaling>
        <c:delete val="0"/>
        <c:axPos val="b"/>
        <c:numFmt formatCode="General" sourceLinked="1"/>
        <c:majorTickMark val="none"/>
        <c:minorTickMark val="none"/>
        <c:tickLblPos val="nextTo"/>
        <c:txPr>
          <a:bodyPr/>
          <a:lstStyle/>
          <a:p>
            <a:pPr>
              <a:defRPr sz="1000"/>
            </a:pPr>
            <a:endParaRPr lang="en-US"/>
          </a:p>
        </c:txPr>
        <c:crossAx val="159999488"/>
        <c:crosses val="autoZero"/>
        <c:auto val="1"/>
        <c:lblAlgn val="ctr"/>
        <c:lblOffset val="100"/>
        <c:noMultiLvlLbl val="0"/>
      </c:catAx>
      <c:valAx>
        <c:axId val="159999488"/>
        <c:scaling>
          <c:orientation val="minMax"/>
          <c:min val="0"/>
        </c:scaling>
        <c:delete val="1"/>
        <c:axPos val="l"/>
        <c:numFmt formatCode="General" sourceLinked="1"/>
        <c:majorTickMark val="none"/>
        <c:minorTickMark val="none"/>
        <c:tickLblPos val="nextTo"/>
        <c:crossAx val="15280396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8754520150395585E-2"/>
          <c:y val="0.30586056709322634"/>
          <c:w val="0.95416662538675434"/>
          <c:h val="0.60735986175975132"/>
        </c:manualLayout>
      </c:layout>
      <c:barChart>
        <c:barDir val="col"/>
        <c:grouping val="clustered"/>
        <c:varyColors val="0"/>
        <c:ser>
          <c:idx val="0"/>
          <c:order val="0"/>
          <c:tx>
            <c:strRef>
              <c:f>Sheet1!$B$1</c:f>
              <c:strCache>
                <c:ptCount val="1"/>
                <c:pt idx="0">
                  <c:v>Column1</c:v>
                </c:pt>
              </c:strCache>
            </c:strRef>
          </c:tx>
          <c:spPr>
            <a:solidFill>
              <a:schemeClr val="accent2">
                <a:lumMod val="75000"/>
              </a:schemeClr>
            </a:solidFill>
          </c:spPr>
          <c:invertIfNegative val="0"/>
          <c:dLbls>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dLbls>
          <c:cat>
            <c:numRef>
              <c:f>Sheet1!$A$2:$A$6</c:f>
              <c:numCache>
                <c:formatCode>General</c:formatCode>
                <c:ptCount val="5"/>
                <c:pt idx="0">
                  <c:v>1993</c:v>
                </c:pt>
                <c:pt idx="1">
                  <c:v>1998</c:v>
                </c:pt>
                <c:pt idx="2">
                  <c:v>2003</c:v>
                </c:pt>
                <c:pt idx="3">
                  <c:v>2008</c:v>
                </c:pt>
                <c:pt idx="4">
                  <c:v>2011</c:v>
                </c:pt>
              </c:numCache>
            </c:numRef>
          </c:cat>
          <c:val>
            <c:numRef>
              <c:f>Sheet1!$B$2:$B$6</c:f>
              <c:numCache>
                <c:formatCode>General</c:formatCode>
                <c:ptCount val="5"/>
                <c:pt idx="0">
                  <c:v>43.3</c:v>
                </c:pt>
                <c:pt idx="1">
                  <c:v>36.700000000000003</c:v>
                </c:pt>
                <c:pt idx="2">
                  <c:v>35</c:v>
                </c:pt>
                <c:pt idx="3">
                  <c:v>34.700000000000003</c:v>
                </c:pt>
                <c:pt idx="4">
                  <c:v>34.9</c:v>
                </c:pt>
              </c:numCache>
            </c:numRef>
          </c:val>
        </c:ser>
        <c:dLbls>
          <c:showLegendKey val="0"/>
          <c:showVal val="1"/>
          <c:showCatName val="0"/>
          <c:showSerName val="0"/>
          <c:showPercent val="0"/>
          <c:showBubbleSize val="0"/>
        </c:dLbls>
        <c:gapWidth val="50"/>
        <c:overlap val="40"/>
        <c:axId val="161161600"/>
        <c:axId val="161164288"/>
      </c:barChart>
      <c:catAx>
        <c:axId val="161161600"/>
        <c:scaling>
          <c:orientation val="minMax"/>
        </c:scaling>
        <c:delete val="0"/>
        <c:axPos val="b"/>
        <c:numFmt formatCode="General" sourceLinked="1"/>
        <c:majorTickMark val="none"/>
        <c:minorTickMark val="none"/>
        <c:tickLblPos val="nextTo"/>
        <c:txPr>
          <a:bodyPr/>
          <a:lstStyle/>
          <a:p>
            <a:pPr>
              <a:defRPr sz="1000"/>
            </a:pPr>
            <a:endParaRPr lang="en-US"/>
          </a:p>
        </c:txPr>
        <c:crossAx val="161164288"/>
        <c:crosses val="autoZero"/>
        <c:auto val="1"/>
        <c:lblAlgn val="ctr"/>
        <c:lblOffset val="100"/>
        <c:noMultiLvlLbl val="0"/>
      </c:catAx>
      <c:valAx>
        <c:axId val="161164288"/>
        <c:scaling>
          <c:orientation val="minMax"/>
          <c:min val="0"/>
        </c:scaling>
        <c:delete val="1"/>
        <c:axPos val="l"/>
        <c:numFmt formatCode="General" sourceLinked="1"/>
        <c:majorTickMark val="none"/>
        <c:minorTickMark val="none"/>
        <c:tickLblPos val="nextTo"/>
        <c:crossAx val="16116160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0.03464</cdr:x>
      <cdr:y>0.02534</cdr:y>
    </cdr:from>
    <cdr:to>
      <cdr:x>0.85872</cdr:x>
      <cdr:y>0.1652</cdr:y>
    </cdr:to>
    <cdr:sp macro="" textlink="">
      <cdr:nvSpPr>
        <cdr:cNvPr id="2" name="TextBox 1"/>
        <cdr:cNvSpPr txBox="1"/>
      </cdr:nvSpPr>
      <cdr:spPr>
        <a:xfrm xmlns:a="http://schemas.openxmlformats.org/drawingml/2006/main">
          <a:off x="150935" y="72383"/>
          <a:ext cx="3590728" cy="399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400" dirty="0">
              <a:latin typeface="Questrial" panose="020B0604020202020204" charset="0"/>
            </a:rPr>
            <a:t>According to most recent data, </a:t>
          </a:r>
          <a:r>
            <a:rPr lang="en-US" sz="1400" b="1" dirty="0">
              <a:solidFill>
                <a:schemeClr val="accent2">
                  <a:lumMod val="75000"/>
                </a:schemeClr>
              </a:solidFill>
              <a:latin typeface="Questrial" panose="020B0604020202020204" charset="0"/>
            </a:rPr>
            <a:t>stunting</a:t>
          </a:r>
          <a:r>
            <a:rPr lang="en-US" sz="1400" dirty="0">
              <a:solidFill>
                <a:schemeClr val="accent2">
                  <a:lumMod val="75000"/>
                </a:schemeClr>
              </a:solidFill>
              <a:latin typeface="Questrial" panose="020B0604020202020204" charset="0"/>
            </a:rPr>
            <a:t> </a:t>
          </a:r>
          <a:r>
            <a:rPr lang="en-US" sz="1400" dirty="0">
              <a:latin typeface="Questrial" panose="020B0604020202020204" charset="0"/>
            </a:rPr>
            <a:t>remains a major challenge in </a:t>
          </a:r>
          <a:r>
            <a:rPr lang="en-US" sz="1400" dirty="0" smtClean="0">
              <a:latin typeface="Questrial" panose="020B0604020202020204" charset="0"/>
            </a:rPr>
            <a:t>the Philippines.</a:t>
          </a:r>
          <a:endParaRPr lang="en-US" sz="1400" dirty="0">
            <a:latin typeface="Questrial" panose="020B060402020202020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0.04489</cdr:x>
      <cdr:y>0.09511</cdr:y>
    </cdr:from>
    <cdr:to>
      <cdr:x>0.86933</cdr:x>
      <cdr:y>0.2451</cdr:y>
    </cdr:to>
    <cdr:sp macro="" textlink="">
      <cdr:nvSpPr>
        <cdr:cNvPr id="2" name="TextBox 1"/>
        <cdr:cNvSpPr txBox="1"/>
      </cdr:nvSpPr>
      <cdr:spPr>
        <a:xfrm xmlns:a="http://schemas.openxmlformats.org/drawingml/2006/main">
          <a:off x="194818" y="260463"/>
          <a:ext cx="3578306" cy="410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75000"/>
                </a:schemeClr>
              </a:solidFill>
              <a:latin typeface="Questrial" panose="020B0604020202020204" charset="0"/>
            </a:rPr>
            <a:t>Anemia </a:t>
          </a:r>
          <a:r>
            <a:rPr lang="en-US" sz="1400" dirty="0" smtClean="0">
              <a:latin typeface="Questrial" panose="020B0604020202020204" charset="0"/>
            </a:rPr>
            <a:t>also persists as a major issue for children in the Philippines.</a:t>
          </a:r>
          <a:endParaRPr lang="en-US" sz="1400" dirty="0">
            <a:latin typeface="Questrial" panose="020B060402020202020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397BE482-504F-4DA1-985D-E8AE631471FF}" type="datetimeFigureOut">
              <a:rPr lang="en-US" smtClean="0"/>
              <a:pPr/>
              <a:t>1/18/2017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00A8F4DA-BE4E-4D60-AAFA-3FD957955670}" type="slidenum">
              <a:rPr lang="en-US" smtClean="0"/>
              <a:pPr/>
              <a:t>‹#›</a:t>
            </a:fld>
            <a:endParaRPr lang="en-US"/>
          </a:p>
        </p:txBody>
      </p:sp>
    </p:spTree>
    <p:extLst>
      <p:ext uri="{BB962C8B-B14F-4D97-AF65-F5344CB8AC3E}">
        <p14:creationId xmlns:p14="http://schemas.microsoft.com/office/powerpoint/2010/main" val="7690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665394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0" indent="0">
              <a:buClr>
                <a:schemeClr val="dk1"/>
              </a:buClr>
              <a:buSzPct val="100000"/>
              <a:buFont typeface="Arial"/>
              <a:buNone/>
            </a:pPr>
            <a:endParaRPr lang="en" b="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9852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753771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275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904534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 dirty="0"/>
          </a:p>
        </p:txBody>
      </p:sp>
    </p:spTree>
    <p:extLst>
      <p:ext uri="{BB962C8B-B14F-4D97-AF65-F5344CB8AC3E}">
        <p14:creationId xmlns:p14="http://schemas.microsoft.com/office/powerpoint/2010/main" val="3919079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74765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2905099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66070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1692527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899760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rtl="0" fontAlgn="base"/>
            <a:endParaRPr lang="en-US" sz="1100" b="0"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0121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7088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653550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4149163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815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29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3128466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594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3">
              <a:defRPr/>
            </a:pPr>
            <a:r>
              <a:rPr lang="en-US" dirty="0" smtClean="0"/>
              <a:t>Hide</a:t>
            </a:r>
            <a:r>
              <a:rPr lang="en-US" baseline="0" dirty="0" smtClean="0"/>
              <a:t> this slide if this slide </a:t>
            </a:r>
            <a:r>
              <a:rPr lang="en-US" baseline="0" smtClean="0"/>
              <a:t>during presentation. </a:t>
            </a:r>
            <a:endParaRPr lang="en-US" dirty="0" smtClean="0"/>
          </a:p>
          <a:p>
            <a:endParaRPr lang="en-US" dirty="0"/>
          </a:p>
        </p:txBody>
      </p:sp>
    </p:spTree>
    <p:extLst>
      <p:ext uri="{BB962C8B-B14F-4D97-AF65-F5344CB8AC3E}">
        <p14:creationId xmlns:p14="http://schemas.microsoft.com/office/powerpoint/2010/main" val="3576305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Tree>
    <p:extLst>
      <p:ext uri="{BB962C8B-B14F-4D97-AF65-F5344CB8AC3E}">
        <p14:creationId xmlns:p14="http://schemas.microsoft.com/office/powerpoint/2010/main" val="277887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0" marR="0" lvl="0" indent="0" algn="l" rtl="0">
              <a:spcBef>
                <a:spcPts val="0"/>
              </a:spcBef>
              <a:buSzPct val="25000"/>
              <a:buNone/>
            </a:pPr>
            <a:endParaRPr lang="en" sz="1100" b="0" i="0" u="none" strike="noStrike" cap="none" dirty="0" smtClean="0">
              <a:solidFill>
                <a:schemeClr val="dk1"/>
              </a:solidFill>
              <a:latin typeface="+mn-lt"/>
              <a:ea typeface="Arial"/>
              <a:cs typeface="Arial"/>
              <a:sym typeface="Arial"/>
            </a:endParaRPr>
          </a:p>
        </p:txBody>
      </p:sp>
    </p:spTree>
    <p:extLst>
      <p:ext uri="{BB962C8B-B14F-4D97-AF65-F5344CB8AC3E}">
        <p14:creationId xmlns:p14="http://schemas.microsoft.com/office/powerpoint/2010/main" val="85481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smtClean="0"/>
          </a:p>
        </p:txBody>
      </p:sp>
    </p:spTree>
    <p:extLst>
      <p:ext uri="{BB962C8B-B14F-4D97-AF65-F5344CB8AC3E}">
        <p14:creationId xmlns:p14="http://schemas.microsoft.com/office/powerpoint/2010/main" val="277887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0" indent="0">
              <a:buClr>
                <a:schemeClr val="dk1"/>
              </a:buClr>
              <a:buSzPct val="100000"/>
              <a:buFont typeface="Arial"/>
              <a:buNone/>
            </a:pPr>
            <a:endParaRPr lang="en-US" b="0" dirty="0" smtClean="0">
              <a:solidFill>
                <a:schemeClr val="dk1"/>
              </a:solidFill>
              <a:latin typeface="+mn-lt"/>
              <a:ea typeface="Arial"/>
              <a:cs typeface="Arial"/>
              <a:sym typeface="Arial"/>
            </a:endParaRPr>
          </a:p>
        </p:txBody>
      </p:sp>
    </p:spTree>
    <p:extLst>
      <p:ext uri="{BB962C8B-B14F-4D97-AF65-F5344CB8AC3E}">
        <p14:creationId xmlns:p14="http://schemas.microsoft.com/office/powerpoint/2010/main" val="353867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50572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24"/>
        <p:cNvGrpSpPr/>
        <p:nvPr/>
      </p:nvGrpSpPr>
      <p:grpSpPr>
        <a:xfrm>
          <a:off x="0" y="0"/>
          <a:ext cx="0" cy="0"/>
          <a:chOff x="0" y="0"/>
          <a:chExt cx="0" cy="0"/>
        </a:xfrm>
      </p:grpSpPr>
      <p:pic>
        <p:nvPicPr>
          <p:cNvPr id="125" name="Shape 125" descr="IMG_1166.JPG"/>
          <p:cNvPicPr preferRelativeResize="0"/>
          <p:nvPr/>
        </p:nvPicPr>
        <p:blipFill rotWithShape="1">
          <a:blip r:embed="rId2">
            <a:alphaModFix/>
          </a:blip>
          <a:srcRect b="19807"/>
          <a:stretch/>
        </p:blipFill>
        <p:spPr>
          <a:xfrm>
            <a:off x="0" y="1600200"/>
            <a:ext cx="9144000" cy="5257600"/>
          </a:xfrm>
          <a:prstGeom prst="rect">
            <a:avLst/>
          </a:prstGeom>
          <a:noFill/>
          <a:ln>
            <a:noFill/>
          </a:ln>
        </p:spPr>
      </p:pic>
      <p:sp>
        <p:nvSpPr>
          <p:cNvPr id="126" name="Shape 126"/>
          <p:cNvSpPr/>
          <p:nvPr/>
        </p:nvSpPr>
        <p:spPr>
          <a:xfrm>
            <a:off x="1600200" y="5943601"/>
            <a:ext cx="7543800" cy="812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27" name="Shape 127"/>
          <p:cNvPicPr preferRelativeResize="0"/>
          <p:nvPr/>
        </p:nvPicPr>
        <p:blipFill rotWithShape="1">
          <a:blip r:embed="rId3">
            <a:alphaModFix/>
          </a:blip>
          <a:srcRect l="9333" t="14656" r="7333" b="15515"/>
          <a:stretch/>
        </p:blipFill>
        <p:spPr>
          <a:xfrm>
            <a:off x="425449" y="304801"/>
            <a:ext cx="3104100" cy="1006400"/>
          </a:xfrm>
          <a:prstGeom prst="rect">
            <a:avLst/>
          </a:prstGeom>
          <a:noFill/>
          <a:ln>
            <a:noFill/>
          </a:ln>
        </p:spPr>
      </p:pic>
      <p:sp>
        <p:nvSpPr>
          <p:cNvPr id="128" name="Shape 128"/>
          <p:cNvSpPr/>
          <p:nvPr/>
        </p:nvSpPr>
        <p:spPr>
          <a:xfrm>
            <a:off x="3473141" y="6134101"/>
            <a:ext cx="5638800" cy="647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This presentation was made possible by the American people through the U.S. Agency for International Development (USAID) under Cooperative Agreement No. AID-OAA-A-11-00031, </a:t>
            </a:r>
          </a:p>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the Strengthening Partnerships, Results, and Innovations in Nutrition Globally (SPRING) project.</a:t>
            </a:r>
          </a:p>
        </p:txBody>
      </p:sp>
      <p:sp>
        <p:nvSpPr>
          <p:cNvPr id="129" name="Shape 129"/>
          <p:cNvSpPr/>
          <p:nvPr/>
        </p:nvSpPr>
        <p:spPr>
          <a:xfrm>
            <a:off x="1587" y="1535112"/>
            <a:ext cx="9144000" cy="760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30" name="Shape 130"/>
          <p:cNvPicPr preferRelativeResize="0"/>
          <p:nvPr/>
        </p:nvPicPr>
        <p:blipFill rotWithShape="1">
          <a:blip r:embed="rId4">
            <a:alphaModFix/>
          </a:blip>
          <a:srcRect r="5499"/>
          <a:stretch/>
        </p:blipFill>
        <p:spPr>
          <a:xfrm>
            <a:off x="117475" y="5089525"/>
            <a:ext cx="1932000" cy="1768400"/>
          </a:xfrm>
          <a:prstGeom prst="rect">
            <a:avLst/>
          </a:prstGeom>
          <a:noFill/>
          <a:ln>
            <a:noFill/>
          </a:ln>
        </p:spPr>
      </p:pic>
      <p:sp>
        <p:nvSpPr>
          <p:cNvPr id="131" name="Shape 131"/>
          <p:cNvSpPr txBox="1">
            <a:spLocks noGrp="1"/>
          </p:cNvSpPr>
          <p:nvPr>
            <p:ph type="ctrTitle"/>
          </p:nvPr>
        </p:nvSpPr>
        <p:spPr>
          <a:xfrm>
            <a:off x="1862" y="2057400"/>
            <a:ext cx="9172500" cy="1088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2" name="Shape 132"/>
          <p:cNvSpPr txBox="1">
            <a:spLocks noGrp="1"/>
          </p:cNvSpPr>
          <p:nvPr>
            <p:ph type="subTitle" idx="1"/>
          </p:nvPr>
        </p:nvSpPr>
        <p:spPr>
          <a:xfrm>
            <a:off x="1862" y="3429000"/>
            <a:ext cx="9144000" cy="1371600"/>
          </a:xfrm>
          <a:prstGeom prst="rect">
            <a:avLst/>
          </a:prstGeom>
          <a:noFill/>
          <a:ln>
            <a:noFill/>
          </a:ln>
        </p:spPr>
        <p:txBody>
          <a:bodyPr lIns="91425" tIns="91425" rIns="91425" bIns="91425" anchor="t" anchorCtr="0"/>
          <a:lstStyle>
            <a:lvl1pPr marL="0" marR="0" lvl="0" indent="0" algn="ctr" rtl="0">
              <a:lnSpc>
                <a:spcPct val="100000"/>
              </a:lnSpc>
              <a:spcBef>
                <a:spcPts val="50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133" name="Shape 133" descr="https://ci3.googleusercontent.com/proxy/mY91tl2s1pRRyHLHkVAWoCGFUmdO9uk59JcxORxJa6P4T8oYNL_fvtl0sCP-FPKH5Dris4skeGLm3t97ucgV1xs3b1VPNNlSjZq_k-K9tPgDGKPQqyR2OeHsVITY5eIoYZN97erlCxk2tKiDuVxq6rP_kMh9QqXN=s0-d-e1-ft#http://www.spring-nutrition.org/sites/all/themes/responsive_spring/images/spring-logo-recessed.png"/>
          <p:cNvPicPr preferRelativeResize="0"/>
          <p:nvPr/>
        </p:nvPicPr>
        <p:blipFill rotWithShape="1">
          <a:blip r:embed="rId5">
            <a:alphaModFix/>
          </a:blip>
          <a:srcRect/>
          <a:stretch/>
        </p:blipFill>
        <p:spPr>
          <a:xfrm>
            <a:off x="6484050" y="401637"/>
            <a:ext cx="2088300" cy="812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6" name="Shape 136"/>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44" name="Shape 144"/>
          <p:cNvSpPr txBox="1">
            <a:spLocks noGrp="1"/>
          </p:cNvSpPr>
          <p:nvPr>
            <p:ph type="body" idx="1"/>
          </p:nvPr>
        </p:nvSpPr>
        <p:spPr>
          <a:xfrm>
            <a:off x="722312" y="2906712"/>
            <a:ext cx="7772400" cy="1500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45" name="Shape 14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6" name="Shape 14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7" name="Shape 14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3050"/>
            <a:ext cx="3008400" cy="1162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0" name="Shape 150"/>
          <p:cNvSpPr txBox="1">
            <a:spLocks noGrp="1"/>
          </p:cNvSpPr>
          <p:nvPr>
            <p:ph type="body" idx="1"/>
          </p:nvPr>
        </p:nvSpPr>
        <p:spPr>
          <a:xfrm>
            <a:off x="3575050" y="273050"/>
            <a:ext cx="5111700" cy="5852800"/>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1" name="Shape 151"/>
          <p:cNvSpPr txBox="1">
            <a:spLocks noGrp="1"/>
          </p:cNvSpPr>
          <p:nvPr>
            <p:ph type="body" idx="2"/>
          </p:nvPr>
        </p:nvSpPr>
        <p:spPr>
          <a:xfrm>
            <a:off x="457200" y="1435101"/>
            <a:ext cx="3008400" cy="4691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2" name="Shape 152"/>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3" name="Shape 153"/>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4" name="Shape 154"/>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792288" y="4800600"/>
            <a:ext cx="5486400" cy="566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7" name="Shape 157"/>
          <p:cNvSpPr>
            <a:spLocks noGrp="1"/>
          </p:cNvSpPr>
          <p:nvPr>
            <p:ph type="pic" idx="2"/>
          </p:nvPr>
        </p:nvSpPr>
        <p:spPr>
          <a:xfrm>
            <a:off x="1792288" y="612775"/>
            <a:ext cx="5486400" cy="41148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58" name="Shape 158"/>
          <p:cNvSpPr txBox="1">
            <a:spLocks noGrp="1"/>
          </p:cNvSpPr>
          <p:nvPr>
            <p:ph type="body" idx="1"/>
          </p:nvPr>
        </p:nvSpPr>
        <p:spPr>
          <a:xfrm>
            <a:off x="1792288" y="5367337"/>
            <a:ext cx="5486400" cy="804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9" name="Shape 159"/>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0" name="Shape 160"/>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1" name="Shape 161"/>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64" name="Shape 164"/>
          <p:cNvSpPr txBox="1">
            <a:spLocks noGrp="1"/>
          </p:cNvSpPr>
          <p:nvPr>
            <p:ph type="body" idx="1"/>
          </p:nvPr>
        </p:nvSpPr>
        <p:spPr>
          <a:xfrm rot="5400000">
            <a:off x="2309000" y="-251599"/>
            <a:ext cx="4526000" cy="82296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5" name="Shape 16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Shape 16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Shape 16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rot="5400000">
            <a:off x="4732300" y="2171737"/>
            <a:ext cx="58516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70" name="Shape 170"/>
          <p:cNvSpPr txBox="1">
            <a:spLocks noGrp="1"/>
          </p:cNvSpPr>
          <p:nvPr>
            <p:ph type="body" idx="1"/>
          </p:nvPr>
        </p:nvSpPr>
        <p:spPr>
          <a:xfrm rot="5400000">
            <a:off x="541299" y="190537"/>
            <a:ext cx="5851600" cy="60198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1" name="Shape 17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2" name="Shape 17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3" name="Shape 17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8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4"/>
            <a:ext cx="85206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086124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65030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2729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12419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921820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25485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9972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318447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061320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463867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8916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dirty="0"/>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20" name="Shape 120"/>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1" name="Shape 12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2" name="Shape 12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Shape 12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2" r:id="rId3"/>
    <p:sldLayoutId id="2147483673" r:id="rId4"/>
    <p:sldLayoutId id="2147483674" r:id="rId5"/>
    <p:sldLayoutId id="2147483675"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algn="r"/>
            <a:fld id="{00000000-1234-1234-1234-123412341234}" type="slidenum">
              <a:rPr lang="en" sz="1000">
                <a:solidFill>
                  <a:srgbClr val="47652D"/>
                </a:solidFill>
              </a:rPr>
              <a:pPr algn="r"/>
              <a:t>‹#›</a:t>
            </a:fld>
            <a:endParaRPr lang="en" sz="1000">
              <a:solidFill>
                <a:srgbClr val="47652D"/>
              </a:solidFill>
            </a:endParaRPr>
          </a:p>
        </p:txBody>
      </p:sp>
    </p:spTree>
    <p:extLst>
      <p:ext uri="{BB962C8B-B14F-4D97-AF65-F5344CB8AC3E}">
        <p14:creationId xmlns:p14="http://schemas.microsoft.com/office/powerpoint/2010/main" val="653424578"/>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11" Type="http://schemas.microsoft.com/office/2007/relationships/hdphoto" Target="../media/hdphoto3.wdp"/><Relationship Id="rId5" Type="http://schemas.openxmlformats.org/officeDocument/2006/relationships/image" Target="../media/image6.png"/><Relationship Id="rId15" Type="http://schemas.openxmlformats.org/officeDocument/2006/relationships/image" Target="../media/image14.png"/><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4.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8.png"/><Relationship Id="rId10" Type="http://schemas.microsoft.com/office/2007/relationships/hdphoto" Target="../media/hdphoto3.wdp"/><Relationship Id="rId4" Type="http://schemas.microsoft.com/office/2007/relationships/hdphoto" Target="../media/hdphoto5.wdp"/><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7.pn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image" Target="../media/image7.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hyperlink" Target="https://www.spring-nutrition.org/publications/tools/nutrition-workforce-mapping-toolkit"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fgproject.org/ephs-epcmd-country-snapshots-series/?utm_source=HFG/HS2020&amp;utm_campaign=ee0979240d-EPHS_Tech_Briefing_1_20_161_7_2016&amp;utm_medium=email&amp;utm_term=0_fe52882f0b-ee0979240d-351045461" TargetMode="External"/><Relationship Id="rId7" Type="http://schemas.openxmlformats.org/officeDocument/2006/relationships/hyperlink" Target="http://www.coregroup.org/storage/Program_Learning/Community_Health_Workers/review%20of%20chw%20effectiveness%20for%20mdgs-sept2012.pdf" TargetMode="External"/><Relationship Id="rId2" Type="http://schemas.openxmlformats.org/officeDocument/2006/relationships/hyperlink" Target="https://www.advancingpartners.org/resources/chsc" TargetMode="External"/><Relationship Id="rId1" Type="http://schemas.openxmlformats.org/officeDocument/2006/relationships/slideLayout" Target="../slideLayouts/slideLayout2.xml"/><Relationship Id="rId6" Type="http://schemas.openxmlformats.org/officeDocument/2006/relationships/hyperlink" Target="http://www.who.int/workforcealliance/knowledge/resources/chwreport/en/" TargetMode="External"/><Relationship Id="rId5" Type="http://schemas.openxmlformats.org/officeDocument/2006/relationships/hyperlink" Target="http://mpoweringhealth.org/wp-content/uploads/2015/11/USAID-Community-Health-Framework_Version-1-0_October-28th-2015.pdf" TargetMode="External"/><Relationship Id="rId4" Type="http://schemas.openxmlformats.org/officeDocument/2006/relationships/hyperlink" Target="http://www.chwcentral.org/about-chw-centra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goo.gl/L4dL3T" TargetMode="External"/><Relationship Id="rId2" Type="http://schemas.openxmlformats.org/officeDocument/2006/relationships/hyperlink" Target="https://goo.gl/5ZwJDz"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026" name="Picture 2" descr="C:\Users\hviland\Downloads\noun_410489.png"/>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175657" y="-68580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0" name="Shape 190"/>
          <p:cNvSpPr txBox="1"/>
          <p:nvPr/>
        </p:nvSpPr>
        <p:spPr>
          <a:xfrm>
            <a:off x="657700" y="1273116"/>
            <a:ext cx="7038500" cy="3639566"/>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Arial"/>
              <a:buNone/>
            </a:pPr>
            <a:r>
              <a:rPr lang="en" sz="4000" dirty="0" smtClean="0">
                <a:solidFill>
                  <a:schemeClr val="accent2"/>
                </a:solidFill>
                <a:latin typeface="Questrial"/>
                <a:ea typeface="Questrial"/>
                <a:cs typeface="Questrial"/>
                <a:sym typeface="Questrial"/>
              </a:rPr>
              <a:t>How Do Community  Health Workers Contribute to Better Nutrition?</a:t>
            </a:r>
          </a:p>
          <a:p>
            <a:pPr lvl="0" rtl="0">
              <a:spcBef>
                <a:spcPts val="0"/>
              </a:spcBef>
              <a:buClr>
                <a:schemeClr val="dk1"/>
              </a:buClr>
              <a:buSzPct val="25000"/>
              <a:buFont typeface="Arial"/>
              <a:buNone/>
            </a:pPr>
            <a:r>
              <a:rPr lang="en-US" sz="4800" b="1" dirty="0" smtClean="0">
                <a:solidFill>
                  <a:schemeClr val="accent2">
                    <a:lumMod val="75000"/>
                  </a:schemeClr>
                </a:solidFill>
                <a:latin typeface="Questrial"/>
                <a:ea typeface="Questrial"/>
                <a:cs typeface="Questrial"/>
                <a:sym typeface="Questrial"/>
              </a:rPr>
              <a:t>Philippines</a:t>
            </a:r>
            <a:endParaRPr lang="en" sz="4800" b="1" dirty="0">
              <a:solidFill>
                <a:schemeClr val="accent2">
                  <a:lumMod val="75000"/>
                </a:schemeClr>
              </a:solidFill>
              <a:latin typeface="Questrial"/>
              <a:ea typeface="Questrial"/>
              <a:cs typeface="Questrial"/>
              <a:sym typeface="Questria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00" y="363769"/>
            <a:ext cx="1524000" cy="592812"/>
          </a:xfrm>
          <a:prstGeom prst="rect">
            <a:avLst/>
          </a:prstGeom>
        </p:spPr>
      </p:pic>
      <p:pic>
        <p:nvPicPr>
          <p:cNvPr id="9" name="Picture 2" descr="http://www.silhouettesclipart.com/blog/wp-content/uploads/2014/09/pregnant-woman-silhouette-vector.jpg"/>
          <p:cNvPicPr>
            <a:picLocks noChangeAspect="1" noChangeArrowheads="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134280"/>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48936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silhouettegraphics.net/wp-content/uploads/2014/03/mother-and-child-silhouette.jpg"/>
          <p:cNvPicPr>
            <a:picLocks noChangeAspect="1" noChangeArrowheads="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68299" y="570063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fc04.deviantart.net/fs71/f/2010/049/e/6/Silhouette_Of_A_little_Girl_by_Demonlemon.png"/>
          <p:cNvPicPr>
            <a:picLocks noChangeAspect="1" noChangeArrowheads="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216973"/>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12">
            <a:duotone>
              <a:schemeClr val="accent2">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290001"/>
            <a:ext cx="747940" cy="1113019"/>
          </a:xfrm>
          <a:prstGeom prst="rect">
            <a:avLst/>
          </a:prstGeom>
          <a:noFill/>
          <a:extLst>
            <a:ext uri="{909E8E84-426E-40DD-AFC4-6F175D3DCCD1}">
              <a14:hiddenFill xmlns:a14="http://schemas.microsoft.com/office/drawing/2010/main">
                <a:solidFill>
                  <a:srgbClr val="FFFFFF"/>
                </a:solidFill>
              </a14:hiddenFill>
            </a:ext>
          </a:extLst>
        </p:spPr>
      </p:pic>
      <p:sp>
        <p:nvSpPr>
          <p:cNvPr id="16" name="Shape 336"/>
          <p:cNvSpPr/>
          <p:nvPr/>
        </p:nvSpPr>
        <p:spPr>
          <a:xfrm>
            <a:off x="-28073" y="6400800"/>
            <a:ext cx="9172200" cy="228600"/>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Source Sans Pro"/>
              <a:ea typeface="Source Sans Pro"/>
              <a:cs typeface="Source Sans Pro"/>
              <a:sym typeface="Source Sans Pro"/>
            </a:endParaRPr>
          </a:p>
        </p:txBody>
      </p:sp>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03095" y="304800"/>
            <a:ext cx="822892" cy="640027"/>
          </a:xfrm>
          <a:prstGeom prst="rect">
            <a:avLst/>
          </a:prstGeom>
        </p:spPr>
      </p:pic>
      <p:pic>
        <p:nvPicPr>
          <p:cNvPr id="17" name="Picture 16"/>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74632"/>
            <a:ext cx="2249439" cy="868368"/>
          </a:xfrm>
          <a:prstGeom prst="rect">
            <a:avLst/>
          </a:prstGeom>
        </p:spPr>
      </p:pic>
      <p:pic>
        <p:nvPicPr>
          <p:cNvPr id="18" name="Picture 2"/>
          <p:cNvPicPr>
            <a:picLocks noChangeAspect="1" noChangeArrowheads="1"/>
          </p:cNvPicPr>
          <p:nvPr/>
        </p:nvPicPr>
        <p:blipFill>
          <a:blip r:embed="rId15">
            <a:clrChange>
              <a:clrFrom>
                <a:srgbClr val="FEFFED"/>
              </a:clrFrom>
              <a:clrTo>
                <a:srgbClr val="FEFFED">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5000" y="52058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308643"/>
            <a:ext cx="7162800"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dirty="0">
                <a:solidFill>
                  <a:srgbClr val="646561"/>
                </a:solidFill>
                <a:latin typeface="Questrial"/>
                <a:ea typeface="Questrial"/>
                <a:cs typeface="Questrial"/>
                <a:sym typeface="Questrial"/>
              </a:rPr>
              <a:t>Community</a:t>
            </a:r>
            <a:r>
              <a:rPr lang="en-US" sz="2800" dirty="0" smtClean="0">
                <a:solidFill>
                  <a:schemeClr val="accent6"/>
                </a:solidFill>
                <a:latin typeface="Questrial"/>
                <a:ea typeface="Questrial"/>
                <a:cs typeface="Questrial"/>
                <a:sym typeface="Questrial"/>
              </a:rPr>
              <a:t> health service delivery in the Philippines is guided by </a:t>
            </a:r>
            <a:r>
              <a:rPr lang="en-US" sz="2800" b="1" dirty="0" smtClean="0">
                <a:solidFill>
                  <a:schemeClr val="accent1"/>
                </a:solidFill>
                <a:latin typeface="Questrial"/>
                <a:ea typeface="Questrial"/>
                <a:cs typeface="Questrial"/>
                <a:sym typeface="Questrial"/>
              </a:rPr>
              <a:t>multiple policies. </a:t>
            </a:r>
            <a:endParaRPr lang="en" sz="2800" b="0" i="0" u="none" strike="noStrike" cap="none" dirty="0">
              <a:solidFill>
                <a:schemeClr val="accent6"/>
              </a:solidFill>
              <a:latin typeface="Questrial"/>
              <a:ea typeface="Questrial"/>
              <a:cs typeface="Questrial"/>
              <a:sym typeface="Questrial"/>
            </a:endParaRPr>
          </a:p>
        </p:txBody>
      </p:sp>
      <p:graphicFrame>
        <p:nvGraphicFramePr>
          <p:cNvPr id="6" name="Table 5"/>
          <p:cNvGraphicFramePr>
            <a:graphicFrameLocks noGrp="1"/>
          </p:cNvGraphicFramePr>
          <p:nvPr>
            <p:extLst>
              <p:ext uri="{D42A27DB-BD31-4B8C-83A1-F6EECF244321}">
                <p14:modId xmlns:p14="http://schemas.microsoft.com/office/powerpoint/2010/main" val="1709257107"/>
              </p:ext>
            </p:extLst>
          </p:nvPr>
        </p:nvGraphicFramePr>
        <p:xfrm>
          <a:off x="423809" y="1294598"/>
          <a:ext cx="5735053" cy="4801402"/>
        </p:xfrm>
        <a:graphic>
          <a:graphicData uri="http://schemas.openxmlformats.org/drawingml/2006/table">
            <a:tbl>
              <a:tblPr firstRow="1" bandRow="1">
                <a:tableStyleId>{70B7DEA9-941F-4DE4-B690-58208C39A6B7}</a:tableStyleId>
              </a:tblPr>
              <a:tblGrid>
                <a:gridCol w="4147784"/>
                <a:gridCol w="1587269"/>
              </a:tblGrid>
              <a:tr h="867364">
                <a:tc>
                  <a:txBody>
                    <a:bodyPr/>
                    <a:lstStyle/>
                    <a:p>
                      <a:pPr algn="l"/>
                      <a:r>
                        <a:rPr lang="en-US" sz="2400" dirty="0" smtClean="0">
                          <a:solidFill>
                            <a:schemeClr val="bg1"/>
                          </a:solidFill>
                          <a:latin typeface="Questrial" panose="020B0604020202020204" charset="0"/>
                        </a:rPr>
                        <a:t>Relevant Government Policies Reviewed</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400" baseline="0" dirty="0" smtClean="0">
                          <a:solidFill>
                            <a:schemeClr val="bg1"/>
                          </a:solidFill>
                          <a:latin typeface="Questrial" panose="020B0604020202020204" charset="0"/>
                        </a:rPr>
                        <a:t>Last Updated</a:t>
                      </a:r>
                      <a:endParaRPr lang="en-US" sz="2400" dirty="0" smtClean="0">
                        <a:solidFill>
                          <a:schemeClr val="bg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505038">
                <a:tc>
                  <a:txBody>
                    <a:bodyPr/>
                    <a:lstStyle/>
                    <a:p>
                      <a:pPr>
                        <a:spcAft>
                          <a:spcPts val="1000"/>
                        </a:spcAft>
                      </a:pPr>
                      <a:r>
                        <a:rPr lang="en-US" sz="1600" dirty="0" smtClean="0">
                          <a:latin typeface="Questrial" panose="020B0604020202020204" charset="0"/>
                        </a:rPr>
                        <a:t>Health in the Hands of the People</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Questrial" panose="020B0604020202020204" charset="0"/>
                        </a:rPr>
                        <a:t>2003</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685800">
                <a:tc>
                  <a:txBody>
                    <a:bodyPr/>
                    <a:lstStyle/>
                    <a:p>
                      <a:pPr>
                        <a:spcAft>
                          <a:spcPts val="1000"/>
                        </a:spcAft>
                      </a:pPr>
                      <a:r>
                        <a:rPr lang="en-US" sz="1600" b="0" i="0" u="none" strike="noStrike" cap="none" dirty="0" smtClean="0">
                          <a:solidFill>
                            <a:schemeClr val="tx1"/>
                          </a:solidFill>
                          <a:latin typeface="Questrial" panose="020B0604020202020204" charset="0"/>
                          <a:ea typeface="+mn-ea"/>
                          <a:cs typeface="+mn-cs"/>
                          <a:sym typeface="Arial"/>
                        </a:rPr>
                        <a:t>Creation of the National Primary Health Care Committee</a:t>
                      </a:r>
                      <a:endParaRPr lang="en-US" sz="1600" b="0" i="0" u="none" strike="noStrike" cap="none" dirty="0">
                        <a:solidFill>
                          <a:schemeClr val="tx1"/>
                        </a:solidFill>
                        <a:latin typeface="Questrial" panose="020B0604020202020204" charset="0"/>
                        <a:ea typeface="+mn-ea"/>
                        <a:cs typeface="+mn-cs"/>
                        <a:sym typeface="Arial"/>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Questrial" panose="020B0604020202020204" charset="0"/>
                        </a:rPr>
                        <a:t>Not Available</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685800">
                <a:tc>
                  <a:txBody>
                    <a:bodyPr/>
                    <a:lstStyle/>
                    <a:p>
                      <a:pPr>
                        <a:spcAft>
                          <a:spcPts val="1000"/>
                        </a:spcAft>
                      </a:pPr>
                      <a:r>
                        <a:rPr lang="en-US" sz="1600" dirty="0" smtClean="0">
                          <a:latin typeface="Questrial" panose="020B0604020202020204" charset="0"/>
                        </a:rPr>
                        <a:t>Policy on Primary Health Care for Community Health Development</a:t>
                      </a:r>
                      <a:endParaRPr lang="en-US" sz="16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Questrial" panose="020B0604020202020204" charset="0"/>
                        </a:rPr>
                        <a:t>1996</a:t>
                      </a:r>
                      <a:endParaRPr lang="en-US" sz="16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a:spcAft>
                          <a:spcPts val="1000"/>
                        </a:spcAft>
                      </a:pPr>
                      <a:r>
                        <a:rPr lang="en-US" sz="1600" dirty="0" smtClean="0">
                          <a:latin typeface="Questrial" panose="020B0604020202020204" charset="0"/>
                        </a:rPr>
                        <a:t>Community Organizing</a:t>
                      </a:r>
                      <a:r>
                        <a:rPr lang="en-US" sz="1600" baseline="0" dirty="0" smtClean="0">
                          <a:latin typeface="Questrial" panose="020B0604020202020204" charset="0"/>
                        </a:rPr>
                        <a:t> Policy Guidelines</a:t>
                      </a:r>
                      <a:endParaRPr lang="en-US" sz="16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Questrial" panose="020B0604020202020204" charset="0"/>
                        </a:rPr>
                        <a:t>Not Available</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914400">
                <a:tc>
                  <a:txBody>
                    <a:bodyPr/>
                    <a:lstStyle/>
                    <a:p>
                      <a:pPr>
                        <a:spcAft>
                          <a:spcPts val="1000"/>
                        </a:spcAft>
                      </a:pPr>
                      <a:r>
                        <a:rPr lang="en-US" sz="1600" dirty="0" smtClean="0">
                          <a:latin typeface="Questrial" panose="020B0604020202020204" charset="0"/>
                        </a:rPr>
                        <a:t>Regional Guidelines</a:t>
                      </a:r>
                      <a:r>
                        <a:rPr lang="en-US" sz="1600" baseline="0" dirty="0" smtClean="0">
                          <a:latin typeface="Questrial" panose="020B0604020202020204" charset="0"/>
                        </a:rPr>
                        <a:t> on the Utilization of Regional Primary Health Care Funds as Approved in the GAA</a:t>
                      </a:r>
                      <a:endParaRPr lang="en-US" sz="16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Questrial" panose="020B0604020202020204" charset="0"/>
                        </a:rPr>
                        <a:t>Not Available</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685800">
                <a:tc>
                  <a:txBody>
                    <a:bodyPr/>
                    <a:lstStyle/>
                    <a:p>
                      <a:pPr>
                        <a:spcAft>
                          <a:spcPts val="1000"/>
                        </a:spcAft>
                      </a:pPr>
                      <a:r>
                        <a:rPr lang="en-US" sz="1600" dirty="0" smtClean="0">
                          <a:latin typeface="Questrial" panose="020B0604020202020204" charset="0"/>
                        </a:rPr>
                        <a:t>Partnership</a:t>
                      </a:r>
                      <a:r>
                        <a:rPr lang="en-US" sz="1600" baseline="0" dirty="0" smtClean="0">
                          <a:latin typeface="Questrial" panose="020B0604020202020204" charset="0"/>
                        </a:rPr>
                        <a:t> for Community Health Development (PCHD) Field Guide</a:t>
                      </a:r>
                      <a:endParaRPr lang="en-US" sz="16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aseline="0" dirty="0" smtClean="0">
                          <a:latin typeface="Questrial" panose="020B0604020202020204" charset="0"/>
                        </a:rPr>
                        <a:t>Not Available</a:t>
                      </a:r>
                      <a:endParaRPr lang="en-US" sz="16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26" name="Picture 2" descr="https://encrypted-tbn2.gstatic.com/images?q=tbn:ANd9GcSvrU8j7naU3gS3MnjRmkzhDuAL_zyBvzQsxMp2nsV0UJWgY6A0"/>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4343400"/>
            <a:ext cx="219075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946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199" y="177800"/>
            <a:ext cx="8077201" cy="1066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2800" dirty="0" smtClean="0">
                <a:solidFill>
                  <a:schemeClr val="accent6"/>
                </a:solidFill>
                <a:latin typeface="Questrial"/>
                <a:ea typeface="Questrial"/>
                <a:cs typeface="Questrial"/>
                <a:sym typeface="Questrial"/>
              </a:rPr>
              <a:t>The Philippines</a:t>
            </a:r>
            <a:r>
              <a:rPr lang="en" sz="2800" b="0" i="0" u="none" strike="noStrike" cap="none" dirty="0" smtClean="0">
                <a:solidFill>
                  <a:srgbClr val="646561"/>
                </a:solidFill>
                <a:latin typeface="Questrial"/>
                <a:ea typeface="Questrial"/>
                <a:cs typeface="Questrial"/>
                <a:sym typeface="Questrial"/>
              </a:rPr>
              <a:t> has </a:t>
            </a:r>
            <a:r>
              <a:rPr lang="en" sz="2800" b="1" dirty="0" smtClean="0">
                <a:solidFill>
                  <a:schemeClr val="accent1"/>
                </a:solidFill>
                <a:latin typeface="Questrial"/>
                <a:ea typeface="Questrial"/>
                <a:cs typeface="Questrial"/>
                <a:sym typeface="Questrial"/>
              </a:rPr>
              <a:t>four</a:t>
            </a:r>
            <a:r>
              <a:rPr lang="en" sz="2800" b="1" i="0" u="none" strike="noStrike" cap="none" dirty="0" smtClean="0">
                <a:solidFill>
                  <a:schemeClr val="accent1"/>
                </a:solidFill>
                <a:latin typeface="Questrial"/>
                <a:ea typeface="Questrial"/>
                <a:cs typeface="Questrial"/>
                <a:sym typeface="Questrial"/>
              </a:rPr>
              <a:t> distinct cadres* </a:t>
            </a:r>
            <a:r>
              <a:rPr lang="en" sz="2800" b="0" i="0" u="none" strike="noStrike" cap="none" dirty="0" smtClean="0">
                <a:solidFill>
                  <a:srgbClr val="646561"/>
                </a:solidFill>
                <a:latin typeface="Questrial"/>
                <a:ea typeface="Questrial"/>
                <a:cs typeface="Questrial"/>
                <a:sym typeface="Questrial"/>
              </a:rPr>
              <a:t>of </a:t>
            </a:r>
          </a:p>
          <a:p>
            <a:pPr marL="0" marR="0" lvl="0" indent="0" algn="l" rtl="0">
              <a:lnSpc>
                <a:spcPct val="100000"/>
              </a:lnSpc>
              <a:spcBef>
                <a:spcPts val="0"/>
              </a:spcBef>
              <a:spcAft>
                <a:spcPts val="0"/>
              </a:spcAft>
              <a:buClr>
                <a:schemeClr val="dk1"/>
              </a:buClr>
              <a:buSzPct val="25000"/>
              <a:buFont typeface="Source Sans Pro"/>
              <a:buNone/>
            </a:pPr>
            <a:r>
              <a:rPr lang="en" sz="2800" b="0" i="0" u="none" strike="noStrike" cap="none" dirty="0" smtClean="0">
                <a:solidFill>
                  <a:srgbClr val="646561"/>
                </a:solidFill>
                <a:latin typeface="Questrial"/>
                <a:ea typeface="Questrial"/>
                <a:cs typeface="Questrial"/>
                <a:sym typeface="Questrial"/>
              </a:rPr>
              <a:t>community health workers, </a:t>
            </a:r>
            <a:r>
              <a:rPr lang="en" sz="2800" b="1" dirty="0">
                <a:solidFill>
                  <a:schemeClr val="accent1"/>
                </a:solidFill>
                <a:latin typeface="Questrial"/>
                <a:ea typeface="Questrial"/>
                <a:cs typeface="Questrial"/>
                <a:sym typeface="Questrial"/>
              </a:rPr>
              <a:t>three</a:t>
            </a:r>
            <a:r>
              <a:rPr lang="en" sz="2800" b="0" i="0" u="none" strike="noStrike" cap="none" dirty="0" smtClean="0">
                <a:solidFill>
                  <a:srgbClr val="646561"/>
                </a:solidFill>
                <a:latin typeface="Questrial"/>
                <a:ea typeface="Questrial"/>
                <a:cs typeface="Questrial"/>
                <a:sym typeface="Questrial"/>
              </a:rPr>
              <a:t> of which provide nutrition services.</a:t>
            </a:r>
            <a:endParaRPr lang="en" sz="2800" b="0" i="0" u="none" strike="noStrike" cap="none" dirty="0">
              <a:solidFill>
                <a:schemeClr val="accent2"/>
              </a:solidFill>
              <a:latin typeface="Questrial"/>
              <a:ea typeface="Questrial"/>
              <a:cs typeface="Questrial"/>
              <a:sym typeface="Questrial"/>
            </a:endParaRPr>
          </a:p>
        </p:txBody>
      </p:sp>
      <p:sp>
        <p:nvSpPr>
          <p:cNvPr id="6" name="Shape 303"/>
          <p:cNvSpPr txBox="1"/>
          <p:nvPr/>
        </p:nvSpPr>
        <p:spPr>
          <a:xfrm>
            <a:off x="393699" y="1523999"/>
            <a:ext cx="5699578" cy="4530014"/>
          </a:xfrm>
          <a:prstGeom prst="rect">
            <a:avLst/>
          </a:prstGeom>
          <a:noFill/>
          <a:ln>
            <a:noFill/>
          </a:ln>
        </p:spPr>
        <p:txBody>
          <a:bodyPr lIns="91425" tIns="45700" rIns="91425" bIns="45700" anchor="t" anchorCtr="0">
            <a:noAutofit/>
          </a:bodyPr>
          <a:lstStyle/>
          <a:p>
            <a:pPr lvl="0">
              <a:buClr>
                <a:srgbClr val="000000"/>
              </a:buClr>
              <a:buSzPct val="25000"/>
            </a:pPr>
            <a:r>
              <a:rPr lang="en" sz="1600" b="1" dirty="0">
                <a:solidFill>
                  <a:srgbClr val="91993E">
                    <a:lumMod val="75000"/>
                  </a:srgbClr>
                </a:solidFill>
                <a:latin typeface="Questrial"/>
                <a:ea typeface="Questrial"/>
                <a:cs typeface="Questrial"/>
                <a:sym typeface="Questrial"/>
              </a:rPr>
              <a:t>1. Barangay Health </a:t>
            </a:r>
            <a:r>
              <a:rPr lang="en" sz="1600" b="1" dirty="0" smtClean="0">
                <a:solidFill>
                  <a:srgbClr val="91993E">
                    <a:lumMod val="75000"/>
                  </a:srgbClr>
                </a:solidFill>
                <a:latin typeface="Questrial"/>
                <a:ea typeface="Questrial"/>
                <a:cs typeface="Questrial"/>
                <a:sym typeface="Questrial"/>
              </a:rPr>
              <a:t>Workers </a:t>
            </a:r>
            <a:r>
              <a:rPr lang="en" sz="1600" b="1" dirty="0">
                <a:solidFill>
                  <a:srgbClr val="91993E">
                    <a:lumMod val="75000"/>
                  </a:srgbClr>
                </a:solidFill>
                <a:latin typeface="Questrial"/>
                <a:ea typeface="Questrial"/>
                <a:cs typeface="Questrial"/>
                <a:sym typeface="Questrial"/>
              </a:rPr>
              <a:t>(BHW) </a:t>
            </a:r>
            <a:r>
              <a:rPr lang="en" sz="1600" b="1" dirty="0" smtClean="0">
                <a:solidFill>
                  <a:srgbClr val="91993E">
                    <a:lumMod val="75000"/>
                  </a:srgbClr>
                </a:solidFill>
                <a:latin typeface="Questrial"/>
                <a:ea typeface="Questrial"/>
                <a:cs typeface="Questrial"/>
                <a:sym typeface="Questrial"/>
              </a:rPr>
              <a:t> </a:t>
            </a:r>
            <a:r>
              <a:rPr lang="en" sz="1600" dirty="0">
                <a:solidFill>
                  <a:schemeClr val="tx1"/>
                </a:solidFill>
                <a:latin typeface="Questrial"/>
                <a:ea typeface="Questrial"/>
                <a:cs typeface="Questrial"/>
                <a:sym typeface="Questrial"/>
              </a:rPr>
              <a:t>are</a:t>
            </a:r>
            <a:r>
              <a:rPr lang="en" sz="1600" b="1" dirty="0" smtClean="0">
                <a:solidFill>
                  <a:srgbClr val="91993E">
                    <a:lumMod val="75000"/>
                  </a:srgbClr>
                </a:solidFill>
                <a:latin typeface="Questrial"/>
                <a:ea typeface="Questrial"/>
                <a:cs typeface="Questrial"/>
                <a:sym typeface="Questrial"/>
              </a:rPr>
              <a:t> </a:t>
            </a:r>
            <a:r>
              <a:rPr lang="en-US" sz="1600" dirty="0" smtClean="0">
                <a:solidFill>
                  <a:schemeClr val="tx1"/>
                </a:solidFill>
                <a:latin typeface="Questrial"/>
                <a:ea typeface="Questrial"/>
                <a:cs typeface="Questrial"/>
              </a:rPr>
              <a:t>frontline </a:t>
            </a:r>
            <a:r>
              <a:rPr lang="en-US" sz="1600" dirty="0">
                <a:solidFill>
                  <a:schemeClr val="tx1"/>
                </a:solidFill>
                <a:latin typeface="Questrial"/>
                <a:ea typeface="Questrial"/>
                <a:cs typeface="Questrial"/>
              </a:rPr>
              <a:t>health workers who provide basic health education and selected </a:t>
            </a:r>
            <a:r>
              <a:rPr lang="en-US" sz="1600" dirty="0" smtClean="0">
                <a:solidFill>
                  <a:schemeClr val="tx1"/>
                </a:solidFill>
                <a:latin typeface="Questrial"/>
                <a:ea typeface="Questrial"/>
                <a:cs typeface="Questrial"/>
              </a:rPr>
              <a:t>primary health care </a:t>
            </a:r>
            <a:r>
              <a:rPr lang="en-US" sz="1600" dirty="0">
                <a:solidFill>
                  <a:schemeClr val="tx1"/>
                </a:solidFill>
                <a:latin typeface="Questrial"/>
                <a:ea typeface="Questrial"/>
                <a:cs typeface="Questrial"/>
              </a:rPr>
              <a:t>services (e.g., maternal and child health, first </a:t>
            </a:r>
            <a:r>
              <a:rPr lang="en-US" sz="1600" dirty="0" smtClean="0">
                <a:solidFill>
                  <a:schemeClr val="tx1"/>
                </a:solidFill>
                <a:latin typeface="Questrial"/>
                <a:ea typeface="Questrial"/>
                <a:cs typeface="Questrial"/>
              </a:rPr>
              <a:t>aid, environmental health) </a:t>
            </a:r>
            <a:r>
              <a:rPr lang="en-US" sz="1600" dirty="0">
                <a:solidFill>
                  <a:schemeClr val="tx1"/>
                </a:solidFill>
                <a:latin typeface="Questrial"/>
                <a:ea typeface="Questrial"/>
                <a:cs typeface="Questrial"/>
              </a:rPr>
              <a:t>and link clients to health facilities.</a:t>
            </a:r>
          </a:p>
          <a:p>
            <a:pPr marL="342900" lvl="0" indent="-342900">
              <a:buClr>
                <a:srgbClr val="000000"/>
              </a:buClr>
              <a:buSzPct val="25000"/>
              <a:buFontTx/>
              <a:buAutoNum type="arabicPeriod"/>
            </a:pPr>
            <a:endParaRPr lang="en" sz="1000" dirty="0">
              <a:solidFill>
                <a:srgbClr val="91993E">
                  <a:lumMod val="75000"/>
                </a:srgbClr>
              </a:solidFill>
              <a:latin typeface="Questrial"/>
              <a:ea typeface="Questrial"/>
              <a:cs typeface="Questrial"/>
              <a:sym typeface="Questrial"/>
            </a:endParaRPr>
          </a:p>
          <a:p>
            <a:pPr lvl="0">
              <a:buClr>
                <a:srgbClr val="000000"/>
              </a:buClr>
              <a:buSzPct val="25000"/>
            </a:pPr>
            <a:r>
              <a:rPr lang="en" sz="1600" b="1" dirty="0">
                <a:solidFill>
                  <a:srgbClr val="91993E">
                    <a:lumMod val="75000"/>
                  </a:srgbClr>
                </a:solidFill>
                <a:latin typeface="Questrial"/>
                <a:ea typeface="Questrial"/>
                <a:cs typeface="Questrial"/>
                <a:sym typeface="Questrial"/>
              </a:rPr>
              <a:t>2. Barangay Nutrition </a:t>
            </a:r>
            <a:r>
              <a:rPr lang="en" sz="1600" b="1" dirty="0" smtClean="0">
                <a:solidFill>
                  <a:srgbClr val="91993E">
                    <a:lumMod val="75000"/>
                  </a:srgbClr>
                </a:solidFill>
                <a:latin typeface="Questrial"/>
                <a:ea typeface="Questrial"/>
                <a:cs typeface="Questrial"/>
                <a:sym typeface="Questrial"/>
              </a:rPr>
              <a:t>Scholars </a:t>
            </a:r>
            <a:r>
              <a:rPr lang="en" sz="1600" b="1" dirty="0">
                <a:solidFill>
                  <a:srgbClr val="91993E">
                    <a:lumMod val="75000"/>
                  </a:srgbClr>
                </a:solidFill>
                <a:latin typeface="Questrial"/>
                <a:ea typeface="Questrial"/>
                <a:cs typeface="Questrial"/>
                <a:sym typeface="Questrial"/>
              </a:rPr>
              <a:t>(BNS) </a:t>
            </a:r>
            <a:r>
              <a:rPr lang="en-US" sz="1600" dirty="0">
                <a:solidFill>
                  <a:schemeClr val="tx1"/>
                </a:solidFill>
                <a:latin typeface="Questrial"/>
                <a:ea typeface="Questrial"/>
                <a:cs typeface="Questrial"/>
              </a:rPr>
              <a:t>provide nutrition education, conduct nutrition-related activities like child growth monitoring and micronutrient supplementation, link clients to health facilities, manage feeding programs, and collaborate with local organizations to promote gardening and livestock-raising.</a:t>
            </a:r>
            <a:r>
              <a:rPr lang="en-US" sz="1600" dirty="0">
                <a:solidFill>
                  <a:srgbClr val="91993E">
                    <a:lumMod val="75000"/>
                  </a:srgbClr>
                </a:solidFill>
                <a:latin typeface="Questrial"/>
                <a:ea typeface="Questrial"/>
                <a:cs typeface="Questrial"/>
              </a:rPr>
              <a:t/>
            </a:r>
            <a:br>
              <a:rPr lang="en-US" sz="1600" dirty="0">
                <a:solidFill>
                  <a:srgbClr val="91993E">
                    <a:lumMod val="75000"/>
                  </a:srgbClr>
                </a:solidFill>
                <a:latin typeface="Questrial"/>
                <a:ea typeface="Questrial"/>
                <a:cs typeface="Questrial"/>
              </a:rPr>
            </a:br>
            <a:endParaRPr lang="en" sz="1050" dirty="0">
              <a:solidFill>
                <a:srgbClr val="91993E">
                  <a:lumMod val="75000"/>
                </a:srgbClr>
              </a:solidFill>
              <a:latin typeface="Questrial"/>
              <a:ea typeface="Questrial"/>
              <a:cs typeface="Questrial"/>
              <a:sym typeface="Questrial"/>
            </a:endParaRPr>
          </a:p>
          <a:p>
            <a:pPr lvl="0">
              <a:buClr>
                <a:srgbClr val="000000"/>
              </a:buClr>
              <a:buSzPct val="25000"/>
            </a:pPr>
            <a:r>
              <a:rPr lang="en" sz="1600" b="1" dirty="0">
                <a:solidFill>
                  <a:srgbClr val="91993E">
                    <a:lumMod val="75000"/>
                  </a:srgbClr>
                </a:solidFill>
                <a:latin typeface="Questrial"/>
                <a:ea typeface="Questrial"/>
                <a:cs typeface="Questrial"/>
                <a:sym typeface="Questrial"/>
              </a:rPr>
              <a:t>3. </a:t>
            </a:r>
            <a:r>
              <a:rPr lang="en" sz="1600" b="1" dirty="0" smtClean="0">
                <a:solidFill>
                  <a:srgbClr val="91993E">
                    <a:lumMod val="75000"/>
                  </a:srgbClr>
                </a:solidFill>
                <a:latin typeface="Questrial"/>
                <a:ea typeface="Questrial"/>
                <a:cs typeface="Questrial"/>
                <a:sym typeface="Questrial"/>
              </a:rPr>
              <a:t>Community </a:t>
            </a:r>
            <a:r>
              <a:rPr lang="en" sz="1600" b="1" dirty="0">
                <a:solidFill>
                  <a:srgbClr val="91993E">
                    <a:lumMod val="75000"/>
                  </a:srgbClr>
                </a:solidFill>
                <a:latin typeface="Questrial"/>
                <a:ea typeface="Questrial"/>
                <a:cs typeface="Questrial"/>
                <a:sym typeface="Questrial"/>
              </a:rPr>
              <a:t>Health </a:t>
            </a:r>
            <a:r>
              <a:rPr lang="en" sz="1600" b="1" dirty="0" smtClean="0">
                <a:solidFill>
                  <a:srgbClr val="91993E">
                    <a:lumMod val="75000"/>
                  </a:srgbClr>
                </a:solidFill>
                <a:latin typeface="Questrial"/>
                <a:ea typeface="Questrial"/>
                <a:cs typeface="Questrial"/>
                <a:sym typeface="Questrial"/>
              </a:rPr>
              <a:t>Teams </a:t>
            </a:r>
            <a:r>
              <a:rPr lang="en" sz="1600" b="1" dirty="0">
                <a:solidFill>
                  <a:srgbClr val="91993E">
                    <a:lumMod val="75000"/>
                  </a:srgbClr>
                </a:solidFill>
                <a:latin typeface="Questrial"/>
                <a:ea typeface="Questrial"/>
                <a:cs typeface="Questrial"/>
                <a:sym typeface="Questrial"/>
              </a:rPr>
              <a:t>(CHT) </a:t>
            </a:r>
            <a:r>
              <a:rPr lang="en-US" sz="1600" dirty="0">
                <a:solidFill>
                  <a:schemeClr val="tx1"/>
                </a:solidFill>
                <a:latin typeface="Questrial"/>
                <a:ea typeface="Questrial"/>
                <a:cs typeface="Questrial"/>
                <a:sym typeface="Questrial"/>
              </a:rPr>
              <a:t>comprise BHWs, BNSs, Barangay Supply Point Officer (BSPO</a:t>
            </a:r>
            <a:r>
              <a:rPr lang="en-US" sz="1600" dirty="0" smtClean="0">
                <a:solidFill>
                  <a:schemeClr val="tx1"/>
                </a:solidFill>
                <a:latin typeface="Questrial"/>
                <a:ea typeface="Questrial"/>
                <a:cs typeface="Questrial"/>
                <a:sym typeface="Questrial"/>
              </a:rPr>
              <a:t>), </a:t>
            </a:r>
            <a:r>
              <a:rPr lang="en-US" sz="1600" dirty="0">
                <a:solidFill>
                  <a:schemeClr val="tx1"/>
                </a:solidFill>
                <a:latin typeface="Questrial"/>
                <a:ea typeface="Questrial"/>
                <a:cs typeface="Questrial"/>
                <a:sym typeface="Questrial"/>
              </a:rPr>
              <a:t>midwives, and other health workers. Members target poorer families to enroll them in the </a:t>
            </a:r>
            <a:r>
              <a:rPr lang="en-US" sz="1600" dirty="0" smtClean="0">
                <a:solidFill>
                  <a:schemeClr val="tx1"/>
                </a:solidFill>
                <a:latin typeface="Questrial"/>
                <a:ea typeface="Questrial"/>
                <a:cs typeface="Questrial"/>
                <a:sym typeface="Questrial"/>
              </a:rPr>
              <a:t>national health insurance program, </a:t>
            </a:r>
            <a:r>
              <a:rPr lang="en-US" sz="1600" dirty="0">
                <a:solidFill>
                  <a:schemeClr val="tx1"/>
                </a:solidFill>
                <a:latin typeface="Questrial"/>
                <a:ea typeface="Questrial"/>
                <a:cs typeface="Questrial"/>
                <a:sym typeface="Questrial"/>
              </a:rPr>
              <a:t>improve their access to health facilities, and provide them with critical health and social services, such as nutrition counseling, antenatal care, and </a:t>
            </a:r>
            <a:r>
              <a:rPr lang="en-US" sz="1600" dirty="0" smtClean="0">
                <a:solidFill>
                  <a:schemeClr val="tx1"/>
                </a:solidFill>
                <a:latin typeface="Questrial"/>
                <a:ea typeface="Questrial"/>
                <a:cs typeface="Questrial"/>
                <a:sym typeface="Questrial"/>
              </a:rPr>
              <a:t>family planning.</a:t>
            </a:r>
            <a:endParaRPr lang="en" sz="1600" dirty="0">
              <a:solidFill>
                <a:schemeClr val="tx1"/>
              </a:solidFill>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ct val="25000"/>
              <a:buFont typeface="Source Sans Pro"/>
              <a:buNone/>
            </a:pPr>
            <a:endParaRPr lang="en" sz="2000" dirty="0">
              <a:solidFill>
                <a:schemeClr val="accent2"/>
              </a:solidFill>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ct val="25000"/>
              <a:buFont typeface="Source Sans Pro"/>
              <a:buNone/>
            </a:pPr>
            <a:endParaRPr lang="en" sz="2000" b="0" i="0" u="none" strike="noStrike" cap="none" dirty="0">
              <a:solidFill>
                <a:schemeClr val="accent2"/>
              </a:solidFill>
              <a:latin typeface="Questrial"/>
              <a:ea typeface="Questrial"/>
              <a:cs typeface="Questrial"/>
              <a:sym typeface="Questrial"/>
            </a:endParaRPr>
          </a:p>
        </p:txBody>
      </p:sp>
      <p:sp>
        <p:nvSpPr>
          <p:cNvPr id="2" name="TextBox 1"/>
          <p:cNvSpPr txBox="1"/>
          <p:nvPr/>
        </p:nvSpPr>
        <p:spPr>
          <a:xfrm>
            <a:off x="6127952" y="1689036"/>
            <a:ext cx="3291840" cy="615553"/>
          </a:xfrm>
          <a:prstGeom prst="rect">
            <a:avLst/>
          </a:prstGeom>
          <a:noFill/>
        </p:spPr>
        <p:txBody>
          <a:bodyPr wrap="square" rtlCol="0">
            <a:spAutoFit/>
          </a:bodyPr>
          <a:lstStyle/>
          <a:p>
            <a:r>
              <a:rPr lang="en-US" sz="2000" b="1" dirty="0" smtClean="0">
                <a:solidFill>
                  <a:schemeClr val="accent1"/>
                </a:solidFill>
                <a:latin typeface="Questrial" panose="020B0604020202020204" charset="0"/>
              </a:rPr>
              <a:t>216,941 </a:t>
            </a:r>
            <a:r>
              <a:rPr lang="en-US" b="1" dirty="0" smtClean="0">
                <a:solidFill>
                  <a:schemeClr val="accent1"/>
                </a:solidFill>
                <a:latin typeface="Questrial" panose="020B0604020202020204" charset="0"/>
              </a:rPr>
              <a:t>in country</a:t>
            </a:r>
            <a:r>
              <a:rPr lang="en-US" dirty="0" smtClean="0">
                <a:solidFill>
                  <a:schemeClr val="accent1">
                    <a:lumMod val="75000"/>
                  </a:schemeClr>
                </a:solidFill>
                <a:latin typeface="Questrial" panose="020B0604020202020204" charset="0"/>
              </a:rPr>
              <a:t/>
            </a:r>
            <a:br>
              <a:rPr lang="en-US" dirty="0" smtClean="0">
                <a:solidFill>
                  <a:schemeClr val="accent1">
                    <a:lumMod val="75000"/>
                  </a:schemeClr>
                </a:solidFill>
                <a:latin typeface="Questrial" panose="020B0604020202020204" charset="0"/>
              </a:rPr>
            </a:br>
            <a:r>
              <a:rPr lang="en-US" dirty="0" smtClean="0">
                <a:solidFill>
                  <a:schemeClr val="tx1"/>
                </a:solidFill>
                <a:latin typeface="Questrial" panose="020B0604020202020204" charset="0"/>
              </a:rPr>
              <a:t>Coverage ratio not available</a:t>
            </a:r>
            <a:endParaRPr lang="en-US" dirty="0">
              <a:solidFill>
                <a:schemeClr val="tx1"/>
              </a:solidFill>
              <a:latin typeface="Questrial" panose="020B0604020202020204" charset="0"/>
            </a:endParaRPr>
          </a:p>
        </p:txBody>
      </p:sp>
      <p:sp>
        <p:nvSpPr>
          <p:cNvPr id="7" name="Rectangle 6"/>
          <p:cNvSpPr/>
          <p:nvPr/>
        </p:nvSpPr>
        <p:spPr>
          <a:xfrm>
            <a:off x="6127952" y="3481229"/>
            <a:ext cx="3424988" cy="615553"/>
          </a:xfrm>
          <a:prstGeom prst="rect">
            <a:avLst/>
          </a:prstGeom>
          <a:noFill/>
        </p:spPr>
        <p:txBody>
          <a:bodyPr wrap="square" rtlCol="0">
            <a:spAutoFit/>
          </a:bodyPr>
          <a:lstStyle/>
          <a:p>
            <a:r>
              <a:rPr lang="en-US" sz="2000" b="1" dirty="0" smtClean="0">
                <a:solidFill>
                  <a:schemeClr val="accent1"/>
                </a:solidFill>
                <a:latin typeface="Questrial" panose="020B0604020202020204" charset="0"/>
              </a:rPr>
              <a:t>19,527 </a:t>
            </a:r>
            <a:r>
              <a:rPr lang="en-US" b="1" dirty="0">
                <a:solidFill>
                  <a:schemeClr val="accent1"/>
                </a:solidFill>
                <a:latin typeface="Questrial" panose="020B0604020202020204" charset="0"/>
              </a:rPr>
              <a:t>in</a:t>
            </a:r>
            <a:r>
              <a:rPr lang="en-US" sz="2000" b="1" dirty="0" smtClean="0">
                <a:solidFill>
                  <a:schemeClr val="accent1"/>
                </a:solidFill>
                <a:latin typeface="Questrial" panose="020B0604020202020204" charset="0"/>
              </a:rPr>
              <a:t> </a:t>
            </a:r>
            <a:r>
              <a:rPr lang="en-US" b="1" dirty="0">
                <a:solidFill>
                  <a:schemeClr val="accent1"/>
                </a:solidFill>
                <a:latin typeface="Questrial" panose="020B0604020202020204" charset="0"/>
              </a:rPr>
              <a:t>country</a:t>
            </a:r>
            <a:r>
              <a:rPr lang="en-US" b="1" dirty="0" smtClean="0">
                <a:solidFill>
                  <a:schemeClr val="accent1"/>
                </a:solidFill>
                <a:latin typeface="Questrial" panose="020B0604020202020204" charset="0"/>
              </a:rPr>
              <a:t/>
            </a:r>
            <a:br>
              <a:rPr lang="en-US" b="1" dirty="0" smtClean="0">
                <a:solidFill>
                  <a:schemeClr val="accent1"/>
                </a:solidFill>
                <a:latin typeface="Questrial" panose="020B0604020202020204" charset="0"/>
              </a:rPr>
            </a:br>
            <a:r>
              <a:rPr lang="en-US" dirty="0" smtClean="0">
                <a:solidFill>
                  <a:schemeClr val="tx1"/>
                </a:solidFill>
                <a:latin typeface="Questrial" panose="020B0604020202020204" charset="0"/>
              </a:rPr>
              <a:t>1 BNS:1 barangay</a:t>
            </a:r>
            <a:endParaRPr lang="en-US" dirty="0">
              <a:solidFill>
                <a:schemeClr val="accent1">
                  <a:lumMod val="75000"/>
                </a:schemeClr>
              </a:solidFill>
              <a:latin typeface="Questrial" panose="020B0604020202020204" charset="0"/>
            </a:endParaRPr>
          </a:p>
        </p:txBody>
      </p:sp>
      <p:sp>
        <p:nvSpPr>
          <p:cNvPr id="10" name="Rectangle 9"/>
          <p:cNvSpPr/>
          <p:nvPr/>
        </p:nvSpPr>
        <p:spPr>
          <a:xfrm>
            <a:off x="6127952" y="5007573"/>
            <a:ext cx="2828089" cy="1046440"/>
          </a:xfrm>
          <a:prstGeom prst="rect">
            <a:avLst/>
          </a:prstGeom>
          <a:solidFill>
            <a:schemeClr val="bg1"/>
          </a:solidFill>
        </p:spPr>
        <p:txBody>
          <a:bodyPr wrap="square" rtlCol="0">
            <a:spAutoFit/>
          </a:bodyPr>
          <a:lstStyle/>
          <a:p>
            <a:r>
              <a:rPr lang="en-US" sz="2000" b="1" dirty="0" smtClean="0">
                <a:solidFill>
                  <a:schemeClr val="accent1"/>
                </a:solidFill>
                <a:latin typeface="Questrial" panose="020B0604020202020204" charset="0"/>
              </a:rPr>
              <a:t>223,399  </a:t>
            </a:r>
            <a:r>
              <a:rPr lang="en-US" b="1" dirty="0" smtClean="0">
                <a:solidFill>
                  <a:schemeClr val="accent1"/>
                </a:solidFill>
                <a:latin typeface="Questrial" panose="020B0604020202020204" charset="0"/>
              </a:rPr>
              <a:t>in country</a:t>
            </a:r>
          </a:p>
          <a:p>
            <a:r>
              <a:rPr lang="en-US" dirty="0" smtClean="0">
                <a:solidFill>
                  <a:schemeClr val="tx1"/>
                </a:solidFill>
                <a:latin typeface="Questrial" panose="020B0604020202020204" charset="0"/>
              </a:rPr>
              <a:t>1 CHT: 100 targeted households;</a:t>
            </a:r>
          </a:p>
          <a:p>
            <a:r>
              <a:rPr lang="en-US" dirty="0" smtClean="0">
                <a:solidFill>
                  <a:schemeClr val="tx1"/>
                </a:solidFill>
                <a:latin typeface="Questrial" panose="020B0604020202020204" charset="0"/>
              </a:rPr>
              <a:t>Ratio may be adjusted depending on household density</a:t>
            </a:r>
            <a:endParaRPr lang="en-US" dirty="0">
              <a:solidFill>
                <a:schemeClr val="accent1">
                  <a:lumMod val="75000"/>
                </a:schemeClr>
              </a:solidFill>
              <a:latin typeface="Questrial" panose="020B0604020202020204" charset="0"/>
            </a:endParaRPr>
          </a:p>
        </p:txBody>
      </p:sp>
      <p:sp>
        <p:nvSpPr>
          <p:cNvPr id="3" name="TextBox 2"/>
          <p:cNvSpPr txBox="1"/>
          <p:nvPr/>
        </p:nvSpPr>
        <p:spPr>
          <a:xfrm>
            <a:off x="393699" y="6324600"/>
            <a:ext cx="5384800" cy="430887"/>
          </a:xfrm>
          <a:prstGeom prst="rect">
            <a:avLst/>
          </a:prstGeom>
          <a:noFill/>
        </p:spPr>
        <p:txBody>
          <a:bodyPr wrap="square" rtlCol="0">
            <a:spAutoFit/>
          </a:bodyPr>
          <a:lstStyle/>
          <a:p>
            <a:pPr lvl="0"/>
            <a:r>
              <a:rPr lang="en-US" sz="1100" dirty="0">
                <a:solidFill>
                  <a:schemeClr val="accent6"/>
                </a:solidFill>
                <a:latin typeface="Questrial"/>
                <a:ea typeface="Questrial"/>
                <a:cs typeface="Questrial"/>
              </a:rPr>
              <a:t>* In addition to these </a:t>
            </a:r>
            <a:r>
              <a:rPr lang="en-US" sz="1100" dirty="0" smtClean="0">
                <a:solidFill>
                  <a:schemeClr val="accent6"/>
                </a:solidFill>
                <a:latin typeface="Questrial"/>
                <a:ea typeface="Questrial"/>
                <a:cs typeface="Questrial"/>
              </a:rPr>
              <a:t>three cadres, </a:t>
            </a:r>
            <a:r>
              <a:rPr lang="en" sz="1100" dirty="0" smtClean="0">
                <a:solidFill>
                  <a:schemeClr val="accent6"/>
                </a:solidFill>
                <a:latin typeface="Questrial"/>
                <a:ea typeface="Questrial"/>
                <a:cs typeface="Questrial"/>
                <a:sym typeface="Questrial"/>
              </a:rPr>
              <a:t>BSPOs </a:t>
            </a:r>
            <a:r>
              <a:rPr lang="en-US" sz="1100" dirty="0">
                <a:solidFill>
                  <a:schemeClr val="accent6"/>
                </a:solidFill>
                <a:latin typeface="Questrial"/>
                <a:ea typeface="Questrial"/>
                <a:cs typeface="Questrial"/>
                <a:sym typeface="Questrial"/>
              </a:rPr>
              <a:t>provide selected </a:t>
            </a:r>
            <a:r>
              <a:rPr lang="en-US" sz="1100" dirty="0" smtClean="0">
                <a:solidFill>
                  <a:schemeClr val="accent6"/>
                </a:solidFill>
                <a:latin typeface="Questrial"/>
                <a:ea typeface="Questrial"/>
                <a:cs typeface="Questrial"/>
                <a:sym typeface="Questrial"/>
              </a:rPr>
              <a:t>family planning services </a:t>
            </a:r>
            <a:r>
              <a:rPr lang="en-US" sz="1100" dirty="0">
                <a:solidFill>
                  <a:schemeClr val="accent6"/>
                </a:solidFill>
                <a:latin typeface="Questrial"/>
                <a:ea typeface="Questrial"/>
                <a:cs typeface="Questrial"/>
                <a:sym typeface="Questrial"/>
              </a:rPr>
              <a:t>in some areas.</a:t>
            </a:r>
            <a:endParaRPr lang="en-US" sz="1100" dirty="0">
              <a:solidFill>
                <a:schemeClr val="accent6"/>
              </a:solidFill>
              <a:latin typeface="Questrial"/>
              <a:ea typeface="Questrial"/>
              <a:cs typeface="Questrial"/>
            </a:endParaRPr>
          </a:p>
        </p:txBody>
      </p:sp>
    </p:spTree>
    <p:extLst>
      <p:ext uri="{BB962C8B-B14F-4D97-AF65-F5344CB8AC3E}">
        <p14:creationId xmlns:p14="http://schemas.microsoft.com/office/powerpoint/2010/main" val="322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304800"/>
            <a:ext cx="7924800" cy="113409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2800" i="0" u="none" strike="noStrike" cap="none" dirty="0" smtClean="0">
                <a:solidFill>
                  <a:schemeClr val="accent6"/>
                </a:solidFill>
                <a:latin typeface="Questrial"/>
                <a:ea typeface="Questrial"/>
                <a:cs typeface="Questrial"/>
                <a:sym typeface="Questrial"/>
              </a:rPr>
              <a:t>Community health workers in the Philippines provide services </a:t>
            </a:r>
            <a:r>
              <a:rPr lang="en" sz="2800" b="0" i="0" u="none" strike="noStrike" cap="none" dirty="0" smtClean="0">
                <a:solidFill>
                  <a:schemeClr val="accent6"/>
                </a:solidFill>
                <a:latin typeface="Questrial"/>
                <a:ea typeface="Questrial"/>
                <a:cs typeface="Questrial"/>
                <a:sym typeface="Questrial"/>
              </a:rPr>
              <a:t>in </a:t>
            </a:r>
            <a:r>
              <a:rPr lang="en" sz="2800" b="1" i="0" u="none" strike="noStrike" cap="none" dirty="0" smtClean="0">
                <a:solidFill>
                  <a:schemeClr val="accent1"/>
                </a:solidFill>
                <a:latin typeface="Questrial"/>
                <a:ea typeface="Questrial"/>
                <a:cs typeface="Questrial"/>
                <a:sym typeface="Questrial"/>
              </a:rPr>
              <a:t>multiple health service delivery areas. </a:t>
            </a:r>
            <a:endParaRPr lang="en" sz="2800" b="0" i="0" u="none" strike="noStrike" cap="none" dirty="0">
              <a:solidFill>
                <a:schemeClr val="accent6"/>
              </a:solidFill>
              <a:latin typeface="Questrial"/>
              <a:ea typeface="Questrial"/>
              <a:cs typeface="Questrial"/>
              <a:sym typeface="Questrial"/>
            </a:endParaRPr>
          </a:p>
        </p:txBody>
      </p:sp>
      <p:graphicFrame>
        <p:nvGraphicFramePr>
          <p:cNvPr id="2" name="Table 1"/>
          <p:cNvGraphicFramePr>
            <a:graphicFrameLocks noGrp="1"/>
          </p:cNvGraphicFramePr>
          <p:nvPr>
            <p:extLst>
              <p:ext uri="{D42A27DB-BD31-4B8C-83A1-F6EECF244321}">
                <p14:modId xmlns:p14="http://schemas.microsoft.com/office/powerpoint/2010/main" val="3772318887"/>
              </p:ext>
            </p:extLst>
          </p:nvPr>
        </p:nvGraphicFramePr>
        <p:xfrm>
          <a:off x="609600" y="1783163"/>
          <a:ext cx="4114800" cy="3809997"/>
        </p:xfrm>
        <a:graphic>
          <a:graphicData uri="http://schemas.openxmlformats.org/drawingml/2006/table">
            <a:tbl>
              <a:tblPr firstRow="1" bandRow="1">
                <a:tableStyleId>{70B7DEA9-941F-4DE4-B690-58208C39A6B7}</a:tableStyleId>
              </a:tblPr>
              <a:tblGrid>
                <a:gridCol w="463639"/>
                <a:gridCol w="3651161"/>
              </a:tblGrid>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Family</a:t>
                      </a:r>
                      <a:r>
                        <a:rPr lang="en-US" baseline="0" dirty="0" smtClean="0">
                          <a:latin typeface="Questrial" panose="020B0604020202020204" charset="0"/>
                        </a:rPr>
                        <a:t> planning</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Maternal and child health</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Integrated community case management</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solidFill>
                            <a:schemeClr val="tx1"/>
                          </a:solidFill>
                          <a:latin typeface="Questrial" panose="020B0604020202020204" charset="0"/>
                        </a:rPr>
                        <a:t>HIV/AIDS</a:t>
                      </a:r>
                      <a:endParaRPr lang="en-US" dirty="0">
                        <a:solidFill>
                          <a:schemeClr val="tx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Nutrition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Malaria</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Tuberculosis</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Immunization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Water</a:t>
                      </a:r>
                      <a:r>
                        <a:rPr lang="en-US" baseline="0" dirty="0" smtClean="0">
                          <a:latin typeface="Questrial" panose="020B0604020202020204" charset="0"/>
                        </a:rPr>
                        <a:t> and sanitation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Oval 5"/>
          <p:cNvSpPr/>
          <p:nvPr/>
        </p:nvSpPr>
        <p:spPr>
          <a:xfrm>
            <a:off x="707065" y="184873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7065" y="2301501"/>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7065" y="2730347"/>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7508" y="315476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7508" y="35432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07065" y="523121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7065" y="479306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7065" y="437396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7508" y="394423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53000" y="181318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28169" y="1823921"/>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95900" y="1639669"/>
            <a:ext cx="1238250" cy="738664"/>
          </a:xfrm>
          <a:prstGeom prst="rect">
            <a:avLst/>
          </a:prstGeom>
          <a:noFill/>
        </p:spPr>
        <p:txBody>
          <a:bodyPr wrap="square" rtlCol="0">
            <a:spAutoFit/>
          </a:bodyPr>
          <a:lstStyle/>
          <a:p>
            <a:r>
              <a:rPr lang="en-US" dirty="0" smtClean="0">
                <a:solidFill>
                  <a:schemeClr val="accent1"/>
                </a:solidFill>
                <a:latin typeface="Questrial" panose="020B0604020202020204" charset="0"/>
              </a:rPr>
              <a:t>Services provided by CHWs</a:t>
            </a:r>
            <a:endParaRPr lang="en-US" dirty="0">
              <a:solidFill>
                <a:schemeClr val="accent1"/>
              </a:solidFill>
              <a:latin typeface="Questrial" panose="020B0604020202020204" charset="0"/>
            </a:endParaRPr>
          </a:p>
        </p:txBody>
      </p:sp>
      <p:sp>
        <p:nvSpPr>
          <p:cNvPr id="18" name="TextBox 17"/>
          <p:cNvSpPr txBox="1"/>
          <p:nvPr/>
        </p:nvSpPr>
        <p:spPr>
          <a:xfrm>
            <a:off x="6848475" y="1650848"/>
            <a:ext cx="1238250" cy="738664"/>
          </a:xfrm>
          <a:prstGeom prst="rect">
            <a:avLst/>
          </a:prstGeom>
          <a:noFill/>
        </p:spPr>
        <p:txBody>
          <a:bodyPr wrap="square" rtlCol="0">
            <a:spAutoFit/>
          </a:bodyPr>
          <a:lstStyle/>
          <a:p>
            <a:r>
              <a:rPr lang="en-US" dirty="0" smtClean="0">
                <a:solidFill>
                  <a:schemeClr val="accent4">
                    <a:lumMod val="75000"/>
                  </a:schemeClr>
                </a:solidFill>
                <a:latin typeface="Questrial" panose="020B0604020202020204" charset="0"/>
              </a:rPr>
              <a:t>Services not provided by CHWs</a:t>
            </a:r>
            <a:endParaRPr lang="en-US" dirty="0">
              <a:solidFill>
                <a:schemeClr val="accent4">
                  <a:lumMod val="75000"/>
                </a:schemeClr>
              </a:solidFill>
              <a:latin typeface="Questrial" panose="020B0604020202020204" charset="0"/>
            </a:endParaRPr>
          </a:p>
        </p:txBody>
      </p:sp>
      <p:sp>
        <p:nvSpPr>
          <p:cNvPr id="5" name="TextBox 4"/>
          <p:cNvSpPr txBox="1"/>
          <p:nvPr/>
        </p:nvSpPr>
        <p:spPr>
          <a:xfrm>
            <a:off x="707508" y="5678269"/>
            <a:ext cx="4108545" cy="646331"/>
          </a:xfrm>
          <a:prstGeom prst="rect">
            <a:avLst/>
          </a:prstGeom>
          <a:noFill/>
        </p:spPr>
        <p:txBody>
          <a:bodyPr wrap="square" rtlCol="0">
            <a:spAutoFit/>
          </a:bodyPr>
          <a:lstStyle/>
          <a:p>
            <a:r>
              <a:rPr lang="en-US" sz="1200" b="1" dirty="0" smtClean="0">
                <a:solidFill>
                  <a:schemeClr val="accent6"/>
                </a:solidFill>
                <a:latin typeface="Questrial" panose="020B0604020202020204" charset="0"/>
              </a:rPr>
              <a:t>Note: </a:t>
            </a:r>
            <a:r>
              <a:rPr lang="en-US" sz="1200" dirty="0" smtClean="0">
                <a:solidFill>
                  <a:schemeClr val="accent6"/>
                </a:solidFill>
                <a:latin typeface="Questrial" panose="020B0604020202020204" charset="0"/>
              </a:rPr>
              <a:t>Some ANMs may be able to conduct HIV testing and counseling, but it is not a core job function of the CHW cadres.</a:t>
            </a:r>
            <a:endParaRPr lang="en-US" sz="1200" dirty="0">
              <a:solidFill>
                <a:schemeClr val="accent6"/>
              </a:solidFill>
              <a:latin typeface="Questrial" panose="020B0604020202020204" charset="0"/>
            </a:endParaRPr>
          </a:p>
        </p:txBody>
      </p:sp>
      <p:sp>
        <p:nvSpPr>
          <p:cNvPr id="15" name="Rectangle 14"/>
          <p:cNvSpPr/>
          <p:nvPr/>
        </p:nvSpPr>
        <p:spPr>
          <a:xfrm>
            <a:off x="5140842" y="3326213"/>
            <a:ext cx="2479158" cy="21818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latin typeface="Questrial" panose="020B0604020202020204" charset="0"/>
              </a:rPr>
              <a:t>How is </a:t>
            </a:r>
            <a:r>
              <a:rPr lang="en-US" sz="1600" b="1" dirty="0">
                <a:solidFill>
                  <a:schemeClr val="accent1"/>
                </a:solidFill>
                <a:latin typeface="Questrial" panose="020B0604020202020204" charset="0"/>
              </a:rPr>
              <a:t>training</a:t>
            </a:r>
            <a:r>
              <a:rPr lang="en-US" sz="1600" dirty="0">
                <a:solidFill>
                  <a:schemeClr val="accent1"/>
                </a:solidFill>
                <a:latin typeface="Questrial" panose="020B0604020202020204" charset="0"/>
              </a:rPr>
              <a:t> </a:t>
            </a:r>
          </a:p>
          <a:p>
            <a:pPr algn="ctr"/>
            <a:r>
              <a:rPr lang="en-US" sz="1600" dirty="0">
                <a:solidFill>
                  <a:schemeClr val="accent1"/>
                </a:solidFill>
                <a:latin typeface="Questrial" panose="020B0604020202020204" charset="0"/>
              </a:rPr>
              <a:t>managed for CHW cadres</a:t>
            </a:r>
            <a:r>
              <a:rPr lang="en-US" sz="1600" dirty="0" smtClean="0">
                <a:solidFill>
                  <a:schemeClr val="accent1"/>
                </a:solidFill>
                <a:latin typeface="Questrial" panose="020B0604020202020204" charset="0"/>
              </a:rPr>
              <a:t>?</a:t>
            </a:r>
          </a:p>
          <a:p>
            <a:pPr algn="ctr"/>
            <a:endParaRPr lang="en-US" dirty="0" smtClean="0">
              <a:solidFill>
                <a:schemeClr val="accent1"/>
              </a:solidFill>
              <a:latin typeface="Questrial" panose="020B0604020202020204" charset="0"/>
            </a:endParaRPr>
          </a:p>
          <a:p>
            <a:pPr algn="ctr"/>
            <a:r>
              <a:rPr lang="en-US" dirty="0" smtClean="0">
                <a:solidFill>
                  <a:schemeClr val="accent1"/>
                </a:solidFill>
                <a:latin typeface="Questrial" panose="020B0604020202020204" charset="0"/>
              </a:rPr>
              <a:t>We were </a:t>
            </a:r>
            <a:r>
              <a:rPr lang="en-US" dirty="0">
                <a:solidFill>
                  <a:schemeClr val="accent1"/>
                </a:solidFill>
                <a:latin typeface="Questrial" panose="020B0604020202020204" charset="0"/>
              </a:rPr>
              <a:t>unable to find </a:t>
            </a:r>
            <a:r>
              <a:rPr lang="en-US" dirty="0" smtClean="0">
                <a:solidFill>
                  <a:schemeClr val="accent1"/>
                </a:solidFill>
                <a:latin typeface="Questrial" panose="020B0604020202020204" charset="0"/>
              </a:rPr>
              <a:t>any national training curriculum for CHWs.</a:t>
            </a:r>
            <a:endParaRPr lang="en-US" dirty="0">
              <a:solidFill>
                <a:schemeClr val="accent1"/>
              </a:solidFill>
              <a:latin typeface="Questrial" panose="020B0604020202020204" charset="0"/>
            </a:endParaRPr>
          </a:p>
        </p:txBody>
      </p:sp>
      <p:cxnSp>
        <p:nvCxnSpPr>
          <p:cNvPr id="21" name="Straight Arrow Connector 20"/>
          <p:cNvCxnSpPr/>
          <p:nvPr/>
        </p:nvCxnSpPr>
        <p:spPr>
          <a:xfrm>
            <a:off x="1920453" y="3714744"/>
            <a:ext cx="3565947" cy="0"/>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704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248400" cy="1881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88888"/>
              </a:buClr>
              <a:buSzPct val="25000"/>
              <a:buFont typeface="Source Sans Pro"/>
              <a:buNone/>
            </a:pPr>
            <a:r>
              <a:rPr lang="en" sz="4000" b="0" i="0" u="none" strike="noStrike" cap="none" dirty="0" smtClean="0">
                <a:solidFill>
                  <a:schemeClr val="lt1"/>
                </a:solidFill>
                <a:latin typeface="Questrial"/>
                <a:ea typeface="Questrial"/>
                <a:cs typeface="Questrial"/>
                <a:sym typeface="Questrial"/>
              </a:rPr>
              <a:t>Community health workers in </a:t>
            </a:r>
            <a:r>
              <a:rPr lang="en" sz="4000" dirty="0">
                <a:solidFill>
                  <a:schemeClr val="lt1"/>
                </a:solidFill>
                <a:latin typeface="Questrial"/>
                <a:ea typeface="Questrial"/>
                <a:cs typeface="Questrial"/>
                <a:sym typeface="Questrial"/>
              </a:rPr>
              <a:t>t</a:t>
            </a:r>
            <a:r>
              <a:rPr lang="en" sz="4000" b="0" i="0" u="none" strike="noStrike" cap="none" dirty="0" smtClean="0">
                <a:solidFill>
                  <a:schemeClr val="lt1"/>
                </a:solidFill>
                <a:latin typeface="Questrial"/>
                <a:ea typeface="Questrial"/>
                <a:cs typeface="Questrial"/>
                <a:sym typeface="Questrial"/>
              </a:rPr>
              <a:t>he Philippines support </a:t>
            </a:r>
            <a:r>
              <a:rPr lang="en" sz="4000" b="0" i="0" u="none" strike="noStrike" cap="none" dirty="0" smtClean="0">
                <a:solidFill>
                  <a:schemeClr val="accent1">
                    <a:lumMod val="40000"/>
                    <a:lumOff val="60000"/>
                  </a:schemeClr>
                </a:solidFill>
                <a:latin typeface="Questrial"/>
                <a:ea typeface="Questrial"/>
                <a:cs typeface="Questrial"/>
                <a:sym typeface="Questrial"/>
              </a:rPr>
              <a:t>improved nutrition outcomes </a:t>
            </a:r>
            <a:r>
              <a:rPr lang="en" sz="4000" b="0" i="0" u="none" strike="noStrike" cap="none" dirty="0" smtClean="0">
                <a:solidFill>
                  <a:schemeClr val="lt1"/>
                </a:solidFill>
                <a:latin typeface="Questrial"/>
                <a:ea typeface="Questrial"/>
                <a:cs typeface="Questrial"/>
                <a:sym typeface="Questrial"/>
              </a:rPr>
              <a:t>throughout the continuum of care. </a:t>
            </a:r>
            <a:endParaRPr lang="en" sz="4000" b="0" i="0" u="none" strike="noStrike" cap="none" dirty="0">
              <a:solidFill>
                <a:schemeClr val="accent1">
                  <a:lumMod val="40000"/>
                  <a:lumOff val="60000"/>
                </a:schemeClr>
              </a:solidFill>
              <a:latin typeface="Questrial"/>
              <a:ea typeface="Questrial"/>
              <a:cs typeface="Questrial"/>
              <a:sym typeface="Questrial"/>
            </a:endParaRPr>
          </a:p>
        </p:txBody>
      </p:sp>
      <p:pic>
        <p:nvPicPr>
          <p:cNvPr id="6"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0" b="95198" l="28364" r="70182"/>
                    </a14:imgEffect>
                  </a14:imgLayer>
                </a14:imgProps>
              </a:ext>
              <a:ext uri="{28A0092B-C50C-407E-A947-70E740481C1C}">
                <a14:useLocalDpi xmlns:a14="http://schemas.microsoft.com/office/drawing/2010/main" val="0"/>
              </a:ext>
            </a:extLst>
          </a:blip>
          <a:srcRect l="28855" r="29209" b="3962"/>
          <a:stretch/>
        </p:blipFill>
        <p:spPr bwMode="auto">
          <a:xfrm flipH="1">
            <a:off x="4134841" y="5178773"/>
            <a:ext cx="1275359" cy="17300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clipartqueen.com/image-files/mother-and-child-running.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8654" y="4749206"/>
            <a:ext cx="1142367" cy="2159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backgroundRemoval t="284" b="100000" l="9780" r="100000">
                        <a14:backgroundMark x1="70659" y1="73580" x2="70659" y2="73580"/>
                        <a14:backgroundMark x1="47505" y1="59375" x2="47505" y2="59375"/>
                      </a14:backgroundRemoval>
                    </a14:imgEffect>
                  </a14:imgLayer>
                </a14:imgProps>
              </a:ext>
              <a:ext uri="{28A0092B-C50C-407E-A947-70E740481C1C}">
                <a14:useLocalDpi xmlns:a14="http://schemas.microsoft.com/office/drawing/2010/main" val="0"/>
              </a:ext>
            </a:extLst>
          </a:blip>
          <a:srcRect/>
          <a:stretch>
            <a:fillRect/>
          </a:stretch>
        </p:blipFill>
        <p:spPr bwMode="auto">
          <a:xfrm>
            <a:off x="5579708" y="5799374"/>
            <a:ext cx="1506892" cy="10586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https://upload.wikimedia.org/wikipedia/commons/thumb/4/4f/Woman_Silhouette_53.svg/2000px-Woman_Silhouette_53.svg.png"/>
          <p:cNvPicPr>
            <a:picLocks noChangeAspect="1" noChangeArrowheads="1"/>
          </p:cNvPicPr>
          <p:nvPr/>
        </p:nvPicPr>
        <p:blipFill rotWithShape="1">
          <a:blip r:embed="rId8">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018740" y="5340333"/>
            <a:ext cx="1019860" cy="1517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fc04.deviantart.net/fs71/f/2010/049/e/6/Silhouette_Of_A_little_Girl_by_Demonlemon.png"/>
          <p:cNvPicPr>
            <a:picLocks noChangeAspect="1" noChangeArrowheads="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backgroundRemoval t="0" b="100000" l="0" r="100000">
                        <a14:backgroundMark x1="61875" y1="17027" x2="61875" y2="17027"/>
                      </a14:backgroundRemoval>
                    </a14:imgEffect>
                  </a14:imgLayer>
                </a14:imgProps>
              </a:ext>
              <a:ext uri="{28A0092B-C50C-407E-A947-70E740481C1C}">
                <a14:useLocalDpi xmlns:a14="http://schemas.microsoft.com/office/drawing/2010/main" val="0"/>
              </a:ext>
            </a:extLst>
          </a:blip>
          <a:srcRect/>
          <a:stretch>
            <a:fillRect/>
          </a:stretch>
        </p:blipFill>
        <p:spPr bwMode="auto">
          <a:xfrm>
            <a:off x="8501021" y="5178772"/>
            <a:ext cx="742972" cy="171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061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371"/>
        <p:cNvGrpSpPr/>
        <p:nvPr/>
      </p:nvGrpSpPr>
      <p:grpSpPr>
        <a:xfrm>
          <a:off x="0" y="0"/>
          <a:ext cx="0" cy="0"/>
          <a:chOff x="0" y="0"/>
          <a:chExt cx="0" cy="0"/>
        </a:xfrm>
      </p:grpSpPr>
      <p:sp>
        <p:nvSpPr>
          <p:cNvPr id="17" name="TextBox 16"/>
          <p:cNvSpPr txBox="1"/>
          <p:nvPr/>
        </p:nvSpPr>
        <p:spPr>
          <a:xfrm>
            <a:off x="4622974" y="2291495"/>
            <a:ext cx="3835225" cy="3693319"/>
          </a:xfrm>
          <a:prstGeom prst="rect">
            <a:avLst/>
          </a:prstGeom>
          <a:noFill/>
        </p:spPr>
        <p:txBody>
          <a:bodyPr wrap="square" rtlCol="0">
            <a:spAutoFit/>
          </a:bodyPr>
          <a:lstStyle/>
          <a:p>
            <a:r>
              <a:rPr lang="en-US" dirty="0" smtClean="0">
                <a:latin typeface="Questrial" panose="020B0604020202020204" charset="0"/>
              </a:rPr>
              <a:t>The tables presented for each stage of life across the continuum of care include specific nutrition-related services queried as part of the Community Health Systems Catalog Assessment.</a:t>
            </a:r>
          </a:p>
          <a:p>
            <a:endParaRPr lang="en-US" dirty="0">
              <a:latin typeface="Questrial" panose="020B0604020202020204" charset="0"/>
            </a:endParaRPr>
          </a:p>
          <a:p>
            <a:r>
              <a:rPr lang="en-US" dirty="0" smtClean="0">
                <a:latin typeface="Questrial" panose="020B0604020202020204" charset="0"/>
              </a:rPr>
              <a:t>For each stage of life,  we indicate if the service is provided</a:t>
            </a:r>
            <a:r>
              <a:rPr lang="en-US" b="1" dirty="0" smtClean="0">
                <a:latin typeface="Questrial" panose="020B0604020202020204" charset="0"/>
              </a:rPr>
              <a:t> </a:t>
            </a:r>
            <a:r>
              <a:rPr lang="en-US" dirty="0" smtClean="0">
                <a:latin typeface="Questrial" panose="020B0604020202020204" charset="0"/>
              </a:rPr>
              <a:t>by community health workers and which cadres have the responsibility to provide that service.</a:t>
            </a:r>
          </a:p>
          <a:p>
            <a:endParaRPr lang="en-US" dirty="0" smtClean="0">
              <a:latin typeface="Questrial" panose="020B0604020202020204" charset="0"/>
            </a:endParaRPr>
          </a:p>
          <a:p>
            <a:pPr>
              <a:spcAft>
                <a:spcPts val="400"/>
              </a:spcAft>
            </a:pPr>
            <a:r>
              <a:rPr lang="en-US" dirty="0" smtClean="0">
                <a:latin typeface="Questrial" panose="020B0604020202020204" charset="0"/>
              </a:rPr>
              <a:t>Community health workers who provide services are identified by cadre:</a:t>
            </a:r>
            <a:endParaRPr lang="en-US" dirty="0">
              <a:latin typeface="Questrial" panose="020B0604020202020204" charset="0"/>
            </a:endParaRPr>
          </a:p>
          <a:p>
            <a:pPr lvl="2">
              <a:spcAft>
                <a:spcPts val="400"/>
              </a:spcAft>
            </a:pPr>
            <a:r>
              <a:rPr lang="en-US" b="1" dirty="0">
                <a:latin typeface="Questrial" panose="020B0604020202020204" charset="0"/>
              </a:rPr>
              <a:t>BHW-</a:t>
            </a:r>
            <a:r>
              <a:rPr lang="en-US" dirty="0">
                <a:latin typeface="Questrial" panose="020B0604020202020204" charset="0"/>
              </a:rPr>
              <a:t>Barangay Health </a:t>
            </a:r>
            <a:r>
              <a:rPr lang="en-US" dirty="0" smtClean="0">
                <a:latin typeface="Questrial" panose="020B0604020202020204" charset="0"/>
              </a:rPr>
              <a:t>Workers</a:t>
            </a:r>
            <a:endParaRPr lang="en-US" dirty="0">
              <a:latin typeface="Questrial" panose="020B0604020202020204" charset="0"/>
            </a:endParaRPr>
          </a:p>
          <a:p>
            <a:pPr lvl="2">
              <a:spcAft>
                <a:spcPts val="400"/>
              </a:spcAft>
            </a:pPr>
            <a:r>
              <a:rPr lang="en-US" b="1" dirty="0">
                <a:latin typeface="Questrial" panose="020B0604020202020204" charset="0"/>
              </a:rPr>
              <a:t>BNS-</a:t>
            </a:r>
            <a:r>
              <a:rPr lang="en-US" dirty="0">
                <a:latin typeface="Questrial" panose="020B0604020202020204" charset="0"/>
              </a:rPr>
              <a:t>Barangay Nutrition </a:t>
            </a:r>
            <a:r>
              <a:rPr lang="en-US" dirty="0" smtClean="0">
                <a:latin typeface="Questrial" panose="020B0604020202020204" charset="0"/>
              </a:rPr>
              <a:t>Scholars</a:t>
            </a:r>
            <a:endParaRPr lang="en-US" dirty="0">
              <a:latin typeface="Questrial" panose="020B0604020202020204" charset="0"/>
            </a:endParaRPr>
          </a:p>
          <a:p>
            <a:pPr lvl="2">
              <a:spcAft>
                <a:spcPts val="400"/>
              </a:spcAft>
            </a:pPr>
            <a:r>
              <a:rPr lang="en-US" b="1" dirty="0" smtClean="0">
                <a:latin typeface="Questrial" panose="020B0604020202020204" charset="0"/>
              </a:rPr>
              <a:t>CHT-</a:t>
            </a:r>
            <a:r>
              <a:rPr lang="en-US" dirty="0" smtClean="0">
                <a:latin typeface="Questrial" panose="020B0604020202020204" charset="0"/>
              </a:rPr>
              <a:t>Community </a:t>
            </a:r>
            <a:r>
              <a:rPr lang="en-US" dirty="0">
                <a:latin typeface="Questrial" panose="020B0604020202020204" charset="0"/>
              </a:rPr>
              <a:t>Health </a:t>
            </a:r>
            <a:r>
              <a:rPr lang="en-US" dirty="0" smtClean="0">
                <a:latin typeface="Questrial" panose="020B0604020202020204" charset="0"/>
              </a:rPr>
              <a:t>Teams</a:t>
            </a:r>
            <a:endParaRPr lang="en-US" dirty="0">
              <a:latin typeface="Questrial" panose="020B0604020202020204" charset="0"/>
            </a:endParaRPr>
          </a:p>
        </p:txBody>
      </p:sp>
      <p:graphicFrame>
        <p:nvGraphicFramePr>
          <p:cNvPr id="56" name="Table 55"/>
          <p:cNvGraphicFramePr>
            <a:graphicFrameLocks noGrp="1"/>
          </p:cNvGraphicFramePr>
          <p:nvPr>
            <p:extLst>
              <p:ext uri="{D42A27DB-BD31-4B8C-83A1-F6EECF244321}">
                <p14:modId xmlns:p14="http://schemas.microsoft.com/office/powerpoint/2010/main" val="17391416"/>
              </p:ext>
            </p:extLst>
          </p:nvPr>
        </p:nvGraphicFramePr>
        <p:xfrm>
          <a:off x="534162" y="4014163"/>
          <a:ext cx="3863000" cy="741680"/>
        </p:xfrm>
        <a:graphic>
          <a:graphicData uri="http://schemas.openxmlformats.org/drawingml/2006/table">
            <a:tbl>
              <a:tblPr firstRow="1" bandRow="1">
                <a:tableStyleId>{70B7DEA9-941F-4DE4-B690-58208C39A6B7}</a:tableStyleId>
              </a:tblPr>
              <a:tblGrid>
                <a:gridCol w="2819400"/>
                <a:gridCol w="1043600"/>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3458203624"/>
              </p:ext>
            </p:extLst>
          </p:nvPr>
        </p:nvGraphicFramePr>
        <p:xfrm>
          <a:off x="534879" y="2332683"/>
          <a:ext cx="3862999" cy="1533287"/>
        </p:xfrm>
        <a:graphic>
          <a:graphicData uri="http://schemas.openxmlformats.org/drawingml/2006/table">
            <a:tbl>
              <a:tblPr firstRow="1" bandRow="1">
                <a:tableStyleId>{70B7DEA9-941F-4DE4-B690-58208C39A6B7}</a:tableStyleId>
              </a:tblPr>
              <a:tblGrid>
                <a:gridCol w="2072944"/>
                <a:gridCol w="457200"/>
                <a:gridCol w="1332855"/>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705247">
                <a:tc>
                  <a:txBody>
                    <a:bodyPr/>
                    <a:lstStyle/>
                    <a:p>
                      <a:r>
                        <a:rPr lang="en-US" sz="1100" i="1" dirty="0" smtClean="0">
                          <a:latin typeface="Questrial" panose="020B0604020202020204" charset="0"/>
                        </a:rPr>
                        <a:t>Activity</a:t>
                      </a:r>
                      <a:r>
                        <a:rPr lang="en-US" sz="1100" i="1" baseline="0" dirty="0" smtClean="0">
                          <a:latin typeface="Questrial" panose="020B0604020202020204" charset="0"/>
                        </a:rPr>
                        <a:t> / action to be taken</a:t>
                      </a:r>
                      <a:endParaRPr lang="en-US" sz="1100" i="1"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i="1"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smtClean="0">
                          <a:latin typeface="Questrial" panose="020B0604020202020204" charset="0"/>
                        </a:rPr>
                        <a:t>Cadres</a:t>
                      </a:r>
                      <a:r>
                        <a:rPr lang="en-US" sz="1100" i="1" baseline="0" dirty="0" smtClean="0">
                          <a:latin typeface="Questrial" panose="020B0604020202020204" charset="0"/>
                        </a:rPr>
                        <a:t> of CHWs who conduct this task</a:t>
                      </a:r>
                      <a:endParaRPr lang="en-US" sz="1100" i="1"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2827525583"/>
              </p:ext>
            </p:extLst>
          </p:nvPr>
        </p:nvGraphicFramePr>
        <p:xfrm>
          <a:off x="534879" y="4914990"/>
          <a:ext cx="3863000" cy="694293"/>
        </p:xfrm>
        <a:graphic>
          <a:graphicData uri="http://schemas.openxmlformats.org/drawingml/2006/table">
            <a:tbl>
              <a:tblPr firstRow="1" bandRow="1">
                <a:tableStyleId>{70B7DEA9-941F-4DE4-B690-58208C39A6B7}</a:tableStyleId>
              </a:tblPr>
              <a:tblGrid>
                <a:gridCol w="2819400"/>
                <a:gridCol w="1043600"/>
              </a:tblGrid>
              <a:tr h="370840">
                <a:tc gridSpan="2">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23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450110" y="1456383"/>
            <a:ext cx="7093690" cy="646331"/>
          </a:xfrm>
          <a:prstGeom prst="rect">
            <a:avLst/>
          </a:prstGeom>
          <a:noFill/>
        </p:spPr>
        <p:txBody>
          <a:bodyPr wrap="square" rtlCol="0">
            <a:spAutoFit/>
          </a:bodyPr>
          <a:lstStyle/>
          <a:p>
            <a:r>
              <a:rPr lang="en-US" sz="1800" dirty="0" smtClean="0">
                <a:solidFill>
                  <a:schemeClr val="tx1"/>
                </a:solidFill>
                <a:latin typeface="Questrial" panose="020B0604020202020204" charset="0"/>
              </a:rPr>
              <a:t>Services, listed in tables, are categorized as nutrition </a:t>
            </a:r>
            <a:r>
              <a:rPr lang="en-US" sz="1800" b="1" dirty="0">
                <a:solidFill>
                  <a:schemeClr val="tx1"/>
                </a:solidFill>
                <a:latin typeface="Questrial" panose="020B0604020202020204" charset="0"/>
              </a:rPr>
              <a:t>a</a:t>
            </a:r>
            <a:r>
              <a:rPr lang="en-US" sz="1800" b="1" dirty="0" smtClean="0">
                <a:solidFill>
                  <a:schemeClr val="tx1"/>
                </a:solidFill>
                <a:latin typeface="Questrial" panose="020B0604020202020204" charset="0"/>
              </a:rPr>
              <a:t>ssessment</a:t>
            </a:r>
            <a:r>
              <a:rPr lang="en-US" sz="1800" dirty="0" smtClean="0">
                <a:solidFill>
                  <a:schemeClr val="tx1"/>
                </a:solidFill>
                <a:latin typeface="Questrial" panose="020B0604020202020204" charset="0"/>
              </a:rPr>
              <a:t>, </a:t>
            </a:r>
            <a:r>
              <a:rPr lang="en-US" sz="1800" b="1" dirty="0">
                <a:solidFill>
                  <a:schemeClr val="tx1"/>
                </a:solidFill>
                <a:latin typeface="Questrial" panose="020B0604020202020204" charset="0"/>
              </a:rPr>
              <a:t>c</a:t>
            </a:r>
            <a:r>
              <a:rPr lang="en-US" sz="1800" b="1" dirty="0" smtClean="0">
                <a:solidFill>
                  <a:schemeClr val="tx1"/>
                </a:solidFill>
                <a:latin typeface="Questrial" panose="020B0604020202020204" charset="0"/>
              </a:rPr>
              <a:t>ounseling</a:t>
            </a:r>
            <a:r>
              <a:rPr lang="en-US" sz="1800" dirty="0" smtClean="0">
                <a:solidFill>
                  <a:schemeClr val="tx1"/>
                </a:solidFill>
                <a:latin typeface="Questrial" panose="020B0604020202020204" charset="0"/>
              </a:rPr>
              <a:t>, or </a:t>
            </a:r>
            <a:r>
              <a:rPr lang="en-US" sz="1800" b="1" dirty="0" smtClean="0">
                <a:solidFill>
                  <a:schemeClr val="tx1"/>
                </a:solidFill>
                <a:latin typeface="Questrial" panose="020B0604020202020204" charset="0"/>
              </a:rPr>
              <a:t>support </a:t>
            </a:r>
            <a:r>
              <a:rPr lang="en-US" sz="1800" dirty="0" smtClean="0">
                <a:solidFill>
                  <a:schemeClr val="tx1"/>
                </a:solidFill>
                <a:latin typeface="Questrial" panose="020B0604020202020204" charset="0"/>
              </a:rPr>
              <a:t>actions.</a:t>
            </a:r>
            <a:endParaRPr lang="en-US" sz="1800" b="1" dirty="0">
              <a:solidFill>
                <a:schemeClr val="tx1"/>
              </a:solidFill>
              <a:latin typeface="Questrial" panose="020B0604020202020204" charset="0"/>
            </a:endParaRPr>
          </a:p>
        </p:txBody>
      </p:sp>
      <p:sp>
        <p:nvSpPr>
          <p:cNvPr id="18" name="Oval 17"/>
          <p:cNvSpPr/>
          <p:nvPr/>
        </p:nvSpPr>
        <p:spPr>
          <a:xfrm>
            <a:off x="2653709" y="283727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1527" y="582325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406059" y="5814115"/>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86064" y="5694621"/>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CHWs</a:t>
            </a:r>
            <a:endParaRPr lang="en-US" sz="1100" dirty="0">
              <a:solidFill>
                <a:schemeClr val="accent1"/>
              </a:solidFill>
              <a:latin typeface="Questrial" panose="020B0604020202020204" charset="0"/>
            </a:endParaRPr>
          </a:p>
        </p:txBody>
      </p:sp>
      <p:sp>
        <p:nvSpPr>
          <p:cNvPr id="23" name="TextBox 22"/>
          <p:cNvSpPr txBox="1"/>
          <p:nvPr/>
        </p:nvSpPr>
        <p:spPr>
          <a:xfrm>
            <a:off x="2883195" y="5685483"/>
            <a:ext cx="1602443" cy="600164"/>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CHWs or not clearly specified in policy</a:t>
            </a:r>
          </a:p>
        </p:txBody>
      </p:sp>
      <p:sp>
        <p:nvSpPr>
          <p:cNvPr id="25" name="Oval 24"/>
          <p:cNvSpPr/>
          <p:nvPr/>
        </p:nvSpPr>
        <p:spPr>
          <a:xfrm>
            <a:off x="2653709" y="3443491"/>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303"/>
          <p:cNvSpPr txBox="1"/>
          <p:nvPr/>
        </p:nvSpPr>
        <p:spPr>
          <a:xfrm>
            <a:off x="450110" y="370087"/>
            <a:ext cx="8008089"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1" i="0" u="none" strike="noStrike" cap="none" dirty="0" smtClean="0">
                <a:solidFill>
                  <a:schemeClr val="accent1">
                    <a:lumMod val="75000"/>
                  </a:schemeClr>
                </a:solidFill>
                <a:latin typeface="Questrial"/>
                <a:ea typeface="Questrial"/>
                <a:cs typeface="Questrial"/>
                <a:sym typeface="Questrial"/>
              </a:rPr>
              <a:t>How </a:t>
            </a:r>
            <a:r>
              <a:rPr lang="en-US" sz="2800" b="1" dirty="0" smtClean="0">
                <a:solidFill>
                  <a:schemeClr val="accent1">
                    <a:lumMod val="75000"/>
                  </a:schemeClr>
                </a:solidFill>
                <a:latin typeface="Questrial"/>
                <a:ea typeface="Questrial"/>
                <a:cs typeface="Questrial"/>
                <a:sym typeface="Questrial"/>
              </a:rPr>
              <a:t>we present our </a:t>
            </a:r>
            <a:r>
              <a:rPr lang="en-US" sz="2800" b="1" i="0" u="none" strike="noStrike" cap="none" dirty="0" smtClean="0">
                <a:solidFill>
                  <a:schemeClr val="accent1">
                    <a:lumMod val="75000"/>
                  </a:schemeClr>
                </a:solidFill>
                <a:latin typeface="Questrial"/>
                <a:ea typeface="Questrial"/>
                <a:cs typeface="Questrial"/>
                <a:sym typeface="Questrial"/>
              </a:rPr>
              <a:t>findings </a:t>
            </a:r>
            <a:r>
              <a:rPr lang="en-US" sz="2800" dirty="0" smtClean="0">
                <a:solidFill>
                  <a:schemeClr val="accent6"/>
                </a:solidFill>
                <a:latin typeface="Questrial"/>
                <a:ea typeface="Questrial"/>
                <a:cs typeface="Questrial"/>
                <a:sym typeface="Questrial"/>
              </a:rPr>
              <a:t>o</a:t>
            </a:r>
            <a:r>
              <a:rPr lang="en-US" sz="2800" b="0" i="0" u="none" strike="noStrike" cap="none" dirty="0" smtClean="0">
                <a:solidFill>
                  <a:schemeClr val="accent6"/>
                </a:solidFill>
                <a:latin typeface="Questrial"/>
                <a:ea typeface="Questrial"/>
                <a:cs typeface="Questrial"/>
                <a:sym typeface="Questrial"/>
              </a:rPr>
              <a:t>n</a:t>
            </a:r>
            <a:r>
              <a:rPr lang="en-US" sz="2800" dirty="0" smtClean="0">
                <a:solidFill>
                  <a:schemeClr val="accent6"/>
                </a:solidFill>
                <a:latin typeface="Questrial"/>
                <a:ea typeface="Questrial"/>
                <a:cs typeface="Questrial"/>
                <a:sym typeface="Questrial"/>
              </a:rPr>
              <a:t> </a:t>
            </a:r>
            <a:r>
              <a:rPr lang="en-US" sz="2800" b="0" i="0" u="none" strike="noStrike" cap="none" dirty="0" smtClean="0">
                <a:solidFill>
                  <a:schemeClr val="accent6"/>
                </a:solidFill>
                <a:latin typeface="Questrial"/>
                <a:ea typeface="Questrial"/>
                <a:cs typeface="Questrial"/>
                <a:sym typeface="Questrial"/>
              </a:rPr>
              <a:t>nutrition services provided by community health workers.</a:t>
            </a:r>
            <a:endParaRPr lang="en" sz="2800" b="0" i="0" u="none" strike="noStrike" cap="none" dirty="0">
              <a:solidFill>
                <a:schemeClr val="accent6"/>
              </a:solidFill>
              <a:latin typeface="Questrial"/>
              <a:ea typeface="Questrial"/>
              <a:cs typeface="Questrial"/>
              <a:sym typeface="Questrial"/>
            </a:endParaRPr>
          </a:p>
        </p:txBody>
      </p:sp>
    </p:spTree>
    <p:extLst>
      <p:ext uri="{BB962C8B-B14F-4D97-AF65-F5344CB8AC3E}">
        <p14:creationId xmlns:p14="http://schemas.microsoft.com/office/powerpoint/2010/main" val="254942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2050"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303"/>
          <p:cNvSpPr txBox="1"/>
          <p:nvPr/>
        </p:nvSpPr>
        <p:spPr>
          <a:xfrm>
            <a:off x="228600" y="19910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 sz="2800" b="0" i="0" u="none" strike="noStrike" cap="none" dirty="0" smtClean="0">
                <a:solidFill>
                  <a:schemeClr val="accent1"/>
                </a:solidFill>
                <a:latin typeface="Questrial"/>
                <a:ea typeface="Questrial"/>
                <a:cs typeface="Questrial"/>
                <a:sym typeface="Questrial"/>
              </a:rPr>
              <a:t>adolescents</a:t>
            </a:r>
            <a:endParaRPr lang="en" sz="2800" b="0" i="0" u="none" strike="noStrike" cap="none" dirty="0">
              <a:solidFill>
                <a:schemeClr val="accent1"/>
              </a:solidFill>
              <a:latin typeface="Questrial"/>
              <a:ea typeface="Questrial"/>
              <a:cs typeface="Questrial"/>
              <a:sym typeface="Questrial"/>
            </a:endParaRPr>
          </a:p>
        </p:txBody>
      </p:sp>
      <p:pic>
        <p:nvPicPr>
          <p:cNvPr id="2066" name="Picture 18" descr="https://upload.wikimedia.org/wikipedia/commons/thumb/4/4f/Woman_Silhouette_53.svg/2000px-Woman_Silhouette_53.svg.png"/>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3236940044"/>
              </p:ext>
            </p:extLst>
          </p:nvPr>
        </p:nvGraphicFramePr>
        <p:xfrm>
          <a:off x="328001" y="914401"/>
          <a:ext cx="5082199" cy="952246"/>
        </p:xfrm>
        <a:graphic>
          <a:graphicData uri="http://schemas.openxmlformats.org/drawingml/2006/table">
            <a:tbl>
              <a:tblPr firstRow="1" bandRow="1">
                <a:tableStyleId>{70B7DEA9-941F-4DE4-B690-58208C39A6B7}</a:tableStyleId>
              </a:tblPr>
              <a:tblGrid>
                <a:gridCol w="3329599"/>
                <a:gridCol w="685800"/>
                <a:gridCol w="1066800"/>
              </a:tblGrid>
              <a:tr h="357886">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9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a:t>
                      </a:r>
                      <a:r>
                        <a:rPr lang="en-US" sz="1100" dirty="0" smtClean="0"/>
                        <a:t>information/education/counseling</a:t>
                      </a:r>
                      <a:r>
                        <a:rPr lang="en-US" sz="1100" dirty="0" smtClean="0">
                          <a:latin typeface="Questrial" panose="020B0604020202020204" charset="0"/>
                        </a:rPr>
                        <a:t> (IEC)</a:t>
                      </a:r>
                      <a:r>
                        <a:rPr lang="en-US" sz="1100" baseline="0" dirty="0" smtClean="0">
                          <a:latin typeface="Questrial" panose="020B0604020202020204" charset="0"/>
                        </a:rPr>
                        <a:t> on </a:t>
                      </a:r>
                      <a:r>
                        <a:rPr lang="en-US" sz="1100" dirty="0" smtClean="0">
                          <a:latin typeface="Questrial" panose="020B0604020202020204" charset="0"/>
                        </a:rPr>
                        <a:t>iron/folate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788884841"/>
              </p:ext>
            </p:extLst>
          </p:nvPr>
        </p:nvGraphicFramePr>
        <p:xfrm>
          <a:off x="326084" y="2008930"/>
          <a:ext cx="5084116" cy="797560"/>
        </p:xfrm>
        <a:graphic>
          <a:graphicData uri="http://schemas.openxmlformats.org/drawingml/2006/table">
            <a:tbl>
              <a:tblPr firstRow="1" bandRow="1">
                <a:tableStyleId>{70B7DEA9-941F-4DE4-B690-58208C39A6B7}</a:tableStyleId>
              </a:tblPr>
              <a:tblGrid>
                <a:gridCol w="3331516"/>
                <a:gridCol w="685800"/>
                <a:gridCol w="1066800"/>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92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iron/folate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Oval 18"/>
          <p:cNvSpPr/>
          <p:nvPr/>
        </p:nvSpPr>
        <p:spPr>
          <a:xfrm>
            <a:off x="3851796" y="1468519"/>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851796" y="250190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504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23" name="Shape 303"/>
          <p:cNvSpPr txBox="1"/>
          <p:nvPr/>
        </p:nvSpPr>
        <p:spPr>
          <a:xfrm>
            <a:off x="228600" y="21672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a:solidFill>
                  <a:schemeClr val="accent1"/>
                </a:solidFill>
                <a:latin typeface="Questrial"/>
                <a:ea typeface="Questrial"/>
                <a:cs typeface="Questrial"/>
                <a:sym typeface="Questrial"/>
              </a:rPr>
              <a:t>pregnant</a:t>
            </a:r>
            <a:r>
              <a:rPr lang="en-US"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24" name="Table 23"/>
          <p:cNvGraphicFramePr>
            <a:graphicFrameLocks noGrp="1"/>
          </p:cNvGraphicFramePr>
          <p:nvPr>
            <p:extLst>
              <p:ext uri="{D42A27DB-BD31-4B8C-83A1-F6EECF244321}">
                <p14:modId xmlns:p14="http://schemas.microsoft.com/office/powerpoint/2010/main" val="3228107401"/>
              </p:ext>
            </p:extLst>
          </p:nvPr>
        </p:nvGraphicFramePr>
        <p:xfrm>
          <a:off x="304800" y="2976880"/>
          <a:ext cx="5105400" cy="1595120"/>
        </p:xfrm>
        <a:graphic>
          <a:graphicData uri="http://schemas.openxmlformats.org/drawingml/2006/table">
            <a:tbl>
              <a:tblPr firstRow="1" bandRow="1">
                <a:tableStyleId>{70B7DEA9-941F-4DE4-B690-58208C39A6B7}</a:tableStyleId>
              </a:tblPr>
              <a:tblGrid>
                <a:gridCol w="3352800"/>
                <a:gridCol w="685800"/>
                <a:gridCol w="1066800"/>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nutrition/dietary</a:t>
                      </a:r>
                      <a:r>
                        <a:rPr lang="en-US" sz="1100" baseline="0" dirty="0" smtClean="0">
                          <a:latin typeface="Questrial" panose="020B0604020202020204" charset="0"/>
                        </a:rPr>
                        <a:t> practices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a:t>
                      </a:r>
                      <a:r>
                        <a:rPr lang="en-US" sz="1100" baseline="0" dirty="0" smtClean="0">
                          <a:latin typeface="Questrial" panose="020B0604020202020204" charset="0"/>
                        </a:rPr>
                        <a:t> / BNS</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iron/folate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BHW / BNS / CHT</a:t>
                      </a: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IEC</a:t>
                      </a:r>
                      <a:r>
                        <a:rPr lang="en-US" sz="1100" baseline="0" dirty="0" smtClean="0">
                          <a:latin typeface="Questrial" panose="020B0604020202020204" charset="0"/>
                        </a:rPr>
                        <a:t> on insecticide-treated net use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292061741"/>
              </p:ext>
            </p:extLst>
          </p:nvPr>
        </p:nvGraphicFramePr>
        <p:xfrm>
          <a:off x="305517" y="919480"/>
          <a:ext cx="5104683" cy="1965960"/>
        </p:xfrm>
        <a:graphic>
          <a:graphicData uri="http://schemas.openxmlformats.org/drawingml/2006/table">
            <a:tbl>
              <a:tblPr firstRow="1" bandRow="1">
                <a:tableStyleId>{70B7DEA9-941F-4DE4-B690-58208C39A6B7}</a:tableStyleId>
              </a:tblPr>
              <a:tblGrid>
                <a:gridCol w="3298886"/>
                <a:gridCol w="738997"/>
                <a:gridCol w="1066800"/>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Monitor weight gain</a:t>
                      </a:r>
                      <a:r>
                        <a:rPr lang="en-US" sz="1100" baseline="0" dirty="0" smtClean="0">
                          <a:latin typeface="Questrial" panose="020B0604020202020204" charset="0"/>
                        </a:rPr>
                        <a:t>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Measure mid-upper</a:t>
                      </a:r>
                      <a:r>
                        <a:rPr lang="en-US" sz="1100" baseline="0" dirty="0" smtClean="0">
                          <a:latin typeface="Questrial" panose="020B0604020202020204" charset="0"/>
                        </a:rPr>
                        <a:t> arm circumference (MUAC) screening for pregnant women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Give</a:t>
                      </a:r>
                      <a:r>
                        <a:rPr lang="en-US" sz="1100" baseline="0" dirty="0" smtClean="0">
                          <a:latin typeface="Questrial" panose="020B0604020202020204" charset="0"/>
                        </a:rPr>
                        <a:t> information on </a:t>
                      </a:r>
                      <a:r>
                        <a:rPr lang="en-US" sz="1100" dirty="0" smtClean="0">
                          <a:latin typeface="Questrial" panose="020B0604020202020204" charset="0"/>
                        </a:rPr>
                        <a:t>hemoglobin</a:t>
                      </a:r>
                      <a:r>
                        <a:rPr lang="en-US" sz="1100" baseline="0" dirty="0" smtClean="0">
                          <a:latin typeface="Questrial" panose="020B0604020202020204" charset="0"/>
                        </a:rPr>
                        <a:t> testing for women who are pregnant</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Test blood for hemoglobin levels</a:t>
                      </a: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205120665"/>
              </p:ext>
            </p:extLst>
          </p:nvPr>
        </p:nvGraphicFramePr>
        <p:xfrm>
          <a:off x="305515" y="4678680"/>
          <a:ext cx="5104685" cy="1112520"/>
        </p:xfrm>
        <a:graphic>
          <a:graphicData uri="http://schemas.openxmlformats.org/drawingml/2006/table">
            <a:tbl>
              <a:tblPr firstRow="1" bandRow="1">
                <a:tableStyleId>{70B7DEA9-941F-4DE4-B690-58208C39A6B7}</a:tableStyleId>
              </a:tblPr>
              <a:tblGrid>
                <a:gridCol w="3352085"/>
                <a:gridCol w="685800"/>
                <a:gridCol w="1066800"/>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insecticide</a:t>
                      </a:r>
                      <a:r>
                        <a:rPr lang="en-US" sz="1100" baseline="0" dirty="0" smtClean="0">
                          <a:latin typeface="Questrial" panose="020B0604020202020204" charset="0"/>
                        </a:rPr>
                        <a:t>-treated nets</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iron/folate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8" name="Oval 37"/>
          <p:cNvSpPr/>
          <p:nvPr/>
        </p:nvSpPr>
        <p:spPr>
          <a:xfrm>
            <a:off x="3850877" y="177597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849929" y="5473138"/>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849929" y="5129923"/>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849929" y="427566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862629" y="390043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850877" y="348260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50877" y="219812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50877" y="1359168"/>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50877" y="2555107"/>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04799" y="5955631"/>
            <a:ext cx="3757587" cy="600164"/>
          </a:xfrm>
          <a:prstGeom prst="rect">
            <a:avLst/>
          </a:prstGeom>
          <a:noFill/>
        </p:spPr>
        <p:txBody>
          <a:bodyPr wrap="square" rtlCol="0">
            <a:spAutoFit/>
          </a:bodyPr>
          <a:lstStyle/>
          <a:p>
            <a:r>
              <a:rPr lang="en-US" sz="1100" dirty="0" smtClean="0">
                <a:solidFill>
                  <a:schemeClr val="accent6"/>
                </a:solidFill>
              </a:rPr>
              <a:t>*In </a:t>
            </a:r>
            <a:r>
              <a:rPr lang="en-US" sz="1100" dirty="0">
                <a:solidFill>
                  <a:schemeClr val="accent6"/>
                </a:solidFill>
              </a:rPr>
              <a:t>areas where malaria is endemic, BHWs may be trained to administer ITNs, though it is not a primary duty or included in the 2015 BHW Reference Manual.</a:t>
            </a:r>
          </a:p>
        </p:txBody>
      </p:sp>
      <p:pic>
        <p:nvPicPr>
          <p:cNvPr id="29" name="Picture 2" descr="http://www.silhouettesclipart.com/blog/wp-content/uploads/2014/09/pregnant-woman-silhouette-vector.jp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079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7" name="Shape 303"/>
          <p:cNvSpPr txBox="1"/>
          <p:nvPr/>
        </p:nvSpPr>
        <p:spPr>
          <a:xfrm>
            <a:off x="228600" y="199104"/>
            <a:ext cx="655320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smtClean="0">
                <a:solidFill>
                  <a:schemeClr val="accent1"/>
                </a:solidFill>
                <a:latin typeface="Questrial"/>
                <a:ea typeface="Questrial"/>
                <a:cs typeface="Questrial"/>
                <a:sym typeface="Questrial"/>
              </a:rPr>
              <a:t>breastfeeding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3857457767"/>
              </p:ext>
            </p:extLst>
          </p:nvPr>
        </p:nvGraphicFramePr>
        <p:xfrm>
          <a:off x="328000" y="917705"/>
          <a:ext cx="5082201" cy="797560"/>
        </p:xfrm>
        <a:graphic>
          <a:graphicData uri="http://schemas.openxmlformats.org/drawingml/2006/table">
            <a:tbl>
              <a:tblPr firstRow="1" bandRow="1">
                <a:tableStyleId>{70B7DEA9-941F-4DE4-B690-58208C39A6B7}</a:tableStyleId>
              </a:tblPr>
              <a:tblGrid>
                <a:gridCol w="3329600"/>
                <a:gridCol w="685800"/>
                <a:gridCol w="1066801"/>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Monitor</a:t>
                      </a:r>
                      <a:r>
                        <a:rPr lang="en-US" sz="1100" baseline="0" dirty="0" smtClean="0">
                          <a:latin typeface="Questrial" panose="020B0604020202020204" charset="0"/>
                        </a:rPr>
                        <a:t> nutritional status of women who are breastfeeding  (e.g., using MUAC)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994731299"/>
              </p:ext>
            </p:extLst>
          </p:nvPr>
        </p:nvGraphicFramePr>
        <p:xfrm>
          <a:off x="320971" y="1913385"/>
          <a:ext cx="5089229" cy="1818640"/>
        </p:xfrm>
        <a:graphic>
          <a:graphicData uri="http://schemas.openxmlformats.org/drawingml/2006/table">
            <a:tbl>
              <a:tblPr firstRow="1" bandRow="1">
                <a:tableStyleId>{70B7DEA9-941F-4DE4-B690-58208C39A6B7}</a:tableStyleId>
              </a:tblPr>
              <a:tblGrid>
                <a:gridCol w="3336629"/>
                <a:gridCol w="724615"/>
                <a:gridCol w="1027985"/>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correct positioning</a:t>
                      </a:r>
                      <a:r>
                        <a:rPr lang="en-US" sz="1100" baseline="0" dirty="0" smtClean="0">
                          <a:latin typeface="Questrial" panose="020B0604020202020204" charset="0"/>
                        </a:rPr>
                        <a:t> and attachment of the newborn during breastfeeding</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a:t>
                      </a:r>
                      <a:r>
                        <a:rPr lang="en-US" sz="1100" baseline="0" dirty="0" smtClean="0">
                          <a:latin typeface="Questrial" panose="020B0604020202020204" charset="0"/>
                        </a:rPr>
                        <a:t> managing breastfeeding problems (breast health, perceptions of insufficient breast milk, etc.)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CHT</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nutrition/dietary practices during lactation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 / BNS</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3" name="Oval 22"/>
          <p:cNvSpPr/>
          <p:nvPr/>
        </p:nvSpPr>
        <p:spPr>
          <a:xfrm>
            <a:off x="3847236" y="240907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857587" y="290068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46357" y="339967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59769" y="137275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669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7" name="Shape 303"/>
          <p:cNvSpPr txBox="1"/>
          <p:nvPr/>
        </p:nvSpPr>
        <p:spPr>
          <a:xfrm>
            <a:off x="228600" y="201976"/>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newborns</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4253177522"/>
              </p:ext>
            </p:extLst>
          </p:nvPr>
        </p:nvGraphicFramePr>
        <p:xfrm>
          <a:off x="304802" y="914400"/>
          <a:ext cx="5105398" cy="741680"/>
        </p:xfrm>
        <a:graphic>
          <a:graphicData uri="http://schemas.openxmlformats.org/drawingml/2006/table">
            <a:tbl>
              <a:tblPr firstRow="1" bandRow="1">
                <a:tableStyleId>{70B7DEA9-941F-4DE4-B690-58208C39A6B7}</a:tableStyleId>
              </a:tblPr>
              <a:tblGrid>
                <a:gridCol w="3352798"/>
                <a:gridCol w="645431"/>
                <a:gridCol w="1107169"/>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Weigh</a:t>
                      </a:r>
                      <a:r>
                        <a:rPr lang="en-US" sz="1100" baseline="0" dirty="0" smtClean="0">
                          <a:latin typeface="Questrial" panose="020B0604020202020204" charset="0"/>
                        </a:rPr>
                        <a:t> newborns</a:t>
                      </a:r>
                      <a:endParaRPr lang="en-US" sz="1100" dirty="0">
                        <a:latin typeface="Questrial" panose="020B0604020202020204" charset="0"/>
                      </a:endParaRPr>
                    </a:p>
                  </a:txBody>
                  <a:tcPr anchor="ct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nchor="ct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 / BNS</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018499235"/>
              </p:ext>
            </p:extLst>
          </p:nvPr>
        </p:nvGraphicFramePr>
        <p:xfrm>
          <a:off x="304800" y="1981200"/>
          <a:ext cx="5105400" cy="1224280"/>
        </p:xfrm>
        <a:graphic>
          <a:graphicData uri="http://schemas.openxmlformats.org/drawingml/2006/table">
            <a:tbl>
              <a:tblPr firstRow="1" bandRow="1">
                <a:tableStyleId>{70B7DEA9-941F-4DE4-B690-58208C39A6B7}</a:tableStyleId>
              </a:tblPr>
              <a:tblGrid>
                <a:gridCol w="3352800"/>
                <a:gridCol w="627803"/>
                <a:gridCol w="1124797"/>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skin-to-skin contact between baby and mother/caregiver</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 / CHT</a:t>
                      </a:r>
                      <a:endParaRPr lang="en-US" sz="1100" dirty="0">
                        <a:latin typeface="Questrial" panose="020B0604020202020204" charset="0"/>
                      </a:endParaRP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breastfeeding within </a:t>
                      </a:r>
                    </a:p>
                    <a:p>
                      <a:r>
                        <a:rPr lang="en-US" sz="1100" baseline="0" dirty="0" smtClean="0">
                          <a:latin typeface="Questrial" panose="020B0604020202020204" charset="0"/>
                        </a:rPr>
                        <a:t>1 hour of birth</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BHW / CHT</a:t>
                      </a:r>
                    </a:p>
                  </a:txBody>
                  <a:tcPr anchor="ct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 name="Oval 26"/>
          <p:cNvSpPr/>
          <p:nvPr/>
        </p:nvSpPr>
        <p:spPr>
          <a:xfrm>
            <a:off x="3847178" y="290068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847178" y="2463981"/>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856536" y="136420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ttp://www.silhouettegraphics.net/wp-content/uploads/2014/03/mother-and-child-silhouette.jpg"/>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993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6" name="Shape 303"/>
          <p:cNvSpPr txBox="1"/>
          <p:nvPr/>
        </p:nvSpPr>
        <p:spPr>
          <a:xfrm>
            <a:off x="228600" y="201976"/>
            <a:ext cx="256929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children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3" name="Table 2"/>
          <p:cNvGraphicFramePr>
            <a:graphicFrameLocks noGrp="1"/>
          </p:cNvGraphicFramePr>
          <p:nvPr>
            <p:extLst>
              <p:ext uri="{D42A27DB-BD31-4B8C-83A1-F6EECF244321}">
                <p14:modId xmlns:p14="http://schemas.microsoft.com/office/powerpoint/2010/main" val="730884938"/>
              </p:ext>
            </p:extLst>
          </p:nvPr>
        </p:nvGraphicFramePr>
        <p:xfrm>
          <a:off x="304800" y="889000"/>
          <a:ext cx="4141344" cy="1854200"/>
        </p:xfrm>
        <a:graphic>
          <a:graphicData uri="http://schemas.openxmlformats.org/drawingml/2006/table">
            <a:tbl>
              <a:tblPr firstRow="1" bandRow="1">
                <a:tableStyleId>{70B7DEA9-941F-4DE4-B690-58208C39A6B7}</a:tableStyleId>
              </a:tblPr>
              <a:tblGrid>
                <a:gridCol w="2819400"/>
                <a:gridCol w="533400"/>
                <a:gridCol w="788544"/>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Scales to measure weight</a:t>
                      </a:r>
                      <a:r>
                        <a:rPr lang="en-US" sz="1100" baseline="0" dirty="0" smtClean="0">
                          <a:latin typeface="Questrial" panose="020B0604020202020204" charset="0"/>
                        </a:rPr>
                        <a:t>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a:t>
                      </a:r>
                      <a:r>
                        <a:rPr lang="en-US" sz="1100" baseline="0" dirty="0" smtClean="0">
                          <a:latin typeface="Questrial" panose="020B0604020202020204" charset="0"/>
                        </a:rPr>
                        <a:t> / BNS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Use length boards to measure length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a:t>
                      </a:r>
                      <a:r>
                        <a:rPr lang="en-US" sz="1100" baseline="0" dirty="0" smtClean="0">
                          <a:latin typeface="Questrial" panose="020B0604020202020204" charset="0"/>
                        </a:rPr>
                        <a:t> / BNS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294640">
                <a:tc>
                  <a:txBody>
                    <a:bodyPr/>
                    <a:lstStyle/>
                    <a:p>
                      <a:r>
                        <a:rPr lang="en-US" sz="1100" dirty="0" smtClean="0">
                          <a:latin typeface="Questrial" panose="020B0604020202020204" charset="0"/>
                        </a:rPr>
                        <a:t>Measure MUAC of children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35280">
                <a:tc>
                  <a:txBody>
                    <a:bodyPr/>
                    <a:lstStyle/>
                    <a:p>
                      <a:r>
                        <a:rPr lang="en-US" sz="1100" dirty="0" smtClean="0">
                          <a:latin typeface="Questrial" panose="020B0604020202020204" charset="0"/>
                        </a:rPr>
                        <a:t>Screen children for bilateral edema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458965143"/>
              </p:ext>
            </p:extLst>
          </p:nvPr>
        </p:nvGraphicFramePr>
        <p:xfrm>
          <a:off x="304800" y="2971800"/>
          <a:ext cx="4141341" cy="2839720"/>
        </p:xfrm>
        <a:graphic>
          <a:graphicData uri="http://schemas.openxmlformats.org/drawingml/2006/table">
            <a:tbl>
              <a:tblPr firstRow="1" bandRow="1">
                <a:tableStyleId>{70B7DEA9-941F-4DE4-B690-58208C39A6B7}</a:tableStyleId>
              </a:tblPr>
              <a:tblGrid>
                <a:gridCol w="2819400"/>
                <a:gridCol w="533400"/>
                <a:gridCol w="788541"/>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Vitamin A supplementation for children 6–59 months of age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latin typeface="Questrial" panose="020B0604020202020204" charset="0"/>
                        </a:rPr>
                        <a:t>BHW / BNS / CHT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micronutrient supplementation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 / BNS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deworming medication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 / BNS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Treating moderate acute</a:t>
                      </a:r>
                      <a:r>
                        <a:rPr lang="en-US" sz="1100" baseline="0" dirty="0" smtClean="0">
                          <a:latin typeface="Questrial" panose="020B0604020202020204" charset="0"/>
                        </a:rPr>
                        <a:t> malnutrition for children under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 severe</a:t>
                      </a:r>
                      <a:r>
                        <a:rPr lang="en-US" sz="1100" baseline="0" dirty="0" smtClean="0">
                          <a:latin typeface="Questrial" panose="020B0604020202020204" charset="0"/>
                        </a:rPr>
                        <a:t> acute malnutrition with ready-to-use therapeutic foods (RUTF) or ready-to-use supplementary foods (RUSF)</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925508757"/>
              </p:ext>
            </p:extLst>
          </p:nvPr>
        </p:nvGraphicFramePr>
        <p:xfrm>
          <a:off x="4807916" y="914400"/>
          <a:ext cx="4107484" cy="4287520"/>
        </p:xfrm>
        <a:graphic>
          <a:graphicData uri="http://schemas.openxmlformats.org/drawingml/2006/table">
            <a:tbl>
              <a:tblPr firstRow="1" bandRow="1">
                <a:tableStyleId>{70B7DEA9-941F-4DE4-B690-58208C39A6B7}</a:tableStyleId>
              </a:tblPr>
              <a:tblGrid>
                <a:gridCol w="2659684"/>
                <a:gridCol w="457200"/>
                <a:gridCol w="990600"/>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Vitamin</a:t>
                      </a:r>
                      <a:r>
                        <a:rPr lang="en-US" sz="1100" baseline="0" dirty="0" smtClean="0">
                          <a:latin typeface="Questrial" panose="020B0604020202020204" charset="0"/>
                        </a:rPr>
                        <a:t> A for children 6–59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 / BNS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general</a:t>
                      </a:r>
                      <a:r>
                        <a:rPr lang="en-US" sz="1100" baseline="0" dirty="0" smtClean="0">
                          <a:latin typeface="Questrial" panose="020B0604020202020204" charset="0"/>
                        </a:rPr>
                        <a:t> micronutrient supplementation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 / BNS / CHT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299720">
                <a:tc>
                  <a:txBody>
                    <a:bodyPr/>
                    <a:lstStyle/>
                    <a:p>
                      <a:r>
                        <a:rPr lang="en-US" sz="1100" dirty="0" smtClean="0">
                          <a:latin typeface="Questrial" panose="020B0604020202020204" charset="0"/>
                        </a:rPr>
                        <a:t>Provide IEC on de-worming medication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 /</a:t>
                      </a:r>
                      <a:r>
                        <a:rPr lang="en-US" sz="1100" baseline="0" dirty="0" smtClean="0">
                          <a:latin typeface="Questrial" panose="020B0604020202020204" charset="0"/>
                        </a:rPr>
                        <a:t> BNS / CHT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complementary feeding practices and continued breastfeeding (6–23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 / BNS / CHT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exclusive breastfeeding (first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 / BNS</a:t>
                      </a:r>
                      <a:r>
                        <a:rPr lang="en-US" sz="1100" baseline="0" dirty="0" smtClean="0">
                          <a:latin typeface="Questrial" panose="020B0604020202020204" charset="0"/>
                        </a:rPr>
                        <a:t> / CHT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introduction of soft,</a:t>
                      </a:r>
                      <a:r>
                        <a:rPr lang="en-US" sz="1100" baseline="0" dirty="0" smtClean="0">
                          <a:latin typeface="Questrial" panose="020B0604020202020204" charset="0"/>
                        </a:rPr>
                        <a:t> semi-solid foods at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 / BNS / CHT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continuing breastfeeding for children less than 6 months of age who have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 / CHT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increasing fluids</a:t>
                      </a:r>
                      <a:r>
                        <a:rPr lang="en-US" sz="1100" baseline="0" dirty="0" smtClean="0">
                          <a:latin typeface="Questrial" panose="020B0604020202020204" charset="0"/>
                        </a:rPr>
                        <a:t> and continuing solid feeding for children over 6 months of age with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3" name="Oval 42"/>
          <p:cNvSpPr/>
          <p:nvPr/>
        </p:nvSpPr>
        <p:spPr>
          <a:xfrm>
            <a:off x="7580347" y="1371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329675" y="547231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331096" y="493891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316975" y="450342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320577" y="405892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320577" y="352552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319866" y="247650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319866" y="2179898"/>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319866" y="1828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319866" y="1371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580359" y="1828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593059" y="2286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580347" y="2777604"/>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580359" y="3276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579411" y="3733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585596" y="4217301"/>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580347" y="4803302"/>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www.clipartqueen.com/image-files/mother-and-child-running.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http://fc04.deviantart.net/fs71/f/2010/049/e/6/Silhouette_Of_A_little_Girl_by_Demonlemon.png"/>
          <p:cNvPicPr>
            <a:picLocks noChangeAspect="1" noChangeArrowheads="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743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57200"/>
            <a:ext cx="8229600" cy="4526000"/>
          </a:xfrm>
        </p:spPr>
        <p:txBody>
          <a:bodyPr/>
          <a:lstStyle/>
          <a:p>
            <a:pPr marL="0" indent="0">
              <a:buNone/>
            </a:pPr>
            <a:endParaRPr lang="en-US" sz="1100" b="1" dirty="0" smtClean="0">
              <a:latin typeface="Questrial" panose="020B0604020202020204" charset="0"/>
            </a:endParaRPr>
          </a:p>
          <a:p>
            <a:pPr marL="0" indent="0">
              <a:buNone/>
            </a:pPr>
            <a:endParaRPr lang="en-US" sz="1100" b="1" dirty="0" smtClean="0">
              <a:latin typeface="Questrial" panose="020B0604020202020204" charset="0"/>
            </a:endParaRPr>
          </a:p>
          <a:p>
            <a:pPr marL="0" indent="0">
              <a:buNone/>
            </a:pPr>
            <a:r>
              <a:rPr lang="en-US" sz="1100" b="1" dirty="0" smtClean="0">
                <a:latin typeface="Questrial" panose="020B0604020202020204" charset="0"/>
              </a:rPr>
              <a:t>About </a:t>
            </a:r>
            <a:r>
              <a:rPr lang="en-US" sz="1100" b="1" dirty="0">
                <a:latin typeface="Questrial" panose="020B0604020202020204" charset="0"/>
              </a:rPr>
              <a:t>SPRING </a:t>
            </a:r>
            <a:r>
              <a:rPr lang="en-US" sz="1100" b="1" dirty="0" smtClean="0">
                <a:latin typeface="Questrial" panose="020B0604020202020204" charset="0"/>
              </a:rPr>
              <a:t> </a:t>
            </a:r>
          </a:p>
          <a:p>
            <a:pPr marL="0" indent="0">
              <a:buNone/>
            </a:pPr>
            <a:r>
              <a:rPr lang="en-US" sz="1100" dirty="0" smtClean="0">
                <a:latin typeface="Questrial" panose="020B0604020202020204" charset="0"/>
              </a:rPr>
              <a:t>The </a:t>
            </a:r>
            <a:r>
              <a:rPr lang="en-US" sz="1100" dirty="0">
                <a:latin typeface="Questrial" panose="020B0604020202020204" charset="0"/>
              </a:rPr>
              <a:t>Strengthening Partnerships, Results, and Innovations in Nutrition Globally (SPRING) project is a five-year USAID-funded Cooperative Agreement to strengthen global and country efforts to scale up high-impact nutrition practices and policies and improve maternal and child nutrition outcomes. The project is managed by JSI Research &amp; Training Institute, Inc., with partners Helen Keller International, The </a:t>
            </a:r>
            <a:r>
              <a:rPr lang="en-US" sz="1100" dirty="0" err="1">
                <a:latin typeface="Questrial" panose="020B0604020202020204" charset="0"/>
              </a:rPr>
              <a:t>Manoff</a:t>
            </a:r>
            <a:r>
              <a:rPr lang="en-US" sz="1100" dirty="0">
                <a:latin typeface="Questrial" panose="020B0604020202020204" charset="0"/>
              </a:rPr>
              <a:t> Group, Save the Children, and the International Food Policy Research Institute. </a:t>
            </a:r>
            <a:endParaRPr lang="en-US" sz="1100" dirty="0" smtClean="0">
              <a:latin typeface="Questrial" panose="020B0604020202020204" charset="0"/>
            </a:endParaRPr>
          </a:p>
          <a:p>
            <a:pPr marL="0" indent="0">
              <a:spcBef>
                <a:spcPts val="0"/>
              </a:spcBef>
              <a:buNone/>
            </a:pPr>
            <a:endParaRPr lang="en-US" sz="1100" dirty="0" smtClean="0">
              <a:latin typeface="Questrial" panose="020B0604020202020204" charset="0"/>
            </a:endParaRPr>
          </a:p>
          <a:p>
            <a:pPr marL="0" indent="0">
              <a:spcBef>
                <a:spcPts val="0"/>
              </a:spcBef>
              <a:buNone/>
            </a:pPr>
            <a:r>
              <a:rPr lang="en-US" sz="1100" b="1" dirty="0">
                <a:latin typeface="Questrial" panose="020B0604020202020204" charset="0"/>
              </a:rPr>
              <a:t>About </a:t>
            </a:r>
            <a:r>
              <a:rPr lang="en-US" sz="1100" b="1" dirty="0" smtClean="0">
                <a:latin typeface="Questrial" panose="020B0604020202020204" charset="0"/>
              </a:rPr>
              <a:t>APC</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Advancing Partners &amp; Communities (APC) is a five-year cooperative agreement funded by the U.S. Agency for International Development </a:t>
            </a:r>
            <a:r>
              <a:rPr lang="en-US" sz="1100" dirty="0" smtClean="0">
                <a:latin typeface="Questrial" panose="020B0604020202020204" charset="0"/>
              </a:rPr>
              <a:t>under Agreement No. AID-OAA-A-12-00047, beginning. APC is implemented by JSI Research &amp; Training Institute, Inc., in collaboration with FHI 360. The project focuses on advancing and supporting community programs that seek to improve the overall health of communities and achieve other health-related impacts, especially in relationship to family planning. APC provides global leadership for community-based programming, executes and manages small- and medium-sized sub-awards, supports procurement reform by preparing awards for execution by USAID, and builds technical capacity of organizations to implement effective programs.</a:t>
            </a:r>
            <a:endParaRPr lang="en-US" sz="1100" b="1" dirty="0" smtClean="0">
              <a:latin typeface="Questrial" panose="020B0604020202020204" charset="0"/>
            </a:endParaRPr>
          </a:p>
          <a:p>
            <a:pPr marL="0" indent="0">
              <a:spcBef>
                <a:spcPts val="0"/>
              </a:spcBef>
              <a:buNone/>
            </a:pPr>
            <a:endParaRPr lang="en-US" sz="1100" b="1" dirty="0" smtClean="0">
              <a:latin typeface="Questrial" panose="020B0604020202020204" charset="0"/>
            </a:endParaRPr>
          </a:p>
          <a:p>
            <a:pPr marL="0" indent="0">
              <a:spcBef>
                <a:spcPts val="0"/>
              </a:spcBef>
              <a:buNone/>
            </a:pPr>
            <a:r>
              <a:rPr lang="en-US" sz="1100" b="1" dirty="0" smtClean="0">
                <a:latin typeface="Questrial" panose="020B0604020202020204" charset="0"/>
              </a:rPr>
              <a:t>Disclaimer </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This report is made possible by the generous support of the American people through the United States Agency for International Development (USAID) under the terms of the Cooperative Agreement AID-OAA-A-11-00031 (SPRING), </a:t>
            </a:r>
            <a:r>
              <a:rPr lang="en-US" sz="1100" dirty="0" smtClean="0">
                <a:latin typeface="Questrial" panose="020B0604020202020204" charset="0"/>
              </a:rPr>
              <a:t>managed </a:t>
            </a:r>
            <a:r>
              <a:rPr lang="en-US" sz="1100" dirty="0">
                <a:latin typeface="Questrial" panose="020B0604020202020204" charset="0"/>
              </a:rPr>
              <a:t>by JSI Research &amp; Training Institute, Inc. (JSI). The contents are the responsibility of JSI and do not necessarily reflect the views of USAID or the United States Government. </a:t>
            </a:r>
          </a:p>
          <a:p>
            <a:pPr marL="0" indent="0">
              <a:buNone/>
            </a:pPr>
            <a:r>
              <a:rPr lang="en-US" sz="1100" b="1" dirty="0">
                <a:latin typeface="Questrial" panose="020B0604020202020204" charset="0"/>
              </a:rPr>
              <a:t>Recommended Citation </a:t>
            </a:r>
            <a:endParaRPr lang="en-US" sz="1100" dirty="0">
              <a:latin typeface="Questrial" panose="020B0604020202020204" charset="0"/>
            </a:endParaRPr>
          </a:p>
          <a:p>
            <a:pPr marL="0" indent="0">
              <a:spcBef>
                <a:spcPts val="0"/>
              </a:spcBef>
              <a:buNone/>
            </a:pPr>
            <a:r>
              <a:rPr lang="en-US" sz="1100" dirty="0" smtClean="0">
                <a:latin typeface="Questrial" panose="020B0604020202020204" charset="0"/>
              </a:rPr>
              <a:t>SPRING and APC. 2016. </a:t>
            </a:r>
            <a:r>
              <a:rPr lang="en-US" sz="1100" i="1" dirty="0" smtClean="0">
                <a:latin typeface="Questrial" panose="020B0604020202020204" charset="0"/>
              </a:rPr>
              <a:t>How Do Community Health Workers Contribute to Better Nutrition?: Philippines</a:t>
            </a:r>
            <a:r>
              <a:rPr lang="en-US" sz="1100" dirty="0" smtClean="0">
                <a:latin typeface="Questrial" panose="020B0604020202020204" charset="0"/>
              </a:rPr>
              <a:t>. Arlington, VA: Strengthening Partnerships, Results, and Innovations in Nutrition Globally (SPRING) project. </a:t>
            </a:r>
          </a:p>
          <a:p>
            <a:pPr marL="0" indent="0">
              <a:buNone/>
            </a:pPr>
            <a:r>
              <a:rPr lang="en-US" sz="1100" b="1" dirty="0" smtClean="0">
                <a:latin typeface="Questrial" panose="020B0604020202020204" charset="0"/>
              </a:rPr>
              <a:t>SPRING </a:t>
            </a:r>
            <a:br>
              <a:rPr lang="en-US" sz="1100" b="1" dirty="0" smtClean="0">
                <a:latin typeface="Questrial" panose="020B0604020202020204" charset="0"/>
              </a:rPr>
            </a:br>
            <a:r>
              <a:rPr lang="en-US" sz="1100" dirty="0" smtClean="0">
                <a:latin typeface="Questrial" panose="020B0604020202020204" charset="0"/>
              </a:rPr>
              <a:t>JSI </a:t>
            </a:r>
            <a:r>
              <a:rPr lang="en-US" sz="1100" dirty="0">
                <a:latin typeface="Questrial" panose="020B0604020202020204" charset="0"/>
              </a:rPr>
              <a:t>Research &amp; Training Institute, Inc.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1616 </a:t>
            </a:r>
            <a:r>
              <a:rPr lang="en-US" sz="1100" dirty="0">
                <a:latin typeface="Questrial" panose="020B0604020202020204" charset="0"/>
              </a:rPr>
              <a:t>Fort Myer Drive, 16th Floor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Arlington</a:t>
            </a:r>
            <a:r>
              <a:rPr lang="en-US" sz="1100" dirty="0">
                <a:latin typeface="Questrial" panose="020B0604020202020204" charset="0"/>
              </a:rPr>
              <a:t>, VA 22209 USA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Phone</a:t>
            </a:r>
            <a:r>
              <a:rPr lang="en-US" sz="1100" dirty="0">
                <a:latin typeface="Questrial" panose="020B0604020202020204" charset="0"/>
              </a:rPr>
              <a:t>: 703-528-7474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Fax</a:t>
            </a:r>
            <a:r>
              <a:rPr lang="en-US" sz="1100" dirty="0">
                <a:latin typeface="Questrial" panose="020B0604020202020204" charset="0"/>
              </a:rPr>
              <a:t>: 703-528-7480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Email</a:t>
            </a:r>
            <a:r>
              <a:rPr lang="en-US" sz="1100" dirty="0">
                <a:latin typeface="Questrial" panose="020B0604020202020204" charset="0"/>
              </a:rPr>
              <a:t>: info@spring-nutrition.org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Internet</a:t>
            </a:r>
            <a:r>
              <a:rPr lang="en-US" sz="1100" dirty="0">
                <a:latin typeface="Questrial" panose="020B0604020202020204" charset="0"/>
              </a:rPr>
              <a:t>: www.spring-nutrition.org </a:t>
            </a:r>
          </a:p>
        </p:txBody>
      </p:sp>
    </p:spTree>
    <p:extLst>
      <p:ext uri="{BB962C8B-B14F-4D97-AF65-F5344CB8AC3E}">
        <p14:creationId xmlns:p14="http://schemas.microsoft.com/office/powerpoint/2010/main" val="3775059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1216134583"/>
              </p:ext>
            </p:extLst>
          </p:nvPr>
        </p:nvGraphicFramePr>
        <p:xfrm>
          <a:off x="317516" y="924081"/>
          <a:ext cx="5092684" cy="1539240"/>
        </p:xfrm>
        <a:graphic>
          <a:graphicData uri="http://schemas.openxmlformats.org/drawingml/2006/table">
            <a:tbl>
              <a:tblPr firstRow="1" bandRow="1">
                <a:tableStyleId>{70B7DEA9-941F-4DE4-B690-58208C39A6B7}</a:tableStyleId>
              </a:tblPr>
              <a:tblGrid>
                <a:gridCol w="3340084"/>
                <a:gridCol w="685800"/>
                <a:gridCol w="1066800"/>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handwashing with soap</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community-level total sanitation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a:t>
                      </a:r>
                      <a:r>
                        <a:rPr lang="en-US" sz="1100" baseline="0" dirty="0" smtClean="0">
                          <a:latin typeface="Questrial" panose="020B0604020202020204" charset="0"/>
                        </a:rPr>
                        <a:t> / BNS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household point-of</a:t>
                      </a:r>
                      <a:r>
                        <a:rPr lang="en-US" sz="1100" baseline="0" dirty="0" smtClean="0">
                          <a:latin typeface="Questrial" panose="020B0604020202020204" charset="0"/>
                        </a:rPr>
                        <a:t>-use water treatment</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BHW / BNS</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4" name="Oval 23"/>
          <p:cNvSpPr/>
          <p:nvPr/>
        </p:nvSpPr>
        <p:spPr>
          <a:xfrm>
            <a:off x="3858601" y="1754505"/>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58601" y="1379813"/>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pe 303"/>
          <p:cNvSpPr txBox="1"/>
          <p:nvPr/>
        </p:nvSpPr>
        <p:spPr>
          <a:xfrm>
            <a:off x="228600" y="228600"/>
            <a:ext cx="8358798" cy="591981"/>
          </a:xfrm>
          <a:prstGeom prst="rect">
            <a:avLst/>
          </a:prstGeom>
          <a:noFill/>
          <a:ln>
            <a:noFill/>
          </a:ln>
        </p:spPr>
        <p:txBody>
          <a:bodyPr lIns="91425" tIns="45700" rIns="91425" bIns="45700" anchor="b" anchorCtr="0">
            <a:noAutofit/>
          </a:bodyPr>
          <a:lstStyle/>
          <a:p>
            <a:pPr marL="0" marR="0" lvl="0" indent="0" algn="l" rtl="0">
              <a:lnSpc>
                <a:spcPct val="100000"/>
              </a:lnSpc>
              <a:spcBef>
                <a:spcPts val="600"/>
              </a:spcBef>
              <a:spcAft>
                <a:spcPts val="60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all stages of life</a:t>
            </a:r>
            <a:endParaRPr lang="en" sz="2800" b="0" i="0" u="none" strike="noStrike" cap="none" dirty="0">
              <a:solidFill>
                <a:schemeClr val="accent1"/>
              </a:solidFill>
              <a:latin typeface="Questrial"/>
              <a:ea typeface="Questrial"/>
              <a:cs typeface="Questrial"/>
              <a:sym typeface="Questrial"/>
            </a:endParaRPr>
          </a:p>
        </p:txBody>
      </p:sp>
      <p:pic>
        <p:nvPicPr>
          <p:cNvPr id="2" name="Picture 1"/>
          <p:cNvPicPr>
            <a:picLocks noChangeAspect="1"/>
          </p:cNvPicPr>
          <p:nvPr/>
        </p:nvPicPr>
        <p:blipFill>
          <a:blip r:embed="rId3"/>
          <a:stretch>
            <a:fillRect/>
          </a:stretch>
        </p:blipFill>
        <p:spPr>
          <a:xfrm>
            <a:off x="3874266" y="2142286"/>
            <a:ext cx="182896" cy="182896"/>
          </a:xfrm>
          <a:prstGeom prst="rect">
            <a:avLst/>
          </a:prstGeom>
        </p:spPr>
      </p:pic>
      <p:pic>
        <p:nvPicPr>
          <p:cNvPr id="19" name="Picture 2" descr="http://www.silhouettesclipart.com/blog/wp-content/uploads/2014/09/pregnant-woman-silhouette-vector.jpg"/>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www.clipartqueen.com/image-files/mother-and-child-running.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www.silhouettegraphics.net/wp-content/uploads/2014/03/mother-and-child-silhouette.jpg"/>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https://upload.wikimedia.org/wikipedia/commons/thumb/4/4f/Woman_Silhouette_53.svg/2000px-Woman_Silhouette_53.svg.png"/>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http://fc04.deviantart.net/fs71/f/2010/049/e/6/Silhouette_Of_A_little_Girl_by_Demonlemon.png"/>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457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99846039"/>
              </p:ext>
            </p:extLst>
          </p:nvPr>
        </p:nvGraphicFramePr>
        <p:xfrm>
          <a:off x="315704" y="2281226"/>
          <a:ext cx="6466096" cy="2903039"/>
        </p:xfrm>
        <a:graphic>
          <a:graphicData uri="http://schemas.openxmlformats.org/drawingml/2006/table">
            <a:tbl>
              <a:tblPr firstRow="1" bandRow="1">
                <a:tableStyleId>{70B7DEA9-941F-4DE4-B690-58208C39A6B7}</a:tableStyleId>
              </a:tblPr>
              <a:tblGrid>
                <a:gridCol w="6466096"/>
              </a:tblGrid>
              <a:tr h="504942">
                <a:tc>
                  <a:txBody>
                    <a:bodyPr/>
                    <a:lstStyle/>
                    <a:p>
                      <a:r>
                        <a:rPr lang="en-US" dirty="0" smtClean="0">
                          <a:latin typeface="Questrial" panose="020B0604020202020204" charset="0"/>
                        </a:rPr>
                        <a:t>Adolescents</a:t>
                      </a:r>
                      <a:endParaRPr lang="en-US" dirty="0">
                        <a:latin typeface="Questrial" panose="020B0604020202020204" charset="0"/>
                      </a:endParaRPr>
                    </a:p>
                  </a:txBody>
                  <a:tcPr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08085">
                <a:tc>
                  <a:txBody>
                    <a:bodyPr/>
                    <a:lstStyle/>
                    <a:p>
                      <a:r>
                        <a:rPr lang="en-US" dirty="0" smtClean="0">
                          <a:latin typeface="Questrial" panose="020B0604020202020204" charset="0"/>
                        </a:rPr>
                        <a:t>Pregnant 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r>
                        <a:rPr lang="en-US" dirty="0" smtClean="0">
                          <a:latin typeface="Questrial" panose="020B0604020202020204" charset="0"/>
                        </a:rPr>
                        <a:t>Breastfeeding</a:t>
                      </a:r>
                      <a:r>
                        <a:rPr lang="en-US" baseline="0" dirty="0" smtClean="0">
                          <a:latin typeface="Questrial" panose="020B0604020202020204" charset="0"/>
                        </a:rPr>
                        <a:t> </a:t>
                      </a:r>
                      <a:r>
                        <a:rPr lang="en-US" dirty="0" smtClean="0">
                          <a:latin typeface="Questrial" panose="020B0604020202020204" charset="0"/>
                        </a:rPr>
                        <a:t>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r>
                        <a:rPr lang="en-US" dirty="0" smtClean="0">
                          <a:latin typeface="Questrial" panose="020B0604020202020204" charset="0"/>
                        </a:rPr>
                        <a:t>Newborns</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775218">
                <a:tc>
                  <a:txBody>
                    <a:bodyPr/>
                    <a:lstStyle/>
                    <a:p>
                      <a:r>
                        <a:rPr lang="en-US" dirty="0" smtClean="0">
                          <a:latin typeface="Questrial" panose="020B0604020202020204" charset="0"/>
                        </a:rPr>
                        <a:t>Children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Questrial" panose="020B0604020202020204" charset="0"/>
                        </a:rPr>
                        <a:t>All stages of life</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bl>
          </a:graphicData>
        </a:graphic>
      </p:graphicFrame>
      <p:sp>
        <p:nvSpPr>
          <p:cNvPr id="12" name="Shape 303"/>
          <p:cNvSpPr txBox="1"/>
          <p:nvPr/>
        </p:nvSpPr>
        <p:spPr>
          <a:xfrm>
            <a:off x="315704" y="1027170"/>
            <a:ext cx="7065005" cy="1102697"/>
          </a:xfrm>
          <a:prstGeom prst="rect">
            <a:avLst/>
          </a:prstGeom>
          <a:noFill/>
          <a:ln>
            <a:noFill/>
          </a:ln>
        </p:spPr>
        <p:txBody>
          <a:bodyPr lIns="91425" tIns="45700" rIns="91425" bIns="45700" anchor="ctr" anchorCtr="0">
            <a:noAutofit/>
          </a:bodyPr>
          <a:lstStyle/>
          <a:p>
            <a:pPr lvl="0">
              <a:buClr>
                <a:schemeClr val="dk1"/>
              </a:buClr>
              <a:buSzPct val="25000"/>
            </a:pPr>
            <a:r>
              <a:rPr lang="en" sz="2400" b="0" i="0" u="none" strike="noStrike" cap="none" dirty="0" smtClean="0">
                <a:solidFill>
                  <a:schemeClr val="accent6"/>
                </a:solidFill>
                <a:latin typeface="Questrial"/>
                <a:ea typeface="Questrial"/>
                <a:cs typeface="Questrial"/>
                <a:sym typeface="Questrial"/>
              </a:rPr>
              <a:t>In </a:t>
            </a:r>
            <a:r>
              <a:rPr lang="en" sz="2400" dirty="0">
                <a:solidFill>
                  <a:schemeClr val="accent6"/>
                </a:solidFill>
                <a:latin typeface="Questrial"/>
                <a:ea typeface="Questrial"/>
                <a:cs typeface="Questrial"/>
                <a:sym typeface="Questrial"/>
              </a:rPr>
              <a:t>t</a:t>
            </a:r>
            <a:r>
              <a:rPr lang="en" sz="2400" dirty="0" smtClean="0">
                <a:solidFill>
                  <a:schemeClr val="accent6"/>
                </a:solidFill>
                <a:latin typeface="Questrial"/>
                <a:ea typeface="Questrial"/>
                <a:cs typeface="Questrial"/>
                <a:sym typeface="Questrial"/>
              </a:rPr>
              <a:t>he Philippines</a:t>
            </a:r>
            <a:r>
              <a:rPr lang="en" sz="2400" b="0" i="0" u="none" strike="noStrike" cap="none" dirty="0" smtClean="0">
                <a:solidFill>
                  <a:schemeClr val="accent6"/>
                </a:solidFill>
                <a:latin typeface="Questrial"/>
                <a:ea typeface="Questrial"/>
                <a:cs typeface="Questrial"/>
                <a:sym typeface="Questrial"/>
              </a:rPr>
              <a:t>, </a:t>
            </a:r>
            <a:r>
              <a:rPr lang="en" sz="2400" dirty="0" smtClean="0">
                <a:solidFill>
                  <a:schemeClr val="accent6"/>
                </a:solidFill>
                <a:latin typeface="Questrial"/>
                <a:ea typeface="Questrial"/>
                <a:cs typeface="Questrial"/>
                <a:sym typeface="Questrial"/>
              </a:rPr>
              <a:t>three </a:t>
            </a:r>
            <a:r>
              <a:rPr lang="en" sz="2400" dirty="0">
                <a:solidFill>
                  <a:schemeClr val="accent6"/>
                </a:solidFill>
                <a:latin typeface="Questrial"/>
                <a:ea typeface="Questrial"/>
                <a:cs typeface="Questrial"/>
                <a:sym typeface="Questrial"/>
              </a:rPr>
              <a:t>cadres </a:t>
            </a:r>
            <a:r>
              <a:rPr lang="en" sz="2400" dirty="0" smtClean="0">
                <a:solidFill>
                  <a:schemeClr val="accent6"/>
                </a:solidFill>
                <a:latin typeface="Questrial"/>
                <a:ea typeface="Questrial"/>
                <a:cs typeface="Questrial"/>
                <a:sym typeface="Questrial"/>
              </a:rPr>
              <a:t>of community health workers </a:t>
            </a:r>
            <a:r>
              <a:rPr lang="en" sz="2400" b="0" i="0" u="none" strike="noStrike" cap="none" dirty="0" smtClean="0">
                <a:solidFill>
                  <a:schemeClr val="accent6"/>
                </a:solidFill>
                <a:latin typeface="Questrial"/>
                <a:ea typeface="Questrial"/>
                <a:cs typeface="Questrial"/>
                <a:sym typeface="Questrial"/>
              </a:rPr>
              <a:t>provide </a:t>
            </a:r>
            <a:r>
              <a:rPr lang="en" sz="2400" b="1" dirty="0" smtClean="0">
                <a:solidFill>
                  <a:schemeClr val="accent1"/>
                </a:solidFill>
                <a:latin typeface="Questrial"/>
                <a:ea typeface="Questrial"/>
                <a:cs typeface="Questrial"/>
                <a:sym typeface="Questrial"/>
              </a:rPr>
              <a:t>25</a:t>
            </a:r>
            <a:r>
              <a:rPr lang="en" sz="2400" dirty="0" smtClean="0">
                <a:solidFill>
                  <a:schemeClr val="accent1"/>
                </a:solidFill>
                <a:latin typeface="Questrial"/>
                <a:ea typeface="Questrial"/>
                <a:cs typeface="Questrial"/>
                <a:sym typeface="Questrial"/>
              </a:rPr>
              <a:t> of the recommended </a:t>
            </a:r>
            <a:r>
              <a:rPr lang="en" sz="2400" b="1" dirty="0" smtClean="0">
                <a:solidFill>
                  <a:schemeClr val="accent1"/>
                </a:solidFill>
                <a:latin typeface="Questrial"/>
                <a:ea typeface="Questrial"/>
                <a:cs typeface="Questrial"/>
                <a:sym typeface="Questrial"/>
              </a:rPr>
              <a:t>38 </a:t>
            </a:r>
            <a:r>
              <a:rPr lang="en" sz="2400" dirty="0" smtClean="0">
                <a:solidFill>
                  <a:schemeClr val="accent1"/>
                </a:solidFill>
                <a:latin typeface="Questrial"/>
                <a:ea typeface="Questrial"/>
                <a:cs typeface="Questrial"/>
                <a:sym typeface="Questrial"/>
              </a:rPr>
              <a:t>nutrition services</a:t>
            </a:r>
            <a:r>
              <a:rPr lang="en" sz="2400" dirty="0">
                <a:solidFill>
                  <a:srgbClr val="646561"/>
                </a:solidFill>
                <a:latin typeface="Questrial"/>
                <a:ea typeface="Questrial"/>
                <a:cs typeface="Questrial"/>
                <a:sym typeface="Questrial"/>
              </a:rPr>
              <a:t> </a:t>
            </a:r>
            <a:r>
              <a:rPr lang="en" sz="2400" dirty="0" smtClean="0">
                <a:solidFill>
                  <a:schemeClr val="accent6"/>
                </a:solidFill>
                <a:latin typeface="Questrial"/>
                <a:ea typeface="Questrial"/>
                <a:cs typeface="Questrial"/>
                <a:sym typeface="Questrial"/>
              </a:rPr>
              <a:t>discussed in this assessment.</a:t>
            </a:r>
            <a:endParaRPr lang="en" sz="2400" b="0" i="0" u="none" strike="noStrike" cap="none" dirty="0" smtClean="0">
              <a:solidFill>
                <a:schemeClr val="accent6"/>
              </a:solidFill>
              <a:latin typeface="Questrial"/>
              <a:ea typeface="Questrial"/>
              <a:cs typeface="Questrial"/>
              <a:sym typeface="Questrial"/>
            </a:endParaRPr>
          </a:p>
        </p:txBody>
      </p:sp>
      <p:grpSp>
        <p:nvGrpSpPr>
          <p:cNvPr id="2" name="Group 1"/>
          <p:cNvGrpSpPr/>
          <p:nvPr/>
        </p:nvGrpSpPr>
        <p:grpSpPr>
          <a:xfrm>
            <a:off x="2286000" y="4749203"/>
            <a:ext cx="6957993" cy="2184994"/>
            <a:chOff x="3953259" y="5274225"/>
            <a:chExt cx="5102817" cy="1602420"/>
          </a:xfrm>
        </p:grpSpPr>
        <p:pic>
          <p:nvPicPr>
            <p:cNvPr id="9"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589259"/>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742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79768" y="609600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371849" y="2463886"/>
            <a:ext cx="1590010" cy="1548319"/>
            <a:chOff x="5943600" y="2261681"/>
            <a:chExt cx="1590010" cy="1548319"/>
          </a:xfrm>
        </p:grpSpPr>
        <p:sp>
          <p:nvSpPr>
            <p:cNvPr id="52" name="Oval 51"/>
            <p:cNvSpPr/>
            <p:nvPr/>
          </p:nvSpPr>
          <p:spPr>
            <a:xfrm>
              <a:off x="5952460" y="236360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943600" y="297276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295360" y="2261681"/>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CHWs</a:t>
              </a:r>
              <a:endParaRPr lang="en-US" sz="1100" dirty="0">
                <a:solidFill>
                  <a:schemeClr val="accent1"/>
                </a:solidFill>
                <a:latin typeface="Questrial" panose="020B0604020202020204" charset="0"/>
              </a:endParaRPr>
            </a:p>
          </p:txBody>
        </p:sp>
        <p:sp>
          <p:nvSpPr>
            <p:cNvPr id="55" name="TextBox 54"/>
            <p:cNvSpPr txBox="1"/>
            <p:nvPr/>
          </p:nvSpPr>
          <p:spPr>
            <a:xfrm>
              <a:off x="6268779" y="2871281"/>
              <a:ext cx="1238250" cy="938719"/>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CHWs or not clearly specified in policy</a:t>
              </a:r>
            </a:p>
          </p:txBody>
        </p:sp>
      </p:grpSp>
      <p:grpSp>
        <p:nvGrpSpPr>
          <p:cNvPr id="4" name="Group 3"/>
          <p:cNvGrpSpPr/>
          <p:nvPr/>
        </p:nvGrpSpPr>
        <p:grpSpPr>
          <a:xfrm>
            <a:off x="3022371" y="2355855"/>
            <a:ext cx="3529000" cy="2781300"/>
            <a:chOff x="1897242" y="2367068"/>
            <a:chExt cx="3529000" cy="2781300"/>
          </a:xfrm>
        </p:grpSpPr>
        <p:sp>
          <p:nvSpPr>
            <p:cNvPr id="18" name="Oval 17"/>
            <p:cNvSpPr/>
            <p:nvPr/>
          </p:nvSpPr>
          <p:spPr>
            <a:xfrm>
              <a:off x="1897242" y="23670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24100" y="23670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922871"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3241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35442"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162300"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65884"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62400"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43400"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3342"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972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324100"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354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62300" y="3208633"/>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97242"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24100"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35442"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972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3241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354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1623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565884"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962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43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24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897242"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3241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735442"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1623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65884"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62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343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724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905000"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331858"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743200" y="48054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714374" y="2814242"/>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a:off x="228158" y="173534"/>
            <a:ext cx="8686800" cy="646331"/>
          </a:xfrm>
          <a:prstGeom prst="rect">
            <a:avLst/>
          </a:prstGeom>
        </p:spPr>
        <p:txBody>
          <a:bodyPr wrap="square">
            <a:spAutoFit/>
          </a:bodyPr>
          <a:lstStyle/>
          <a:p>
            <a:r>
              <a:rPr lang="en-US" sz="3600" dirty="0" smtClean="0">
                <a:solidFill>
                  <a:schemeClr val="accent1"/>
                </a:solidFill>
                <a:latin typeface="Questrial"/>
                <a:ea typeface="Questrial"/>
                <a:cs typeface="Questrial"/>
              </a:rPr>
              <a:t>Our key takeaways</a:t>
            </a:r>
            <a:endParaRPr lang="en-US" sz="3600" dirty="0">
              <a:solidFill>
                <a:schemeClr val="accent1"/>
              </a:solidFill>
              <a:latin typeface="Questrial" panose="020B0604020202020204" charset="0"/>
            </a:endParaRPr>
          </a:p>
        </p:txBody>
      </p:sp>
      <p:sp>
        <p:nvSpPr>
          <p:cNvPr id="58" name="Oval 57"/>
          <p:cNvSpPr/>
          <p:nvPr/>
        </p:nvSpPr>
        <p:spPr>
          <a:xfrm>
            <a:off x="6230479" y="401220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76286" y="5279198"/>
            <a:ext cx="1014914" cy="165500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1869"/>
            <a:ext cx="8077200" cy="646331"/>
          </a:xfrm>
          <a:prstGeom prst="rect">
            <a:avLst/>
          </a:prstGeom>
        </p:spPr>
        <p:txBody>
          <a:bodyPr wrap="square">
            <a:spAutoFit/>
          </a:bodyPr>
          <a:lstStyle/>
          <a:p>
            <a:r>
              <a:rPr lang="en-US" sz="3600" dirty="0" smtClean="0">
                <a:solidFill>
                  <a:schemeClr val="accent1"/>
                </a:solidFill>
                <a:latin typeface="Questrial"/>
                <a:ea typeface="Questrial"/>
                <a:cs typeface="Questrial"/>
              </a:rPr>
              <a:t>How to use this information</a:t>
            </a:r>
            <a:endParaRPr lang="en-US" sz="3600" dirty="0" smtClean="0">
              <a:solidFill>
                <a:schemeClr val="accent6"/>
              </a:solidFill>
              <a:latin typeface="Questrial"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95454138"/>
              </p:ext>
            </p:extLst>
          </p:nvPr>
        </p:nvGraphicFramePr>
        <p:xfrm>
          <a:off x="381000" y="2110740"/>
          <a:ext cx="6400800" cy="3756660"/>
        </p:xfrm>
        <a:graphic>
          <a:graphicData uri="http://schemas.openxmlformats.org/drawingml/2006/table">
            <a:tbl>
              <a:tblPr firstRow="1" bandRow="1">
                <a:tableStyleId>{70B7DEA9-941F-4DE4-B690-58208C39A6B7}</a:tableStyleId>
              </a:tblPr>
              <a:tblGrid>
                <a:gridCol w="762000"/>
                <a:gridCol w="5638800"/>
              </a:tblGrid>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indent="0">
                        <a:buFont typeface="Wingdings" panose="05000000000000000000" pitchFamily="2" charset="2"/>
                        <a:buNone/>
                      </a:pPr>
                      <a:r>
                        <a:rPr lang="en-US" sz="1800" b="1" dirty="0" smtClean="0">
                          <a:solidFill>
                            <a:schemeClr val="accent1"/>
                          </a:solidFill>
                          <a:latin typeface="Questrial" panose="020B0604020202020204" charset="0"/>
                        </a:rPr>
                        <a:t>Identify</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which nutrition-related services CHWs can provide, according to policies;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Prioritize</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and/or reassign responsibilities to avoid overburdening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Build</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 stronger foundation of policies, tools, and </a:t>
                      </a:r>
                      <a:r>
                        <a:rPr lang="en-US" sz="1800" b="0" i="0" u="none" strike="noStrike" cap="none" dirty="0" smtClean="0">
                          <a:solidFill>
                            <a:schemeClr val="accent6"/>
                          </a:solidFill>
                          <a:latin typeface="Questrial" panose="020B0604020202020204" charset="0"/>
                          <a:ea typeface="+mn-ea"/>
                          <a:cs typeface="+mn-cs"/>
                          <a:sym typeface="Arial"/>
                        </a:rPr>
                        <a:t>systems</a:t>
                      </a:r>
                      <a:r>
                        <a:rPr lang="en-US" sz="1800" dirty="0" smtClean="0">
                          <a:solidFill>
                            <a:schemeClr val="accent6"/>
                          </a:solidFill>
                          <a:latin typeface="Questrial" panose="020B0604020202020204" charset="0"/>
                        </a:rPr>
                        <a:t> for CHWs to conduct their work;</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Plan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additional support to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chemeClr val="accent1"/>
                          </a:solidFill>
                          <a:latin typeface="Questrial" panose="020B0604020202020204" charset="0"/>
                          <a:ea typeface="+mn-ea"/>
                          <a:cs typeface="+mn-cs"/>
                          <a:sym typeface="Arial"/>
                        </a:rPr>
                        <a:t>Design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 conduct other in-depth assessments of community nutrition programs;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Inform</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program implementers to strengthen </a:t>
                      </a:r>
                      <a:r>
                        <a:rPr lang="en-US" sz="1800" b="0" i="0" u="none" strike="noStrike" cap="none" dirty="0" smtClean="0">
                          <a:solidFill>
                            <a:schemeClr val="accent6"/>
                          </a:solidFill>
                          <a:latin typeface="Questrial" panose="020B0604020202020204" charset="0"/>
                          <a:ea typeface="+mn-ea"/>
                          <a:cs typeface="+mn-cs"/>
                          <a:sym typeface="Arial"/>
                        </a:rPr>
                        <a:t>community</a:t>
                      </a:r>
                      <a:r>
                        <a:rPr lang="en-US" sz="1800" dirty="0" smtClean="0">
                          <a:solidFill>
                            <a:schemeClr val="accent6"/>
                          </a:solidFill>
                          <a:latin typeface="Questrial" panose="020B0604020202020204" charset="0"/>
                        </a:rPr>
                        <a:t> health interventions.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4" name="Picture 2" descr="https://encrypted-tbn2.gstatic.com/images?q=tbn:ANd9GcSvrU8j7naU3gS3MnjRmkzhDuAL_zyBvzQsxMp2nsV0UJWgY6A0"/>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485244"/>
            <a:ext cx="418234"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100" y="2857500"/>
            <a:ext cx="418234" cy="41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2.iconfinder.com/data/icons/windows-8-metro-style/512/handshake.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286808"/>
            <a:ext cx="504392" cy="504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general-9/500/phone-128.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686300"/>
            <a:ext cx="507134" cy="507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custom-icon-design/mono-general-3/512/wheels-icon.p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152899"/>
            <a:ext cx="419101"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433999" y="2110740"/>
            <a:ext cx="709001" cy="498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3999" y="1355173"/>
            <a:ext cx="7414601" cy="461665"/>
          </a:xfrm>
          <a:prstGeom prst="rect">
            <a:avLst/>
          </a:prstGeom>
        </p:spPr>
        <p:txBody>
          <a:bodyPr wrap="square">
            <a:spAutoFit/>
          </a:bodyPr>
          <a:lstStyle/>
          <a:p>
            <a:r>
              <a:rPr lang="en-US" sz="2400" dirty="0" smtClean="0">
                <a:solidFill>
                  <a:schemeClr val="accent6"/>
                </a:solidFill>
                <a:latin typeface="Questrial" panose="020B0604020202020204" charset="0"/>
              </a:rPr>
              <a:t>You can use the data we have presented here to:</a:t>
            </a:r>
          </a:p>
        </p:txBody>
      </p:sp>
    </p:spTree>
    <p:extLst>
      <p:ext uri="{BB962C8B-B14F-4D97-AF65-F5344CB8AC3E}">
        <p14:creationId xmlns:p14="http://schemas.microsoft.com/office/powerpoint/2010/main" val="1652749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04800" y="914400"/>
            <a:ext cx="5105400" cy="5016758"/>
          </a:xfrm>
          <a:prstGeom prst="rect">
            <a:avLst/>
          </a:prstGeom>
        </p:spPr>
        <p:txBody>
          <a:bodyPr wrap="square">
            <a:spAutoFit/>
          </a:bodyPr>
          <a:lstStyle/>
          <a:p>
            <a:r>
              <a:rPr lang="en-US" sz="1600" dirty="0">
                <a:latin typeface="Questrial" panose="020B0604020202020204" charset="0"/>
              </a:rPr>
              <a:t>This document includes rich information about community-level nutrition policies and </a:t>
            </a:r>
            <a:r>
              <a:rPr lang="en-US" sz="1600" dirty="0" smtClean="0">
                <a:latin typeface="Questrial" panose="020B0604020202020204" charset="0"/>
              </a:rPr>
              <a:t>services in </a:t>
            </a:r>
            <a:r>
              <a:rPr lang="en-US" sz="1600" dirty="0">
                <a:latin typeface="Questrial" panose="020B0604020202020204" charset="0"/>
              </a:rPr>
              <a:t>t</a:t>
            </a:r>
            <a:r>
              <a:rPr lang="en-US" sz="1600" dirty="0" smtClean="0">
                <a:latin typeface="Questrial" panose="020B0604020202020204" charset="0"/>
              </a:rPr>
              <a:t>he Philippines. </a:t>
            </a:r>
            <a:r>
              <a:rPr lang="en-US" sz="1600" dirty="0">
                <a:latin typeface="Questrial" panose="020B0604020202020204" charset="0"/>
              </a:rPr>
              <a:t>The data represented here are based on a detailed analysis of </a:t>
            </a:r>
            <a:r>
              <a:rPr lang="en-US" sz="1600" dirty="0" smtClean="0">
                <a:latin typeface="Questrial" panose="020B0604020202020204" charset="0"/>
              </a:rPr>
              <a:t>survey </a:t>
            </a:r>
            <a:r>
              <a:rPr lang="en-US" sz="1600" dirty="0">
                <a:latin typeface="Questrial" panose="020B0604020202020204" charset="0"/>
              </a:rPr>
              <a:t>responses and a review of select policies related to nutrition responsibilities of community health </a:t>
            </a:r>
            <a:r>
              <a:rPr lang="en-US" sz="1600" dirty="0" smtClean="0">
                <a:latin typeface="Questrial" panose="020B0604020202020204" charset="0"/>
              </a:rPr>
              <a:t>workers.</a:t>
            </a:r>
          </a:p>
          <a:p>
            <a:endParaRPr lang="en-US" sz="1600" dirty="0">
              <a:latin typeface="Questrial" panose="020B0604020202020204" charset="0"/>
            </a:endParaRPr>
          </a:p>
          <a:p>
            <a:r>
              <a:rPr lang="en-US" sz="1600" dirty="0">
                <a:latin typeface="Questrial" panose="020B0604020202020204" charset="0"/>
              </a:rPr>
              <a:t>The data come with their own caveats. Policies do not always specify which particular actions CHWs are allowed or expected to perform, nor do they give any real indication of what actions CHWs actually do perform. Policies can be general, ambiguous, and/or contradictory. For instance, a policy might list "referral for antibiotics" but it doesn't specify which antibiotics</a:t>
            </a:r>
            <a:r>
              <a:rPr lang="en-US" sz="1600" dirty="0" smtClean="0">
                <a:latin typeface="Questrial" panose="020B0604020202020204" charset="0"/>
              </a:rPr>
              <a:t>.</a:t>
            </a:r>
          </a:p>
          <a:p>
            <a:endParaRPr lang="en-US" sz="1600" dirty="0">
              <a:latin typeface="Questrial" panose="020B0604020202020204" charset="0"/>
            </a:endParaRPr>
          </a:p>
          <a:p>
            <a:r>
              <a:rPr lang="en-US" sz="1600" dirty="0" smtClean="0">
                <a:latin typeface="Questrial" panose="020B0604020202020204" charset="0"/>
              </a:rPr>
              <a:t>You can learn more about how to map health workforce activities with the SPRING Nutrition Workforce </a:t>
            </a:r>
            <a:r>
              <a:rPr lang="en-US" sz="1600" dirty="0">
                <a:latin typeface="Questrial" panose="020B0604020202020204" charset="0"/>
              </a:rPr>
              <a:t>Mapping Toolkit, available at </a:t>
            </a:r>
            <a:endParaRPr lang="en-US" sz="1600" dirty="0" smtClean="0">
              <a:latin typeface="Questrial" panose="020B0604020202020204" charset="0"/>
            </a:endParaRPr>
          </a:p>
          <a:p>
            <a:r>
              <a:rPr lang="en-US" sz="1600" dirty="0" smtClean="0">
                <a:latin typeface="Questrial" panose="020B0604020202020204" charset="0"/>
                <a:hlinkClick r:id="rId3"/>
              </a:rPr>
              <a:t>spring-nutrition.org/publications/tools/nutrition-workforce-mapping-toolkit</a:t>
            </a:r>
            <a:endParaRPr lang="en-US" sz="1600" dirty="0">
              <a:latin typeface="Questrial" panose="020B0604020202020204" charset="0"/>
            </a:endParaRPr>
          </a:p>
        </p:txBody>
      </p:sp>
      <p:sp>
        <p:nvSpPr>
          <p:cNvPr id="5" name="Shape 303"/>
          <p:cNvSpPr txBox="1"/>
          <p:nvPr/>
        </p:nvSpPr>
        <p:spPr>
          <a:xfrm>
            <a:off x="228600" y="216724"/>
            <a:ext cx="7373265"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3600" dirty="0" smtClean="0">
                <a:solidFill>
                  <a:schemeClr val="accent1"/>
                </a:solidFill>
                <a:latin typeface="Questrial"/>
                <a:ea typeface="Questrial"/>
                <a:cs typeface="Questrial"/>
                <a:sym typeface="Questrial"/>
              </a:rPr>
              <a:t>Data Notes</a:t>
            </a:r>
            <a:endParaRPr lang="en" sz="3600" b="0" i="0" u="none" strike="noStrike" cap="none" dirty="0">
              <a:solidFill>
                <a:schemeClr val="accent1"/>
              </a:solidFill>
              <a:latin typeface="Questrial"/>
              <a:ea typeface="Questrial"/>
              <a:cs typeface="Questrial"/>
              <a:sym typeface="Questrial"/>
            </a:endParaRPr>
          </a:p>
        </p:txBody>
      </p:sp>
      <p:sp>
        <p:nvSpPr>
          <p:cNvPr id="2" name="Rectangle 1"/>
          <p:cNvSpPr/>
          <p:nvPr/>
        </p:nvSpPr>
        <p:spPr>
          <a:xfrm>
            <a:off x="5562600" y="899886"/>
            <a:ext cx="3429000" cy="3139321"/>
          </a:xfrm>
          <a:prstGeom prst="rect">
            <a:avLst/>
          </a:prstGeom>
          <a:solidFill>
            <a:schemeClr val="accent5"/>
          </a:solidFill>
        </p:spPr>
        <p:txBody>
          <a:bodyPr wrap="square">
            <a:spAutoFit/>
          </a:bodyPr>
          <a:lstStyle/>
          <a:p>
            <a:pPr lvl="0" algn="ctr">
              <a:buClr>
                <a:srgbClr val="E28432"/>
              </a:buClr>
              <a:buSzPct val="25000"/>
            </a:pPr>
            <a:r>
              <a:rPr lang="en-US" sz="1800" dirty="0">
                <a:solidFill>
                  <a:schemeClr val="bg1"/>
                </a:solidFill>
                <a:latin typeface="Questrial" panose="020B0604020202020204" charset="0"/>
                <a:ea typeface="Questrial"/>
                <a:cs typeface="Questrial"/>
                <a:sym typeface="Questrial"/>
              </a:rPr>
              <a:t>This effort was undertaken as part of the wider Community Health Systems </a:t>
            </a:r>
            <a:r>
              <a:rPr lang="en-US" sz="1800" dirty="0" smtClean="0">
                <a:solidFill>
                  <a:schemeClr val="bg1"/>
                </a:solidFill>
                <a:latin typeface="Questrial" panose="020B0604020202020204" charset="0"/>
                <a:ea typeface="Questrial"/>
                <a:cs typeface="Questrial"/>
                <a:sym typeface="Questrial"/>
              </a:rPr>
              <a:t>Catalog </a:t>
            </a:r>
            <a:r>
              <a:rPr lang="en-US" sz="1800" dirty="0">
                <a:solidFill>
                  <a:schemeClr val="bg1"/>
                </a:solidFill>
                <a:latin typeface="Questrial" panose="020B0604020202020204" charset="0"/>
                <a:ea typeface="Questrial"/>
                <a:cs typeface="Questrial"/>
                <a:sym typeface="Questrial"/>
              </a:rPr>
              <a:t>data collection effort. </a:t>
            </a:r>
            <a:endParaRPr lang="en-US" sz="1800" dirty="0" smtClean="0">
              <a:solidFill>
                <a:schemeClr val="bg1"/>
              </a:solidFill>
              <a:latin typeface="Questrial" panose="020B0604020202020204" charset="0"/>
              <a:ea typeface="Questrial"/>
              <a:cs typeface="Questrial"/>
              <a:sym typeface="Questrial"/>
            </a:endParaRPr>
          </a:p>
          <a:p>
            <a:pPr lvl="0" algn="ctr">
              <a:buClr>
                <a:srgbClr val="E28432"/>
              </a:buClr>
              <a:buSzPct val="25000"/>
            </a:pPr>
            <a:endParaRPr lang="en-US" sz="1800" dirty="0">
              <a:solidFill>
                <a:schemeClr val="bg1"/>
              </a:solidFill>
              <a:latin typeface="Questrial" panose="020B0604020202020204" charset="0"/>
              <a:ea typeface="Questrial"/>
              <a:cs typeface="Questrial"/>
              <a:sym typeface="Questrial"/>
            </a:endParaRPr>
          </a:p>
          <a:p>
            <a:pPr lvl="0" algn="ctr">
              <a:buClr>
                <a:srgbClr val="E28432"/>
              </a:buClr>
              <a:buSzPct val="25000"/>
            </a:pPr>
            <a:r>
              <a:rPr lang="en-US" sz="1800" dirty="0" smtClean="0">
                <a:solidFill>
                  <a:schemeClr val="bg1"/>
                </a:solidFill>
                <a:latin typeface="Questrial" panose="020B0604020202020204" charset="0"/>
                <a:ea typeface="Questrial"/>
                <a:cs typeface="Questrial"/>
                <a:sym typeface="Questrial"/>
              </a:rPr>
              <a:t>You </a:t>
            </a:r>
            <a:r>
              <a:rPr lang="en-US" sz="1800" dirty="0">
                <a:solidFill>
                  <a:schemeClr val="bg1"/>
                </a:solidFill>
                <a:latin typeface="Questrial" panose="020B0604020202020204" charset="0"/>
                <a:ea typeface="Questrial"/>
                <a:cs typeface="Questrial"/>
                <a:sym typeface="Questrial"/>
              </a:rPr>
              <a:t>can find more details on the Community Health System in t</a:t>
            </a:r>
            <a:r>
              <a:rPr lang="en-US" sz="1800" dirty="0" smtClean="0">
                <a:solidFill>
                  <a:schemeClr val="bg1"/>
                </a:solidFill>
                <a:latin typeface="Questrial" panose="020B0604020202020204" charset="0"/>
                <a:ea typeface="Questrial"/>
                <a:cs typeface="Questrial"/>
                <a:sym typeface="Questrial"/>
              </a:rPr>
              <a:t>he Philippines </a:t>
            </a:r>
            <a:r>
              <a:rPr lang="en-US" sz="1800" dirty="0">
                <a:solidFill>
                  <a:schemeClr val="bg1"/>
                </a:solidFill>
                <a:latin typeface="Questrial" panose="020B0604020202020204" charset="0"/>
                <a:ea typeface="Questrial"/>
                <a:cs typeface="Questrial"/>
                <a:sym typeface="Questrial"/>
              </a:rPr>
              <a:t>and data on other countries </a:t>
            </a:r>
            <a:r>
              <a:rPr lang="en-US" sz="1800" dirty="0" smtClean="0">
                <a:solidFill>
                  <a:schemeClr val="bg1"/>
                </a:solidFill>
                <a:latin typeface="Questrial" panose="020B0604020202020204" charset="0"/>
                <a:ea typeface="Questrial"/>
                <a:cs typeface="Questrial"/>
                <a:sym typeface="Questrial"/>
              </a:rPr>
              <a:t>at: </a:t>
            </a:r>
            <a:r>
              <a:rPr lang="en-US" sz="1800" u="sng" dirty="0" smtClean="0">
                <a:solidFill>
                  <a:schemeClr val="bg1"/>
                </a:solidFill>
                <a:latin typeface="Questrial" panose="020B0604020202020204" charset="0"/>
                <a:ea typeface="Questrial"/>
                <a:cs typeface="Questrial"/>
                <a:sym typeface="Questrial"/>
              </a:rPr>
              <a:t>www.advancingpartners.org/</a:t>
            </a:r>
          </a:p>
          <a:p>
            <a:pPr lvl="0" algn="ctr">
              <a:buClr>
                <a:srgbClr val="E28432"/>
              </a:buClr>
              <a:buSzPct val="25000"/>
            </a:pPr>
            <a:r>
              <a:rPr lang="en-US" sz="1800" u="sng" dirty="0" smtClean="0">
                <a:solidFill>
                  <a:schemeClr val="bg1"/>
                </a:solidFill>
                <a:latin typeface="Questrial" panose="020B0604020202020204" charset="0"/>
                <a:ea typeface="Questrial"/>
                <a:cs typeface="Questrial"/>
                <a:sym typeface="Questrial"/>
              </a:rPr>
              <a:t>resources/</a:t>
            </a:r>
            <a:r>
              <a:rPr lang="en-US" sz="1800" u="sng" dirty="0" err="1" smtClean="0">
                <a:solidFill>
                  <a:schemeClr val="bg1"/>
                </a:solidFill>
                <a:latin typeface="Questrial" panose="020B0604020202020204" charset="0"/>
                <a:ea typeface="Questrial"/>
                <a:cs typeface="Questrial"/>
                <a:sym typeface="Questrial"/>
              </a:rPr>
              <a:t>chsc</a:t>
            </a:r>
            <a:endParaRPr lang="en" sz="1800" u="sng" dirty="0">
              <a:solidFill>
                <a:schemeClr val="bg1"/>
              </a:solidFill>
              <a:latin typeface="Questrial" panose="020B0604020202020204" charset="0"/>
              <a:ea typeface="Questrial"/>
              <a:cs typeface="Questrial"/>
              <a:sym typeface="Questrial"/>
            </a:endParaRPr>
          </a:p>
        </p:txBody>
      </p:sp>
    </p:spTree>
    <p:extLst>
      <p:ext uri="{BB962C8B-B14F-4D97-AF65-F5344CB8AC3E}">
        <p14:creationId xmlns:p14="http://schemas.microsoft.com/office/powerpoint/2010/main" val="1739545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solidFill>
                <a:latin typeface="Questrial" panose="020B0604020202020204" charset="0"/>
              </a:rPr>
              <a:t>References</a:t>
            </a:r>
            <a:endParaRPr lang="en-US" sz="3600" dirty="0">
              <a:solidFill>
                <a:schemeClr val="accent1"/>
              </a:solidFill>
              <a:latin typeface="Questrial" panose="020B0604020202020204" charset="0"/>
            </a:endParaRPr>
          </a:p>
        </p:txBody>
      </p:sp>
      <p:sp>
        <p:nvSpPr>
          <p:cNvPr id="3" name="Text Placeholder 2"/>
          <p:cNvSpPr>
            <a:spLocks noGrp="1"/>
          </p:cNvSpPr>
          <p:nvPr>
            <p:ph type="body" idx="1"/>
          </p:nvPr>
        </p:nvSpPr>
        <p:spPr>
          <a:xfrm>
            <a:off x="311700" y="1371600"/>
            <a:ext cx="8520600" cy="4555200"/>
          </a:xfrm>
        </p:spPr>
        <p:txBody>
          <a:bodyPr/>
          <a:lstStyle/>
          <a:p>
            <a:pPr lvl="0">
              <a:buClr>
                <a:srgbClr val="47652D"/>
              </a:buClr>
            </a:pPr>
            <a:r>
              <a:rPr lang="en-US" sz="1600" dirty="0" smtClean="0">
                <a:solidFill>
                  <a:schemeClr val="accent6"/>
                </a:solidFill>
                <a:latin typeface="Questrial" panose="020B0604020202020204" charset="0"/>
              </a:rPr>
              <a:t>Bhutta, Zulfiqar A., </a:t>
            </a:r>
            <a:r>
              <a:rPr lang="en-US" sz="1600" dirty="0">
                <a:solidFill>
                  <a:schemeClr val="accent6"/>
                </a:solidFill>
                <a:latin typeface="Questrial" panose="020B0604020202020204" charset="0"/>
              </a:rPr>
              <a:t>Jai </a:t>
            </a:r>
            <a:r>
              <a:rPr lang="en-US" sz="1600" dirty="0" smtClean="0">
                <a:solidFill>
                  <a:schemeClr val="accent6"/>
                </a:solidFill>
                <a:latin typeface="Questrial" panose="020B0604020202020204" charset="0"/>
              </a:rPr>
              <a:t>K. </a:t>
            </a:r>
            <a:r>
              <a:rPr lang="en-US" sz="1600" dirty="0">
                <a:solidFill>
                  <a:schemeClr val="accent6"/>
                </a:solidFill>
                <a:latin typeface="Questrial" panose="020B0604020202020204" charset="0"/>
              </a:rPr>
              <a:t>Das, Arjumand Rizvi, Michelle </a:t>
            </a:r>
            <a:r>
              <a:rPr lang="en-US" sz="1600" dirty="0" smtClean="0">
                <a:solidFill>
                  <a:schemeClr val="accent6"/>
                </a:solidFill>
                <a:latin typeface="Questrial" panose="020B0604020202020204" charset="0"/>
              </a:rPr>
              <a:t>F. </a:t>
            </a:r>
            <a:r>
              <a:rPr lang="en-US" sz="1600" dirty="0">
                <a:solidFill>
                  <a:schemeClr val="accent6"/>
                </a:solidFill>
                <a:latin typeface="Questrial" panose="020B0604020202020204" charset="0"/>
              </a:rPr>
              <a:t>Gaffey, Neff Walker, Susan Horton, Patrick Webb, Anna Lartey, Robert </a:t>
            </a:r>
            <a:r>
              <a:rPr lang="en-US" sz="1600" dirty="0" smtClean="0">
                <a:solidFill>
                  <a:schemeClr val="accent6"/>
                </a:solidFill>
                <a:latin typeface="Questrial" panose="020B0604020202020204" charset="0"/>
              </a:rPr>
              <a:t>E. Black, </a:t>
            </a:r>
            <a:r>
              <a:rPr lang="en-US" sz="1600" dirty="0">
                <a:solidFill>
                  <a:schemeClr val="accent6"/>
                </a:solidFill>
                <a:latin typeface="Questrial" panose="020B0604020202020204" charset="0"/>
              </a:rPr>
              <a:t>The Lancet </a:t>
            </a:r>
            <a:r>
              <a:rPr lang="en-US" sz="1600" i="1" dirty="0">
                <a:solidFill>
                  <a:schemeClr val="accent6"/>
                </a:solidFill>
                <a:latin typeface="Questrial" panose="020B0604020202020204" charset="0"/>
              </a:rPr>
              <a:t>Nutrition Interventions Review Group, the Maternal and Child Nutrition Study </a:t>
            </a:r>
            <a:r>
              <a:rPr lang="en-US" sz="1600" i="1" dirty="0" smtClean="0">
                <a:solidFill>
                  <a:schemeClr val="accent6"/>
                </a:solidFill>
                <a:latin typeface="Questrial" panose="020B0604020202020204" charset="0"/>
              </a:rPr>
              <a:t>Group. </a:t>
            </a:r>
            <a:r>
              <a:rPr lang="en-US" sz="1600" dirty="0" smtClean="0">
                <a:solidFill>
                  <a:schemeClr val="accent6"/>
                </a:solidFill>
                <a:latin typeface="Questrial" panose="020B0604020202020204" charset="0"/>
              </a:rPr>
              <a:t>2013. “Evidence-based </a:t>
            </a:r>
            <a:r>
              <a:rPr lang="en-US" sz="1600" dirty="0">
                <a:solidFill>
                  <a:schemeClr val="accent6"/>
                </a:solidFill>
                <a:latin typeface="Questrial" panose="020B0604020202020204" charset="0"/>
              </a:rPr>
              <a:t>interventions for improvement of maternal and child nutrition: what can be done and at what cost?” </a:t>
            </a:r>
            <a:r>
              <a:rPr lang="en-US" sz="1600" i="1" dirty="0" smtClean="0">
                <a:solidFill>
                  <a:schemeClr val="accent6"/>
                </a:solidFill>
                <a:latin typeface="Questrial" panose="020B0604020202020204" charset="0"/>
              </a:rPr>
              <a:t>Lancet</a:t>
            </a:r>
            <a:r>
              <a:rPr lang="en-US" sz="1600" dirty="0" smtClean="0">
                <a:solidFill>
                  <a:schemeClr val="accent6"/>
                </a:solidFill>
                <a:latin typeface="Questrial" panose="020B0604020202020204" charset="0"/>
              </a:rPr>
              <a:t> 382 (9890):452-477. doi:10.1016/S0140-6736(13)60996-4. </a:t>
            </a:r>
            <a:r>
              <a:rPr lang="en-US" sz="1600" dirty="0">
                <a:solidFill>
                  <a:schemeClr val="bg1">
                    <a:lumMod val="50000"/>
                  </a:schemeClr>
                </a:solidFill>
                <a:latin typeface="Questrial" panose="020B0604020202020204" charset="0"/>
              </a:rPr>
              <a:t>(</a:t>
            </a:r>
            <a:r>
              <a:rPr lang="en-US" sz="1600" dirty="0">
                <a:solidFill>
                  <a:srgbClr val="47652D"/>
                </a:solidFill>
                <a:latin typeface="Questrial" panose="020B0604020202020204" charset="0"/>
              </a:rPr>
              <a:t>https://goo.gl/vxM6tT</a:t>
            </a:r>
            <a:r>
              <a:rPr lang="en-US" sz="1600" dirty="0" smtClean="0">
                <a:solidFill>
                  <a:schemeClr val="bg1">
                    <a:lumMod val="50000"/>
                  </a:schemeClr>
                </a:solidFill>
                <a:latin typeface="Questrial" panose="020B0604020202020204" charset="0"/>
              </a:rPr>
              <a:t>)</a:t>
            </a:r>
          </a:p>
          <a:p>
            <a:r>
              <a:rPr lang="en-US" sz="1600" dirty="0">
                <a:solidFill>
                  <a:schemeClr val="accent6"/>
                </a:solidFill>
                <a:latin typeface="Questrial" panose="020B0604020202020204" charset="0"/>
              </a:rPr>
              <a:t>Global Nutrition Report. “</a:t>
            </a:r>
            <a:r>
              <a:rPr lang="en-US" sz="1600" dirty="0" smtClean="0">
                <a:solidFill>
                  <a:schemeClr val="accent6"/>
                </a:solidFill>
                <a:latin typeface="Questrial" panose="020B0604020202020204" charset="0"/>
              </a:rPr>
              <a:t>2015 </a:t>
            </a:r>
            <a:r>
              <a:rPr lang="en-US" sz="1600" dirty="0">
                <a:solidFill>
                  <a:schemeClr val="accent6"/>
                </a:solidFill>
                <a:latin typeface="Questrial" panose="020B0604020202020204" charset="0"/>
              </a:rPr>
              <a:t>Nutrition Country Profile, </a:t>
            </a:r>
            <a:r>
              <a:rPr lang="en-US" sz="1600" dirty="0" smtClean="0">
                <a:solidFill>
                  <a:schemeClr val="accent6"/>
                </a:solidFill>
                <a:latin typeface="Questrial" panose="020B0604020202020204" charset="0"/>
              </a:rPr>
              <a:t>The Philippines.” 2015. </a:t>
            </a:r>
            <a:r>
              <a:rPr lang="en-US" sz="1600" dirty="0" smtClean="0">
                <a:solidFill>
                  <a:schemeClr val="bg1">
                    <a:lumMod val="50000"/>
                  </a:schemeClr>
                </a:solidFill>
                <a:latin typeface="Questrial" panose="020B0604020202020204" charset="0"/>
              </a:rPr>
              <a:t>(</a:t>
            </a:r>
            <a:r>
              <a:rPr lang="en-US" sz="1600" dirty="0" smtClean="0">
                <a:solidFill>
                  <a:schemeClr val="bg2"/>
                </a:solidFill>
                <a:latin typeface="Questrial" panose="020B0604020202020204" charset="0"/>
              </a:rPr>
              <a:t>https</a:t>
            </a:r>
            <a:r>
              <a:rPr lang="en-US" sz="1600" dirty="0">
                <a:solidFill>
                  <a:schemeClr val="bg2"/>
                </a:solidFill>
                <a:latin typeface="Questrial" panose="020B0604020202020204" charset="0"/>
              </a:rPr>
              <a:t>://</a:t>
            </a:r>
            <a:r>
              <a:rPr lang="en-US" sz="1600" dirty="0" smtClean="0">
                <a:solidFill>
                  <a:schemeClr val="bg2"/>
                </a:solidFill>
                <a:latin typeface="Questrial" panose="020B0604020202020204" charset="0"/>
              </a:rPr>
              <a:t>goo.gl/lDhR1X</a:t>
            </a:r>
            <a:r>
              <a:rPr lang="en-US" sz="1600" dirty="0" smtClean="0">
                <a:solidFill>
                  <a:schemeClr val="bg1">
                    <a:lumMod val="50000"/>
                  </a:schemeClr>
                </a:solidFill>
                <a:latin typeface="Questrial" panose="020B0604020202020204" charset="0"/>
              </a:rPr>
              <a:t>)</a:t>
            </a:r>
          </a:p>
          <a:p>
            <a:r>
              <a:rPr lang="en-US" sz="1600" dirty="0" smtClean="0">
                <a:solidFill>
                  <a:schemeClr val="accent6"/>
                </a:solidFill>
                <a:latin typeface="Questrial" panose="020B0604020202020204" charset="0"/>
              </a:rPr>
              <a:t>World </a:t>
            </a:r>
            <a:r>
              <a:rPr lang="en-US" sz="1600" dirty="0">
                <a:solidFill>
                  <a:schemeClr val="accent6"/>
                </a:solidFill>
                <a:latin typeface="Questrial" panose="020B0604020202020204" charset="0"/>
              </a:rPr>
              <a:t>Bank </a:t>
            </a:r>
            <a:r>
              <a:rPr lang="en-US" sz="1600" dirty="0" err="1" smtClean="0">
                <a:solidFill>
                  <a:schemeClr val="accent6"/>
                </a:solidFill>
                <a:latin typeface="Questrial" panose="020B0604020202020204" charset="0"/>
              </a:rPr>
              <a:t>DataBank</a:t>
            </a:r>
            <a:r>
              <a:rPr lang="en-US" sz="1600" dirty="0" smtClean="0">
                <a:solidFill>
                  <a:schemeClr val="accent6"/>
                </a:solidFill>
                <a:latin typeface="Questrial" panose="020B0604020202020204" charset="0"/>
              </a:rPr>
              <a:t>. “Health Nutrition and Population Statistics.” 2016. World Bank Group: Washington, D.C. </a:t>
            </a:r>
            <a:r>
              <a:rPr lang="en-US" sz="1600" dirty="0">
                <a:solidFill>
                  <a:schemeClr val="bg1">
                    <a:lumMod val="50000"/>
                  </a:schemeClr>
                </a:solidFill>
                <a:latin typeface="Questrial" panose="020B0604020202020204" charset="0"/>
              </a:rPr>
              <a:t>(</a:t>
            </a:r>
            <a:r>
              <a:rPr lang="en-US" sz="1600" dirty="0">
                <a:solidFill>
                  <a:srgbClr val="47652D"/>
                </a:solidFill>
                <a:latin typeface="Questrial" panose="020B0604020202020204" charset="0"/>
              </a:rPr>
              <a:t>https://goo.gl/9XOgGz</a:t>
            </a:r>
            <a:r>
              <a:rPr lang="en-US" sz="1600" dirty="0">
                <a:solidFill>
                  <a:schemeClr val="bg1">
                    <a:lumMod val="50000"/>
                  </a:schemeClr>
                </a:solidFill>
                <a:latin typeface="Questrial" panose="020B0604020202020204" charset="0"/>
              </a:rPr>
              <a:t>)</a:t>
            </a:r>
          </a:p>
          <a:p>
            <a:pPr lvl="0">
              <a:buClr>
                <a:srgbClr val="47652D"/>
              </a:buClr>
            </a:pPr>
            <a:r>
              <a:rPr lang="en-US" sz="1600" dirty="0" smtClean="0">
                <a:solidFill>
                  <a:schemeClr val="accent6"/>
                </a:solidFill>
                <a:latin typeface="Questrial" panose="020B0604020202020204" charset="0"/>
              </a:rPr>
              <a:t>Perry</a:t>
            </a:r>
            <a:r>
              <a:rPr lang="en-US" sz="1600" dirty="0">
                <a:solidFill>
                  <a:schemeClr val="accent6"/>
                </a:solidFill>
                <a:latin typeface="Questrial" panose="020B0604020202020204" charset="0"/>
              </a:rPr>
              <a:t>, Roger and Rose </a:t>
            </a:r>
            <a:r>
              <a:rPr lang="en-US" sz="1600" dirty="0" err="1">
                <a:solidFill>
                  <a:schemeClr val="accent6"/>
                </a:solidFill>
                <a:latin typeface="Questrial" panose="020B0604020202020204" charset="0"/>
              </a:rPr>
              <a:t>Zulliger</a:t>
            </a:r>
            <a:r>
              <a:rPr lang="en-US" sz="1600" dirty="0">
                <a:solidFill>
                  <a:schemeClr val="accent6"/>
                </a:solidFill>
                <a:latin typeface="Questrial" panose="020B0604020202020204" charset="0"/>
              </a:rPr>
              <a:t>. 2012. </a:t>
            </a:r>
            <a:r>
              <a:rPr lang="en-US" sz="1600" dirty="0" smtClean="0">
                <a:solidFill>
                  <a:schemeClr val="accent6"/>
                </a:solidFill>
                <a:latin typeface="Questrial" panose="020B0604020202020204" charset="0"/>
              </a:rPr>
              <a:t>“How </a:t>
            </a:r>
            <a:r>
              <a:rPr lang="en-US" sz="1600" dirty="0">
                <a:solidFill>
                  <a:schemeClr val="accent6"/>
                </a:solidFill>
                <a:latin typeface="Questrial" panose="020B0604020202020204" charset="0"/>
              </a:rPr>
              <a:t>Effective Are Community Health Workers? An Overview of Current Evidence with Recommendations for Strengthening Community Health Worker Programs to Accelerate Progress in Achieving the Health-related Millennium Development Goals</a:t>
            </a:r>
            <a:r>
              <a:rPr lang="en-US" sz="1600" dirty="0" smtClean="0">
                <a:solidFill>
                  <a:schemeClr val="accent6"/>
                </a:solidFill>
                <a:latin typeface="Questrial" panose="020B0604020202020204" charset="0"/>
              </a:rPr>
              <a:t>.” </a:t>
            </a:r>
            <a:r>
              <a:rPr lang="en-US" sz="1600" dirty="0">
                <a:solidFill>
                  <a:schemeClr val="accent6"/>
                </a:solidFill>
                <a:latin typeface="Questrial" panose="020B0604020202020204" charset="0"/>
              </a:rPr>
              <a:t>JHU: Baltimore, MD. </a:t>
            </a:r>
            <a:r>
              <a:rPr lang="en-US" sz="1600" dirty="0">
                <a:solidFill>
                  <a:schemeClr val="bg1">
                    <a:lumMod val="50000"/>
                  </a:schemeClr>
                </a:solidFill>
                <a:latin typeface="Questrial" panose="020B0604020202020204" charset="0"/>
              </a:rPr>
              <a:t>(</a:t>
            </a:r>
            <a:r>
              <a:rPr lang="en-US" sz="1600" dirty="0">
                <a:solidFill>
                  <a:srgbClr val="47652D"/>
                </a:solidFill>
                <a:latin typeface="Questrial" panose="020B0604020202020204" charset="0"/>
              </a:rPr>
              <a:t>https://goo.gl/ROLw6e</a:t>
            </a:r>
            <a:r>
              <a:rPr lang="en-US" sz="1600" dirty="0">
                <a:solidFill>
                  <a:schemeClr val="bg1">
                    <a:lumMod val="50000"/>
                  </a:schemeClr>
                </a:solidFill>
                <a:latin typeface="Questrial" panose="020B0604020202020204" charset="0"/>
              </a:rPr>
              <a:t>)</a:t>
            </a:r>
          </a:p>
          <a:p>
            <a:endParaRPr lang="en-US" sz="1600" dirty="0">
              <a:latin typeface="Questrial" panose="020B0604020202020204" charset="0"/>
            </a:endParaRPr>
          </a:p>
        </p:txBody>
      </p:sp>
    </p:spTree>
    <p:extLst>
      <p:ext uri="{BB962C8B-B14F-4D97-AF65-F5344CB8AC3E}">
        <p14:creationId xmlns:p14="http://schemas.microsoft.com/office/powerpoint/2010/main" val="855968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4004"/>
            <a:ext cx="85206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on CHWs</a:t>
            </a:r>
            <a:r>
              <a:rPr lang="en-US" dirty="0"/>
              <a:t/>
            </a:r>
            <a:br>
              <a:rPr lang="en-US" dirty="0"/>
            </a:br>
            <a:endParaRPr lang="en-US" dirty="0"/>
          </a:p>
        </p:txBody>
      </p:sp>
      <p:sp>
        <p:nvSpPr>
          <p:cNvPr id="3" name="Text Placeholder 2"/>
          <p:cNvSpPr>
            <a:spLocks noGrp="1"/>
          </p:cNvSpPr>
          <p:nvPr>
            <p:ph type="body" idx="1"/>
          </p:nvPr>
        </p:nvSpPr>
        <p:spPr>
          <a:xfrm>
            <a:off x="318600" y="1388400"/>
            <a:ext cx="8520600" cy="4555200"/>
          </a:xfrm>
        </p:spPr>
        <p:txBody>
          <a:bodyPr/>
          <a:lstStyle/>
          <a:p>
            <a:r>
              <a:rPr lang="en-US" sz="1100" b="1" dirty="0" smtClean="0">
                <a:solidFill>
                  <a:schemeClr val="tx1"/>
                </a:solidFill>
                <a:latin typeface="Questrial" panose="020B0604020202020204" charset="0"/>
                <a:hlinkClick r:id="rId2"/>
              </a:rPr>
              <a:t>Community Health Systems Catalog</a:t>
            </a:r>
            <a:r>
              <a:rPr lang="en-US" sz="1100" dirty="0" smtClean="0">
                <a:solidFill>
                  <a:schemeClr val="tx1"/>
                </a:solidFill>
                <a:latin typeface="Questrial" panose="020B0604020202020204" charset="0"/>
              </a:rPr>
              <a:t> - An innovative and interactive reference tool on country community health systems intended for ministries of health, program managers, researchers, and donors interested in learning more about the current state of community health systems. (</a:t>
            </a:r>
            <a:r>
              <a:rPr lang="en-US" sz="1100" dirty="0">
                <a:latin typeface="Questrial" panose="020B0604020202020204" charset="0"/>
              </a:rPr>
              <a:t>https://goo.gl/N1QKYK</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3"/>
              </a:rPr>
              <a:t>Essential </a:t>
            </a:r>
            <a:r>
              <a:rPr lang="en-US" sz="1100" b="1" dirty="0">
                <a:solidFill>
                  <a:schemeClr val="tx1"/>
                </a:solidFill>
                <a:latin typeface="Questrial" panose="020B0604020202020204" charset="0"/>
                <a:hlinkClick r:id="rId3"/>
              </a:rPr>
              <a:t>Package of Health Services Country Snapshot Series</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 </a:t>
            </a:r>
            <a:r>
              <a:rPr lang="en-US" sz="1100" dirty="0">
                <a:solidFill>
                  <a:schemeClr val="tx1"/>
                </a:solidFill>
                <a:latin typeface="Questrial" panose="020B0604020202020204" charset="0"/>
              </a:rPr>
              <a:t>series of country profiles </a:t>
            </a:r>
            <a:r>
              <a:rPr lang="en-US" sz="1100" dirty="0" smtClean="0">
                <a:solidFill>
                  <a:schemeClr val="tx1"/>
                </a:solidFill>
                <a:latin typeface="Questrial" panose="020B0604020202020204" charset="0"/>
              </a:rPr>
              <a:t>that analyzes </a:t>
            </a:r>
            <a:r>
              <a:rPr lang="en-US" sz="1100" dirty="0">
                <a:solidFill>
                  <a:schemeClr val="tx1"/>
                </a:solidFill>
                <a:latin typeface="Questrial" panose="020B0604020202020204" charset="0"/>
              </a:rPr>
              <a:t>the governance dimensions of Essential Packages of Health Services (EPHS), including how government policies contribute to the service coverage, population coverage, and financial coverage of the </a:t>
            </a:r>
            <a:r>
              <a:rPr lang="en-US" sz="1100" dirty="0" smtClean="0">
                <a:solidFill>
                  <a:schemeClr val="tx1"/>
                </a:solidFill>
                <a:latin typeface="Questrial" panose="020B0604020202020204" charset="0"/>
              </a:rPr>
              <a:t>package (</a:t>
            </a:r>
            <a:r>
              <a:rPr lang="en-US" sz="1100" dirty="0">
                <a:latin typeface="Questrial" panose="020B0604020202020204" charset="0"/>
              </a:rPr>
              <a:t>https://goo.gl/2M6FXr</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b="1" dirty="0">
                <a:solidFill>
                  <a:schemeClr val="tx1"/>
                </a:solidFill>
                <a:latin typeface="Questrial" panose="020B0604020202020204" charset="0"/>
                <a:hlinkClick r:id="rId4"/>
              </a:rPr>
              <a:t>Community Health Worker (CHW) Central</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online community of practice </a:t>
            </a:r>
            <a:r>
              <a:rPr lang="en-US" sz="1100" dirty="0" smtClean="0">
                <a:solidFill>
                  <a:schemeClr val="tx1"/>
                </a:solidFill>
                <a:latin typeface="Questrial" panose="020B0604020202020204" charset="0"/>
              </a:rPr>
              <a:t>for sharing </a:t>
            </a:r>
            <a:r>
              <a:rPr lang="en-US" sz="1100" dirty="0">
                <a:solidFill>
                  <a:schemeClr val="tx1"/>
                </a:solidFill>
                <a:latin typeface="Questrial" panose="020B0604020202020204" charset="0"/>
              </a:rPr>
              <a:t>resources and experiences and </a:t>
            </a:r>
            <a:r>
              <a:rPr lang="en-US" sz="1100" dirty="0" smtClean="0">
                <a:solidFill>
                  <a:schemeClr val="tx1"/>
                </a:solidFill>
                <a:latin typeface="Questrial" panose="020B0604020202020204" charset="0"/>
              </a:rPr>
              <a:t>discussing questions </a:t>
            </a:r>
            <a:r>
              <a:rPr lang="en-US" sz="1100" dirty="0">
                <a:solidFill>
                  <a:schemeClr val="tx1"/>
                </a:solidFill>
                <a:latin typeface="Questrial" panose="020B0604020202020204" charset="0"/>
              </a:rPr>
              <a:t>and ideas on CHW programs and policy</a:t>
            </a:r>
            <a:r>
              <a:rPr lang="en-US" sz="1100" dirty="0" smtClean="0">
                <a:solidFill>
                  <a:schemeClr val="tx1"/>
                </a:solidFill>
                <a:latin typeface="Questrial" panose="020B0604020202020204" charset="0"/>
              </a:rPr>
              <a:t>. (</a:t>
            </a:r>
            <a:r>
              <a:rPr lang="en-US" sz="1100" dirty="0">
                <a:latin typeface="Questrial" panose="020B0604020202020204" charset="0"/>
              </a:rPr>
              <a:t>https://goo.gl/dacnl5</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b="1" dirty="0">
                <a:solidFill>
                  <a:schemeClr val="tx1"/>
                </a:solidFill>
                <a:latin typeface="Questrial" panose="020B0604020202020204" charset="0"/>
                <a:hlinkClick r:id="rId5"/>
              </a:rPr>
              <a:t>The Community Health Framework</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 framework  </a:t>
            </a:r>
            <a:r>
              <a:rPr lang="en-US" sz="1100" dirty="0">
                <a:solidFill>
                  <a:schemeClr val="tx1"/>
                </a:solidFill>
                <a:latin typeface="Questrial" panose="020B0604020202020204" charset="0"/>
              </a:rPr>
              <a:t>developed for </a:t>
            </a:r>
            <a:r>
              <a:rPr lang="en-US" sz="1100" dirty="0" smtClean="0">
                <a:solidFill>
                  <a:schemeClr val="tx1"/>
                </a:solidFill>
                <a:latin typeface="Questrial" panose="020B0604020202020204" charset="0"/>
              </a:rPr>
              <a:t>government decision </a:t>
            </a:r>
            <a:r>
              <a:rPr lang="en-US" sz="1100" dirty="0">
                <a:solidFill>
                  <a:schemeClr val="tx1"/>
                </a:solidFill>
                <a:latin typeface="Questrial" panose="020B0604020202020204" charset="0"/>
              </a:rPr>
              <a:t>makers </a:t>
            </a:r>
            <a:r>
              <a:rPr lang="en-US" sz="1100" dirty="0" smtClean="0">
                <a:solidFill>
                  <a:schemeClr val="tx1"/>
                </a:solidFill>
                <a:latin typeface="Questrial" panose="020B0604020202020204" charset="0"/>
              </a:rPr>
              <a:t>to structure dialogues, answer questions, </a:t>
            </a:r>
            <a:r>
              <a:rPr lang="en-US" sz="1100" dirty="0">
                <a:solidFill>
                  <a:schemeClr val="tx1"/>
                </a:solidFill>
                <a:latin typeface="Questrial" panose="020B0604020202020204" charset="0"/>
              </a:rPr>
              <a:t>develop recommendations, and foster continuous learning </a:t>
            </a:r>
            <a:r>
              <a:rPr lang="en-US" sz="1100" dirty="0" smtClean="0">
                <a:solidFill>
                  <a:schemeClr val="tx1"/>
                </a:solidFill>
                <a:latin typeface="Questrial" panose="020B0604020202020204" charset="0"/>
              </a:rPr>
              <a:t>about </a:t>
            </a:r>
            <a:r>
              <a:rPr lang="en-US" sz="1100" dirty="0">
                <a:solidFill>
                  <a:schemeClr val="tx1"/>
                </a:solidFill>
                <a:latin typeface="Questrial" panose="020B0604020202020204" charset="0"/>
              </a:rPr>
              <a:t>community health</a:t>
            </a:r>
            <a:r>
              <a:rPr lang="en-US" sz="1100" dirty="0" smtClean="0">
                <a:solidFill>
                  <a:schemeClr val="tx1"/>
                </a:solidFill>
                <a:latin typeface="Questrial" panose="020B0604020202020204" charset="0"/>
              </a:rPr>
              <a:t>. (</a:t>
            </a:r>
            <a:r>
              <a:rPr lang="en-US" sz="1100" dirty="0">
                <a:latin typeface="Questrial" panose="020B0604020202020204" charset="0"/>
              </a:rPr>
              <a:t>https://goo.gl/VZImbm</a:t>
            </a:r>
            <a:r>
              <a:rPr lang="en-US" sz="1100" dirty="0" smtClean="0">
                <a:solidFill>
                  <a:schemeClr val="tx1"/>
                </a:solidFill>
                <a:latin typeface="Questrial" panose="020B0604020202020204" charset="0"/>
              </a:rPr>
              <a:t>)</a:t>
            </a:r>
            <a:r>
              <a:rPr lang="en-US" sz="1100" dirty="0">
                <a:solidFill>
                  <a:schemeClr val="tx1"/>
                </a:solidFill>
                <a:latin typeface="Questrial" panose="020B0604020202020204" charset="0"/>
              </a:rPr>
              <a:t> </a:t>
            </a:r>
          </a:p>
          <a:p>
            <a:r>
              <a:rPr lang="en-US" sz="1100" b="1" dirty="0" smtClean="0">
                <a:solidFill>
                  <a:schemeClr val="tx1"/>
                </a:solidFill>
                <a:latin typeface="Questrial" panose="020B0604020202020204" charset="0"/>
                <a:hlinkClick r:id="rId6"/>
              </a:rPr>
              <a:t>Global Experience of Community Health Workers for Delivery of Health Related Millennium Development Goals: A Systematic Review, Country Case Studies, and Recommendations for Integration into National Health Systems</a:t>
            </a:r>
            <a:r>
              <a:rPr lang="en-US" sz="1100" dirty="0" smtClean="0">
                <a:solidFill>
                  <a:schemeClr val="tx1"/>
                </a:solidFill>
                <a:latin typeface="Questrial" panose="020B0604020202020204" charset="0"/>
              </a:rPr>
              <a:t> - A systematic review of CHW programs and their impact on  health-related Millennium Development Goals (MDGs) as well as eight in-depth country case studies in Sub-Saharan Africa (Ethiopia Mozambique and Uganda), South East Asia (Bangladesh, Pakistan and Thailand) and Latin America (Brazil and Haiti). (</a:t>
            </a:r>
            <a:r>
              <a:rPr lang="en-US" sz="1100" dirty="0">
                <a:latin typeface="Questrial" panose="020B0604020202020204" charset="0"/>
              </a:rPr>
              <a:t>https://goo.gl/5G0Vbc</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7"/>
              </a:rPr>
              <a:t>How Effective Are Community Health Workers? </a:t>
            </a:r>
            <a:r>
              <a:rPr lang="en-US" sz="1100" b="1" dirty="0">
                <a:solidFill>
                  <a:schemeClr val="tx1"/>
                </a:solidFill>
                <a:latin typeface="Questrial" panose="020B0604020202020204" charset="0"/>
                <a:hlinkClick r:id="rId7"/>
              </a:rPr>
              <a:t>An Overview of Current Evidence with Recommendations for Strengthening Community Health Worker Programs to Accelerate Progress in Achieving the Health-related Millennium Development Goals</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update and supplement to the previous paper on the </a:t>
            </a:r>
            <a:r>
              <a:rPr lang="en-US" sz="1100" dirty="0" smtClean="0">
                <a:solidFill>
                  <a:schemeClr val="tx1"/>
                </a:solidFill>
                <a:latin typeface="Questrial" panose="020B0604020202020204" charset="0"/>
              </a:rPr>
              <a:t>effectiveness </a:t>
            </a:r>
            <a:r>
              <a:rPr lang="en-US" sz="1100" dirty="0">
                <a:solidFill>
                  <a:schemeClr val="tx1"/>
                </a:solidFill>
                <a:latin typeface="Questrial" panose="020B0604020202020204" charset="0"/>
              </a:rPr>
              <a:t>of CHWs in providing a range of health services and improving health and nutrition outcomes. </a:t>
            </a:r>
            <a:r>
              <a:rPr lang="en-US" sz="1100" dirty="0" smtClean="0">
                <a:solidFill>
                  <a:schemeClr val="tx1"/>
                </a:solidFill>
                <a:latin typeface="Questrial" panose="020B0604020202020204" charset="0"/>
              </a:rPr>
              <a:t>(</a:t>
            </a:r>
            <a:r>
              <a:rPr lang="en-US" sz="1100" dirty="0">
                <a:latin typeface="Questrial" panose="020B0604020202020204" charset="0"/>
              </a:rPr>
              <a:t>https://goo.gl/jKx2Zg</a:t>
            </a:r>
            <a:r>
              <a:rPr lang="en-US" sz="1100" dirty="0" smtClean="0">
                <a:solidFill>
                  <a:schemeClr val="tx1"/>
                </a:solidFill>
                <a:latin typeface="Questrial" panose="020B0604020202020204" charset="0"/>
              </a:rPr>
              <a:t>)</a:t>
            </a:r>
            <a:br>
              <a:rPr lang="en-US" sz="1100" dirty="0" smtClean="0">
                <a:solidFill>
                  <a:schemeClr val="tx1"/>
                </a:solidFill>
                <a:latin typeface="Questrial" panose="020B0604020202020204" charset="0"/>
              </a:rPr>
            </a:br>
            <a:endParaRPr lang="en-US" sz="1050" dirty="0">
              <a:latin typeface="Questrial" panose="020B0604020202020204" charset="0"/>
            </a:endParaRPr>
          </a:p>
        </p:txBody>
      </p:sp>
    </p:spTree>
    <p:extLst>
      <p:ext uri="{BB962C8B-B14F-4D97-AF65-F5344CB8AC3E}">
        <p14:creationId xmlns:p14="http://schemas.microsoft.com/office/powerpoint/2010/main" val="4260691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4004"/>
            <a:ext cx="86799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from the Philippines</a:t>
            </a:r>
            <a:r>
              <a:rPr lang="en-US" dirty="0"/>
              <a:t/>
            </a:r>
            <a:br>
              <a:rPr lang="en-US" dirty="0"/>
            </a:br>
            <a:endParaRPr lang="en-US" dirty="0"/>
          </a:p>
        </p:txBody>
      </p:sp>
      <p:sp>
        <p:nvSpPr>
          <p:cNvPr id="3" name="Text Placeholder 2"/>
          <p:cNvSpPr>
            <a:spLocks noGrp="1"/>
          </p:cNvSpPr>
          <p:nvPr>
            <p:ph type="body" idx="1"/>
          </p:nvPr>
        </p:nvSpPr>
        <p:spPr>
          <a:xfrm>
            <a:off x="318600" y="1388400"/>
            <a:ext cx="8520600" cy="4555200"/>
          </a:xfrm>
        </p:spPr>
        <p:txBody>
          <a:bodyPr/>
          <a:lstStyle/>
          <a:p>
            <a:r>
              <a:rPr lang="en-US" sz="1400" b="1" u="sng" dirty="0" smtClean="0">
                <a:latin typeface="Questrial" panose="020B0604020202020204" charset="0"/>
                <a:hlinkClick r:id="rId2"/>
              </a:rPr>
              <a:t>Final </a:t>
            </a:r>
            <a:r>
              <a:rPr lang="en-US" sz="1400" b="1" u="sng" dirty="0">
                <a:latin typeface="Questrial" panose="020B0604020202020204" charset="0"/>
                <a:hlinkClick r:id="rId2"/>
              </a:rPr>
              <a:t>Report Barangay Program of Action for </a:t>
            </a:r>
            <a:r>
              <a:rPr lang="en-US" sz="1400" b="1" u="sng" dirty="0" smtClean="0">
                <a:latin typeface="Questrial" panose="020B0604020202020204" charset="0"/>
                <a:hlinkClick r:id="rId2"/>
              </a:rPr>
              <a:t>Nutrition</a:t>
            </a:r>
            <a:r>
              <a:rPr lang="en-US" sz="1400" b="1" dirty="0" smtClean="0">
                <a:latin typeface="Questrial" panose="020B0604020202020204" charset="0"/>
                <a:hlinkClick r:id="rId2"/>
              </a:rPr>
              <a:t>  </a:t>
            </a:r>
            <a:r>
              <a:rPr lang="en-US" sz="1400" dirty="0">
                <a:latin typeface="Questrial" panose="020B0604020202020204" charset="0"/>
              </a:rPr>
              <a:t>- </a:t>
            </a:r>
            <a:r>
              <a:rPr lang="en-US" sz="1400" dirty="0">
                <a:solidFill>
                  <a:schemeClr val="tx1"/>
                </a:solidFill>
                <a:latin typeface="Questrial" panose="020B0604020202020204" charset="0"/>
              </a:rPr>
              <a:t>The Barangay Program of Action for Nutrition (BPAN) translates the Philippine Plan of Action for Nutrition into a program that can be used and adapted throughout the country. After the implementation of the BPAN showed an improvement in the organization and management of nutrition committees in the 43 Barangays, many committees were reactivated. This report outlines the results of the BPAN. (</a:t>
            </a:r>
            <a:r>
              <a:rPr lang="en-US" sz="1400" dirty="0">
                <a:latin typeface="Questrial" panose="020B0604020202020204" charset="0"/>
              </a:rPr>
              <a:t>https://goo.gl/5ZwJDz</a:t>
            </a:r>
            <a:r>
              <a:rPr lang="en-US" sz="1400" dirty="0" smtClean="0">
                <a:solidFill>
                  <a:schemeClr val="tx1"/>
                </a:solidFill>
                <a:latin typeface="Questrial" panose="020B0604020202020204" charset="0"/>
              </a:rPr>
              <a:t>) </a:t>
            </a:r>
            <a:endParaRPr lang="en-US" sz="1400" dirty="0">
              <a:solidFill>
                <a:schemeClr val="tx1"/>
              </a:solidFill>
              <a:latin typeface="Questrial" panose="020B0604020202020204" charset="0"/>
            </a:endParaRPr>
          </a:p>
          <a:p>
            <a:r>
              <a:rPr lang="en-US" sz="1400" b="1" u="sng" dirty="0">
                <a:latin typeface="Questrial" panose="020B0604020202020204" charset="0"/>
                <a:hlinkClick r:id="rId3"/>
              </a:rPr>
              <a:t>The Barangay service point officers: their performance and </a:t>
            </a:r>
            <a:r>
              <a:rPr lang="en-US" sz="1400" b="1" u="sng" dirty="0" smtClean="0">
                <a:latin typeface="Questrial" panose="020B0604020202020204" charset="0"/>
                <a:hlinkClick r:id="rId3"/>
              </a:rPr>
              <a:t>potentials</a:t>
            </a:r>
            <a:r>
              <a:rPr lang="en-US" sz="1400" b="1" dirty="0" smtClean="0">
                <a:latin typeface="Questrial" panose="020B0604020202020204" charset="0"/>
                <a:hlinkClick r:id="rId3"/>
              </a:rPr>
              <a:t> </a:t>
            </a:r>
            <a:r>
              <a:rPr lang="en-US" sz="1400" dirty="0">
                <a:latin typeface="Questrial" panose="020B0604020202020204" charset="0"/>
              </a:rPr>
              <a:t>–  </a:t>
            </a:r>
            <a:r>
              <a:rPr lang="en-US" sz="1400" dirty="0">
                <a:solidFill>
                  <a:schemeClr val="tx1"/>
                </a:solidFill>
                <a:latin typeface="Questrial" panose="020B0604020202020204" charset="0"/>
              </a:rPr>
              <a:t>This report covers outcomes of the "Qualitative Survey Research on BSPOs and BSPO Operations." with focus on how BSPO’s are chosen and trained, and some of the limitations that are caused by a lack of coordination</a:t>
            </a:r>
            <a:r>
              <a:rPr lang="en-US" sz="1400" dirty="0">
                <a:latin typeface="Questrial" panose="020B0604020202020204" charset="0"/>
              </a:rPr>
              <a:t>. </a:t>
            </a:r>
            <a:r>
              <a:rPr lang="en-US" sz="1400" dirty="0">
                <a:solidFill>
                  <a:schemeClr val="tx1"/>
                </a:solidFill>
                <a:latin typeface="Questrial" panose="020B0604020202020204" charset="0"/>
              </a:rPr>
              <a:t>(</a:t>
            </a:r>
            <a:r>
              <a:rPr lang="en-US" sz="1400" dirty="0">
                <a:latin typeface="Questrial" panose="020B0604020202020204" charset="0"/>
              </a:rPr>
              <a:t>https://goo.gl/L4dL3T</a:t>
            </a:r>
            <a:r>
              <a:rPr lang="en-US" sz="1400" dirty="0" smtClean="0">
                <a:solidFill>
                  <a:schemeClr val="tx1"/>
                </a:solidFill>
                <a:latin typeface="Questrial" panose="020B0604020202020204" charset="0"/>
              </a:rPr>
              <a:t>)</a:t>
            </a:r>
            <a:r>
              <a:rPr lang="en-US" sz="1400" dirty="0" smtClean="0">
                <a:latin typeface="Questrial" panose="020B0604020202020204" charset="0"/>
              </a:rPr>
              <a:t> </a:t>
            </a:r>
            <a:r>
              <a:rPr lang="en-US" sz="1100" dirty="0">
                <a:latin typeface="Questrial" panose="020B0604020202020204" charset="0"/>
              </a:rPr>
              <a:t/>
            </a:r>
            <a:br>
              <a:rPr lang="en-US" sz="1100" dirty="0">
                <a:latin typeface="Questrial" panose="020B0604020202020204" charset="0"/>
              </a:rPr>
            </a:br>
            <a:endParaRPr lang="en-US" sz="1050" dirty="0">
              <a:latin typeface="Questrial" panose="020B0604020202020204" charset="0"/>
            </a:endParaRPr>
          </a:p>
        </p:txBody>
      </p:sp>
    </p:spTree>
    <p:extLst>
      <p:ext uri="{BB962C8B-B14F-4D97-AF65-F5344CB8AC3E}">
        <p14:creationId xmlns:p14="http://schemas.microsoft.com/office/powerpoint/2010/main" val="3993518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5478006"/>
            <a:ext cx="9144000" cy="1379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5895204"/>
            <a:ext cx="1524000" cy="5928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5871597"/>
            <a:ext cx="822892" cy="640027"/>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612" y="5735802"/>
            <a:ext cx="2512188" cy="969798"/>
          </a:xfrm>
          <a:prstGeom prst="rect">
            <a:avLst/>
          </a:prstGeom>
        </p:spPr>
      </p:pic>
      <p:sp>
        <p:nvSpPr>
          <p:cNvPr id="8" name="TextBox 7"/>
          <p:cNvSpPr txBox="1"/>
          <p:nvPr/>
        </p:nvSpPr>
        <p:spPr>
          <a:xfrm>
            <a:off x="0" y="2359223"/>
            <a:ext cx="9144000" cy="707886"/>
          </a:xfrm>
          <a:prstGeom prst="rect">
            <a:avLst/>
          </a:prstGeom>
          <a:noFill/>
        </p:spPr>
        <p:txBody>
          <a:bodyPr wrap="square" rtlCol="0">
            <a:spAutoFit/>
          </a:bodyPr>
          <a:lstStyle/>
          <a:p>
            <a:pPr algn="ctr"/>
            <a:r>
              <a:rPr lang="en-US" sz="2000" dirty="0" smtClean="0">
                <a:solidFill>
                  <a:schemeClr val="bg1"/>
                </a:solidFill>
              </a:rPr>
              <a:t>Learn more at: </a:t>
            </a:r>
          </a:p>
          <a:p>
            <a:pPr algn="ctr"/>
            <a:r>
              <a:rPr lang="en-US" sz="2000" u="sng" dirty="0" smtClean="0">
                <a:solidFill>
                  <a:schemeClr val="bg1"/>
                </a:solidFill>
              </a:rPr>
              <a:t>www.spring-nutrition.org</a:t>
            </a:r>
            <a:endParaRPr lang="en-US" sz="2000" u="sng" dirty="0">
              <a:solidFill>
                <a:schemeClr val="bg1"/>
              </a:solidFill>
            </a:endParaRPr>
          </a:p>
        </p:txBody>
      </p:sp>
    </p:spTree>
    <p:extLst>
      <p:ext uri="{BB962C8B-B14F-4D97-AF65-F5344CB8AC3E}">
        <p14:creationId xmlns:p14="http://schemas.microsoft.com/office/powerpoint/2010/main" val="3886622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1869"/>
            <a:ext cx="8077200" cy="646331"/>
          </a:xfrm>
          <a:prstGeom prst="rect">
            <a:avLst/>
          </a:prstGeom>
        </p:spPr>
        <p:txBody>
          <a:bodyPr wrap="square">
            <a:spAutoFit/>
          </a:bodyPr>
          <a:lstStyle/>
          <a:p>
            <a:r>
              <a:rPr lang="en-US" sz="3600" dirty="0" smtClean="0">
                <a:solidFill>
                  <a:srgbClr val="B5621A"/>
                </a:solidFill>
                <a:latin typeface="Questrial"/>
                <a:ea typeface="Questrial"/>
                <a:cs typeface="Questrial"/>
              </a:rPr>
              <a:t>How to use these slides</a:t>
            </a:r>
            <a:endParaRPr lang="en-US" sz="3600" dirty="0" smtClean="0">
              <a:solidFill>
                <a:srgbClr val="B5621A"/>
              </a:solidFill>
              <a:latin typeface="Questrial"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19961919"/>
              </p:ext>
            </p:extLst>
          </p:nvPr>
        </p:nvGraphicFramePr>
        <p:xfrm>
          <a:off x="381000" y="2034540"/>
          <a:ext cx="6400800" cy="3756660"/>
        </p:xfrm>
        <a:graphic>
          <a:graphicData uri="http://schemas.openxmlformats.org/drawingml/2006/table">
            <a:tbl>
              <a:tblPr firstRow="1" bandRow="1">
                <a:tableStyleId>{70B7DEA9-941F-4DE4-B690-58208C39A6B7}</a:tableStyleId>
              </a:tblPr>
              <a:tblGrid>
                <a:gridCol w="762000"/>
                <a:gridCol w="5638800"/>
              </a:tblGrid>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indent="0">
                        <a:buFont typeface="Wingdings" panose="05000000000000000000" pitchFamily="2" charset="2"/>
                        <a:buNone/>
                      </a:pPr>
                      <a:r>
                        <a:rPr lang="en-US" sz="1800" b="1" dirty="0" smtClean="0">
                          <a:solidFill>
                            <a:srgbClr val="B5621A"/>
                          </a:solidFill>
                          <a:latin typeface="Questrial" panose="020B0604020202020204" charset="0"/>
                        </a:rPr>
                        <a:t>Identify</a:t>
                      </a:r>
                      <a:r>
                        <a:rPr lang="en-US" sz="1800" dirty="0" smtClean="0">
                          <a:solidFill>
                            <a:srgbClr val="B5621A"/>
                          </a:solidFill>
                          <a:latin typeface="Questrial" panose="020B0604020202020204" charset="0"/>
                        </a:rPr>
                        <a:t> </a:t>
                      </a:r>
                      <a:r>
                        <a:rPr lang="en-US" sz="1800" dirty="0" smtClean="0">
                          <a:solidFill>
                            <a:schemeClr val="accent6"/>
                          </a:solidFill>
                          <a:latin typeface="Questrial" panose="020B0604020202020204" charset="0"/>
                        </a:rPr>
                        <a:t>which nutrition-related services CHWs can provide, according to policies;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Prioritize</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and/or reassign responsibilities to avoid overburdening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Build</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 stronger foundation of policies, tools, and </a:t>
                      </a:r>
                      <a:r>
                        <a:rPr lang="en-US" sz="1800" b="0" i="0" u="none" strike="noStrike" cap="none" dirty="0" smtClean="0">
                          <a:solidFill>
                            <a:schemeClr val="accent6"/>
                          </a:solidFill>
                          <a:latin typeface="Questrial" panose="020B0604020202020204" charset="0"/>
                          <a:ea typeface="+mn-ea"/>
                          <a:cs typeface="+mn-cs"/>
                          <a:sym typeface="Arial"/>
                        </a:rPr>
                        <a:t>systems</a:t>
                      </a:r>
                      <a:r>
                        <a:rPr lang="en-US" sz="1800" dirty="0" smtClean="0">
                          <a:solidFill>
                            <a:schemeClr val="accent6"/>
                          </a:solidFill>
                          <a:latin typeface="Questrial" panose="020B0604020202020204" charset="0"/>
                        </a:rPr>
                        <a:t> for CHWs to conduct their work;</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Plan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additional support to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Design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 conduct other in-depth assessments of community nutrition programs;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Inform</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program implementers to strengthen </a:t>
                      </a:r>
                      <a:r>
                        <a:rPr lang="en-US" sz="1800" b="0" i="0" u="none" strike="noStrike" cap="none" dirty="0" smtClean="0">
                          <a:solidFill>
                            <a:schemeClr val="accent6"/>
                          </a:solidFill>
                          <a:latin typeface="Questrial" panose="020B0604020202020204" charset="0"/>
                          <a:ea typeface="+mn-ea"/>
                          <a:cs typeface="+mn-cs"/>
                          <a:sym typeface="Arial"/>
                        </a:rPr>
                        <a:t>community</a:t>
                      </a:r>
                      <a:r>
                        <a:rPr lang="en-US" sz="1800" dirty="0" smtClean="0">
                          <a:solidFill>
                            <a:schemeClr val="accent6"/>
                          </a:solidFill>
                          <a:latin typeface="Questrial" panose="020B0604020202020204" charset="0"/>
                        </a:rPr>
                        <a:t> health interventions.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4"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352800"/>
            <a:ext cx="418234"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100" y="2743200"/>
            <a:ext cx="418234" cy="4182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2.iconfinder.com/data/icons/windows-8-metro-style/512/handshake.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210608"/>
            <a:ext cx="504392" cy="504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general-9/500/phone-128.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572000"/>
            <a:ext cx="507134" cy="507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custom-icon-design/mono-general-3/512/wheels-icon.png"/>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000499"/>
            <a:ext cx="419101"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433999" y="2057400"/>
            <a:ext cx="709001" cy="498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8600" y="914400"/>
            <a:ext cx="8252801" cy="615553"/>
          </a:xfrm>
          <a:prstGeom prst="rect">
            <a:avLst/>
          </a:prstGeom>
        </p:spPr>
        <p:txBody>
          <a:bodyPr wrap="square">
            <a:spAutoFit/>
          </a:bodyPr>
          <a:lstStyle/>
          <a:p>
            <a:endParaRPr lang="en-US" sz="1200" dirty="0">
              <a:latin typeface="Arial Unicode MS"/>
            </a:endParaRPr>
          </a:p>
          <a:p>
            <a:pPr marR="20400"/>
            <a:r>
              <a:rPr lang="en-US" sz="1200" dirty="0">
                <a:latin typeface="Arial Unicode MS"/>
              </a:rPr>
              <a:t> </a:t>
            </a:r>
            <a:r>
              <a:rPr lang="en-US" sz="2200" dirty="0">
                <a:solidFill>
                  <a:srgbClr val="7E7E7E"/>
                </a:solidFill>
                <a:latin typeface="Arial Unicode MS"/>
              </a:rPr>
              <a:t>We invite in-country stakeholders to use this </a:t>
            </a:r>
            <a:r>
              <a:rPr lang="en-US" sz="2200" dirty="0" smtClean="0">
                <a:solidFill>
                  <a:srgbClr val="7E7E7E"/>
                </a:solidFill>
                <a:latin typeface="Arial Unicode MS"/>
              </a:rPr>
              <a:t>information to</a:t>
            </a:r>
            <a:r>
              <a:rPr lang="en-US" sz="2200" dirty="0">
                <a:solidFill>
                  <a:srgbClr val="7E7E7E"/>
                </a:solidFill>
                <a:latin typeface="Arial Unicode MS"/>
              </a:rPr>
              <a:t>: </a:t>
            </a:r>
            <a:endParaRPr lang="en-US" sz="2200" dirty="0" smtClean="0">
              <a:solidFill>
                <a:schemeClr val="accent6"/>
              </a:solidFill>
              <a:latin typeface="Questrial" panose="020B0604020202020204" charset="0"/>
            </a:endParaRPr>
          </a:p>
        </p:txBody>
      </p:sp>
      <p:sp>
        <p:nvSpPr>
          <p:cNvPr id="12" name="Rectangle 11"/>
          <p:cNvSpPr/>
          <p:nvPr/>
        </p:nvSpPr>
        <p:spPr>
          <a:xfrm>
            <a:off x="0" y="5867400"/>
            <a:ext cx="9144000" cy="938719"/>
          </a:xfrm>
          <a:prstGeom prst="rect">
            <a:avLst/>
          </a:prstGeom>
        </p:spPr>
        <p:txBody>
          <a:bodyPr wrap="square">
            <a:spAutoFit/>
          </a:bodyPr>
          <a:lstStyle/>
          <a:p>
            <a:pPr algn="just"/>
            <a:r>
              <a:rPr lang="en-US" sz="1100" dirty="0" smtClean="0">
                <a:solidFill>
                  <a:schemeClr val="accent6"/>
                </a:solidFill>
                <a:latin typeface="Questrial" panose="020B0604020202020204" charset="0"/>
              </a:rPr>
              <a:t>This product was </a:t>
            </a:r>
            <a:r>
              <a:rPr lang="en-US" sz="1100" dirty="0" smtClean="0">
                <a:solidFill>
                  <a:schemeClr val="accent6"/>
                </a:solidFill>
                <a:latin typeface="Questrial" panose="020B0604020202020204" charset="0"/>
              </a:rPr>
              <a:t>developed </a:t>
            </a:r>
            <a:r>
              <a:rPr lang="en-US" sz="1100" dirty="0">
                <a:solidFill>
                  <a:schemeClr val="accent6"/>
                </a:solidFill>
                <a:latin typeface="Questrial" panose="020B0604020202020204" charset="0"/>
              </a:rPr>
              <a:t>using information collected by APC, with input from SPRING, through a desk review of existing policies and documents related to community health systems. </a:t>
            </a:r>
            <a:r>
              <a:rPr lang="en-US" sz="1100" dirty="0" smtClean="0">
                <a:solidFill>
                  <a:schemeClr val="accent6"/>
                </a:solidFill>
                <a:latin typeface="Questrial" panose="020B0604020202020204" charset="0"/>
              </a:rPr>
              <a:t>Due </a:t>
            </a:r>
            <a:r>
              <a:rPr lang="en-US" sz="1100" dirty="0">
                <a:solidFill>
                  <a:schemeClr val="accent6"/>
                </a:solidFill>
                <a:latin typeface="Questrial" panose="020B0604020202020204" charset="0"/>
              </a:rPr>
              <a:t>to the diversity and magnitude of community health programs in a given country, we collected information based on country policies/strategies that comprise the key areas of a community health system and not the realities of program implementation. Due to funding and timing, we focused on national public sector programs, and only when possible, captured community-based private sector health programs operating at scale. We encourage updates and validation to specific local contexts. </a:t>
            </a:r>
            <a:endParaRPr lang="en-US" sz="1100" dirty="0" smtClean="0">
              <a:solidFill>
                <a:schemeClr val="accent6"/>
              </a:solidFill>
              <a:latin typeface="Questrial" panose="020B0604020202020204" charset="0"/>
            </a:endParaRPr>
          </a:p>
        </p:txBody>
      </p:sp>
    </p:spTree>
    <p:extLst>
      <p:ext uri="{BB962C8B-B14F-4D97-AF65-F5344CB8AC3E}">
        <p14:creationId xmlns:p14="http://schemas.microsoft.com/office/powerpoint/2010/main" val="1606706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Shape 201"/>
          <p:cNvSpPr/>
          <p:nvPr/>
        </p:nvSpPr>
        <p:spPr>
          <a:xfrm>
            <a:off x="296125" y="457200"/>
            <a:ext cx="8577300" cy="1058663"/>
          </a:xfrm>
          <a:prstGeom prst="rect">
            <a:avLst/>
          </a:prstGeom>
          <a:noFill/>
          <a:ln>
            <a:noFill/>
          </a:ln>
        </p:spPr>
        <p:txBody>
          <a:bodyPr lIns="91425" tIns="45700" rIns="91425" bIns="45700" anchor="t" anchorCtr="0">
            <a:noAutofit/>
          </a:bodyPr>
          <a:lstStyle/>
          <a:p>
            <a:pPr>
              <a:buClr>
                <a:srgbClr val="E28432"/>
              </a:buClr>
              <a:buSzPct val="25000"/>
              <a:buFont typeface="Questrial"/>
              <a:buNone/>
            </a:pPr>
            <a:r>
              <a:rPr lang="en" sz="2400" dirty="0" smtClean="0">
                <a:solidFill>
                  <a:srgbClr val="E28432">
                    <a:lumMod val="75000"/>
                  </a:srgbClr>
                </a:solidFill>
                <a:latin typeface="Questrial"/>
                <a:ea typeface="Questrial"/>
                <a:cs typeface="Questrial"/>
                <a:sym typeface="Questrial"/>
              </a:rPr>
              <a:t>In the Philippines, </a:t>
            </a:r>
            <a:r>
              <a:rPr lang="en" sz="2400" b="1" dirty="0" smtClean="0">
                <a:solidFill>
                  <a:srgbClr val="E28432">
                    <a:lumMod val="75000"/>
                  </a:srgbClr>
                </a:solidFill>
                <a:latin typeface="Questrial"/>
                <a:ea typeface="Questrial"/>
                <a:cs typeface="Questrial"/>
                <a:sym typeface="Questrial"/>
              </a:rPr>
              <a:t>nutrition-related health issues </a:t>
            </a:r>
            <a:r>
              <a:rPr lang="en" sz="2400" dirty="0" smtClean="0">
                <a:solidFill>
                  <a:srgbClr val="E28432">
                    <a:lumMod val="75000"/>
                  </a:srgbClr>
                </a:solidFill>
                <a:latin typeface="Questrial"/>
                <a:ea typeface="Questrial"/>
                <a:cs typeface="Questrial"/>
                <a:sym typeface="Questrial"/>
              </a:rPr>
              <a:t>persist.</a:t>
            </a:r>
          </a:p>
          <a:p>
            <a:pPr>
              <a:buClr>
                <a:srgbClr val="E28432"/>
              </a:buClr>
              <a:buSzPct val="25000"/>
              <a:buFont typeface="Questrial"/>
              <a:buNone/>
            </a:pPr>
            <a:endParaRPr lang="en" sz="2400" b="1" dirty="0">
              <a:solidFill>
                <a:srgbClr val="E28432">
                  <a:lumMod val="75000"/>
                </a:srgbClr>
              </a:solidFill>
              <a:latin typeface="Questrial"/>
              <a:ea typeface="Questrial"/>
              <a:cs typeface="Questrial"/>
              <a:sym typeface="Questrial"/>
            </a:endParaRPr>
          </a:p>
        </p:txBody>
      </p:sp>
      <p:grpSp>
        <p:nvGrpSpPr>
          <p:cNvPr id="17" name="Group 16"/>
          <p:cNvGrpSpPr/>
          <p:nvPr/>
        </p:nvGrpSpPr>
        <p:grpSpPr>
          <a:xfrm>
            <a:off x="204970" y="1357857"/>
            <a:ext cx="888730" cy="609383"/>
            <a:chOff x="152400" y="2514600"/>
            <a:chExt cx="888730" cy="609383"/>
          </a:xfrm>
        </p:grpSpPr>
        <p:pic>
          <p:nvPicPr>
            <p:cNvPr id="7" name="Shape 215" descr="noun_235680_cc"/>
            <p:cNvPicPr preferRelativeResize="0"/>
            <p:nvPr/>
          </p:nvPicPr>
          <p:blipFill rotWithShape="1">
            <a:blip r:embed="rId3">
              <a:alphaModFix/>
              <a:duotone>
                <a:schemeClr val="accent2">
                  <a:shade val="45000"/>
                  <a:satMod val="135000"/>
                </a:schemeClr>
                <a:prstClr val="white"/>
              </a:duotone>
            </a:blip>
            <a:srcRect b="14850"/>
            <a:stretch/>
          </p:blipFill>
          <p:spPr>
            <a:xfrm>
              <a:off x="152400" y="2514600"/>
              <a:ext cx="888730" cy="609383"/>
            </a:xfrm>
            <a:prstGeom prst="rect">
              <a:avLst/>
            </a:prstGeom>
            <a:noFill/>
            <a:ln>
              <a:noFill/>
            </a:ln>
          </p:spPr>
        </p:pic>
        <p:grpSp>
          <p:nvGrpSpPr>
            <p:cNvPr id="2" name="Group 1"/>
            <p:cNvGrpSpPr/>
            <p:nvPr/>
          </p:nvGrpSpPr>
          <p:grpSpPr>
            <a:xfrm>
              <a:off x="544195" y="2514600"/>
              <a:ext cx="105140" cy="533400"/>
              <a:chOff x="8223423" y="3200617"/>
              <a:chExt cx="105140" cy="533400"/>
            </a:xfrm>
          </p:grpSpPr>
          <p:cxnSp>
            <p:nvCxnSpPr>
              <p:cNvPr id="8" name="Shape 270"/>
              <p:cNvCxnSpPr/>
              <p:nvPr/>
            </p:nvCxnSpPr>
            <p:spPr>
              <a:xfrm>
                <a:off x="8223423" y="3276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9" name="Shape 271"/>
              <p:cNvCxnSpPr/>
              <p:nvPr/>
            </p:nvCxnSpPr>
            <p:spPr>
              <a:xfrm>
                <a:off x="8223423" y="34292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0" name="Shape 272"/>
              <p:cNvCxnSpPr/>
              <p:nvPr/>
            </p:nvCxnSpPr>
            <p:spPr>
              <a:xfrm>
                <a:off x="8223423" y="35054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1" name="Shape 273"/>
              <p:cNvCxnSpPr/>
              <p:nvPr/>
            </p:nvCxnSpPr>
            <p:spPr>
              <a:xfrm>
                <a:off x="8223423" y="35816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2" name="Shape 274"/>
              <p:cNvCxnSpPr/>
              <p:nvPr/>
            </p:nvCxnSpPr>
            <p:spPr>
              <a:xfrm>
                <a:off x="8223423" y="3657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3" name="Shape 275"/>
              <p:cNvCxnSpPr/>
              <p:nvPr/>
            </p:nvCxnSpPr>
            <p:spPr>
              <a:xfrm>
                <a:off x="8223423" y="3734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4" name="Shape 276"/>
              <p:cNvCxnSpPr/>
              <p:nvPr/>
            </p:nvCxnSpPr>
            <p:spPr>
              <a:xfrm>
                <a:off x="8223423" y="3353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5" name="Shape 277"/>
              <p:cNvCxnSpPr/>
              <p:nvPr/>
            </p:nvCxnSpPr>
            <p:spPr>
              <a:xfrm>
                <a:off x="8223423" y="3200617"/>
                <a:ext cx="105140" cy="0"/>
              </a:xfrm>
              <a:prstGeom prst="straightConnector1">
                <a:avLst/>
              </a:prstGeom>
              <a:noFill/>
              <a:ln w="9525" cap="flat" cmpd="sng">
                <a:solidFill>
                  <a:srgbClr val="8E9739"/>
                </a:solidFill>
                <a:prstDash val="solid"/>
                <a:round/>
                <a:headEnd type="none" w="med" len="med"/>
                <a:tailEnd type="none" w="med" len="med"/>
              </a:ln>
            </p:spPr>
          </p:cxnSp>
        </p:grpSp>
      </p:grpSp>
      <p:sp>
        <p:nvSpPr>
          <p:cNvPr id="18" name="TextBox 17"/>
          <p:cNvSpPr txBox="1"/>
          <p:nvPr/>
        </p:nvSpPr>
        <p:spPr>
          <a:xfrm>
            <a:off x="230235" y="1942264"/>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19" name="TextBox 18"/>
          <p:cNvSpPr txBox="1"/>
          <p:nvPr/>
        </p:nvSpPr>
        <p:spPr>
          <a:xfrm>
            <a:off x="177665" y="4697225"/>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23" name="TextBox 22"/>
          <p:cNvSpPr txBox="1"/>
          <p:nvPr/>
        </p:nvSpPr>
        <p:spPr>
          <a:xfrm>
            <a:off x="5411972" y="1982450"/>
            <a:ext cx="2438400" cy="523220"/>
          </a:xfrm>
          <a:prstGeom prst="rect">
            <a:avLst/>
          </a:prstGeom>
          <a:noFill/>
        </p:spPr>
        <p:txBody>
          <a:bodyPr wrap="square" rtlCol="0">
            <a:spAutoFit/>
          </a:bodyPr>
          <a:lstStyle/>
          <a:p>
            <a:r>
              <a:rPr lang="en-US" dirty="0" smtClean="0">
                <a:latin typeface="Questrial" panose="020B0604020202020204" charset="0"/>
              </a:rPr>
              <a:t>of women of reproductive age have anemia</a:t>
            </a:r>
            <a:endParaRPr lang="en-US" dirty="0">
              <a:latin typeface="Questrial" panose="020B0604020202020204" charset="0"/>
            </a:endParaRPr>
          </a:p>
        </p:txBody>
      </p:sp>
      <p:sp>
        <p:nvSpPr>
          <p:cNvPr id="24" name="TextBox 23"/>
          <p:cNvSpPr txBox="1"/>
          <p:nvPr/>
        </p:nvSpPr>
        <p:spPr>
          <a:xfrm>
            <a:off x="5410200" y="1202242"/>
            <a:ext cx="2057400" cy="923330"/>
          </a:xfrm>
          <a:prstGeom prst="rect">
            <a:avLst/>
          </a:prstGeom>
          <a:noFill/>
        </p:spPr>
        <p:txBody>
          <a:bodyPr wrap="square" rtlCol="0">
            <a:spAutoFit/>
          </a:bodyPr>
          <a:lstStyle/>
          <a:p>
            <a:r>
              <a:rPr lang="en-US" sz="5400" b="1" dirty="0" smtClean="0">
                <a:solidFill>
                  <a:srgbClr val="E28432"/>
                </a:solidFill>
                <a:latin typeface="Questrial" panose="020B0604020202020204" charset="0"/>
              </a:rPr>
              <a:t>25%</a:t>
            </a:r>
            <a:endParaRPr lang="en-US" sz="5400" b="1" dirty="0">
              <a:solidFill>
                <a:srgbClr val="E28432"/>
              </a:solidFill>
              <a:latin typeface="Questrial" panose="020B0604020202020204" charset="0"/>
            </a:endParaRPr>
          </a:p>
        </p:txBody>
      </p:sp>
      <p:sp>
        <p:nvSpPr>
          <p:cNvPr id="25" name="TextBox 24"/>
          <p:cNvSpPr txBox="1"/>
          <p:nvPr/>
        </p:nvSpPr>
        <p:spPr>
          <a:xfrm>
            <a:off x="5411971" y="2505670"/>
            <a:ext cx="3309053" cy="923330"/>
          </a:xfrm>
          <a:prstGeom prst="rect">
            <a:avLst/>
          </a:prstGeom>
          <a:noFill/>
        </p:spPr>
        <p:txBody>
          <a:bodyPr wrap="square" rtlCol="0">
            <a:spAutoFit/>
          </a:bodyPr>
          <a:lstStyle/>
          <a:p>
            <a:r>
              <a:rPr lang="en-US" sz="1800" dirty="0" smtClean="0">
                <a:solidFill>
                  <a:srgbClr val="E28432">
                    <a:lumMod val="75000"/>
                  </a:srgbClr>
                </a:solidFill>
                <a:latin typeface="Questrial" panose="020B0604020202020204" charset="0"/>
              </a:rPr>
              <a:t>That means </a:t>
            </a:r>
            <a:r>
              <a:rPr lang="en-US" sz="1800" b="1" dirty="0" smtClean="0">
                <a:solidFill>
                  <a:srgbClr val="E28432">
                    <a:lumMod val="75000"/>
                  </a:srgbClr>
                </a:solidFill>
                <a:latin typeface="Questrial" panose="020B0604020202020204" charset="0"/>
              </a:rPr>
              <a:t>6.2 million </a:t>
            </a:r>
            <a:r>
              <a:rPr lang="en-US" sz="1800" dirty="0" smtClean="0">
                <a:solidFill>
                  <a:srgbClr val="E28432">
                    <a:lumMod val="75000"/>
                  </a:srgbClr>
                </a:solidFill>
                <a:latin typeface="Questrial" panose="020B0604020202020204" charset="0"/>
              </a:rPr>
              <a:t>Filipina women have a critical micronutrient deficiency </a:t>
            </a:r>
            <a:r>
              <a:rPr lang="en-US" sz="1050" dirty="0" smtClean="0">
                <a:solidFill>
                  <a:srgbClr val="E28432">
                    <a:lumMod val="75000"/>
                  </a:srgbClr>
                </a:solidFill>
                <a:latin typeface="Questrial" panose="020B0604020202020204" charset="0"/>
              </a:rPr>
              <a:t>(2011)</a:t>
            </a:r>
            <a:endParaRPr lang="en-US" sz="1050" dirty="0">
              <a:solidFill>
                <a:srgbClr val="E28432">
                  <a:lumMod val="75000"/>
                </a:srgbClr>
              </a:solidFill>
              <a:latin typeface="Questrial" panose="020B0604020202020204" charset="0"/>
            </a:endParaRPr>
          </a:p>
        </p:txBody>
      </p:sp>
      <p:sp>
        <p:nvSpPr>
          <p:cNvPr id="26" name="TextBox 25"/>
          <p:cNvSpPr txBox="1"/>
          <p:nvPr/>
        </p:nvSpPr>
        <p:spPr>
          <a:xfrm>
            <a:off x="5486400" y="4343400"/>
            <a:ext cx="2057400" cy="1203535"/>
          </a:xfrm>
          <a:prstGeom prst="rect">
            <a:avLst/>
          </a:prstGeom>
          <a:noFill/>
        </p:spPr>
        <p:txBody>
          <a:bodyPr wrap="square" rtlCol="0">
            <a:spAutoFit/>
          </a:bodyPr>
          <a:lstStyle/>
          <a:p>
            <a:pPr>
              <a:lnSpc>
                <a:spcPct val="80000"/>
              </a:lnSpc>
            </a:pPr>
            <a:r>
              <a:rPr lang="en-US" sz="3600" b="1" dirty="0">
                <a:solidFill>
                  <a:srgbClr val="E28432">
                    <a:lumMod val="75000"/>
                  </a:srgbClr>
                </a:solidFill>
                <a:latin typeface="Questrial" panose="020B0604020202020204" charset="0"/>
              </a:rPr>
              <a:t>o</a:t>
            </a:r>
            <a:r>
              <a:rPr lang="en-US" sz="3600" b="1" dirty="0" smtClean="0">
                <a:solidFill>
                  <a:srgbClr val="E28432">
                    <a:lumMod val="75000"/>
                  </a:srgbClr>
                </a:solidFill>
                <a:latin typeface="Questrial" panose="020B0604020202020204" charset="0"/>
              </a:rPr>
              <a:t>nly</a:t>
            </a:r>
            <a:endParaRPr lang="en-US" sz="5400" b="1" dirty="0" smtClean="0">
              <a:solidFill>
                <a:srgbClr val="E28432">
                  <a:lumMod val="75000"/>
                </a:srgbClr>
              </a:solidFill>
              <a:latin typeface="Questrial" panose="020B0604020202020204" charset="0"/>
            </a:endParaRPr>
          </a:p>
          <a:p>
            <a:pPr>
              <a:lnSpc>
                <a:spcPct val="80000"/>
              </a:lnSpc>
            </a:pPr>
            <a:r>
              <a:rPr lang="en-US" sz="5400" b="1" dirty="0" smtClean="0">
                <a:solidFill>
                  <a:srgbClr val="E28432">
                    <a:lumMod val="75000"/>
                  </a:srgbClr>
                </a:solidFill>
                <a:latin typeface="Questrial" panose="020B0604020202020204" charset="0"/>
              </a:rPr>
              <a:t>27%</a:t>
            </a:r>
            <a:endParaRPr lang="en-US" sz="5400" b="1" dirty="0">
              <a:solidFill>
                <a:srgbClr val="E28432">
                  <a:lumMod val="75000"/>
                </a:srgbClr>
              </a:solidFill>
              <a:latin typeface="Questrial" panose="020B0604020202020204" charset="0"/>
            </a:endParaRPr>
          </a:p>
        </p:txBody>
      </p:sp>
      <p:sp>
        <p:nvSpPr>
          <p:cNvPr id="27" name="TextBox 26"/>
          <p:cNvSpPr txBox="1"/>
          <p:nvPr/>
        </p:nvSpPr>
        <p:spPr>
          <a:xfrm>
            <a:off x="5486400" y="5342931"/>
            <a:ext cx="2438400" cy="707886"/>
          </a:xfrm>
          <a:prstGeom prst="rect">
            <a:avLst/>
          </a:prstGeom>
          <a:noFill/>
        </p:spPr>
        <p:txBody>
          <a:bodyPr wrap="square" rtlCol="0">
            <a:spAutoFit/>
          </a:bodyPr>
          <a:lstStyle/>
          <a:p>
            <a:r>
              <a:rPr lang="en-US" dirty="0" smtClean="0">
                <a:latin typeface="Questrial" panose="020B0604020202020204" charset="0"/>
              </a:rPr>
              <a:t>of infants are exclusively breastfed for 6 months </a:t>
            </a:r>
          </a:p>
          <a:p>
            <a:r>
              <a:rPr lang="en-US" sz="1050" dirty="0" smtClean="0">
                <a:latin typeface="Questrial" panose="020B0604020202020204" charset="0"/>
              </a:rPr>
              <a:t>(2011)</a:t>
            </a:r>
            <a:endParaRPr lang="en-US" sz="1050" dirty="0">
              <a:latin typeface="Questrial" panose="020B0604020202020204" charset="0"/>
            </a:endParaRPr>
          </a:p>
        </p:txBody>
      </p:sp>
      <p:sp>
        <p:nvSpPr>
          <p:cNvPr id="4" name="TextBox 3"/>
          <p:cNvSpPr txBox="1"/>
          <p:nvPr/>
        </p:nvSpPr>
        <p:spPr>
          <a:xfrm>
            <a:off x="304800" y="6553200"/>
            <a:ext cx="3432350" cy="253916"/>
          </a:xfrm>
          <a:prstGeom prst="rect">
            <a:avLst/>
          </a:prstGeom>
          <a:noFill/>
        </p:spPr>
        <p:txBody>
          <a:bodyPr wrap="none" rtlCol="0">
            <a:spAutoFit/>
          </a:bodyPr>
          <a:lstStyle/>
          <a:p>
            <a:r>
              <a:rPr lang="en-US" sz="1050" dirty="0" smtClean="0">
                <a:latin typeface="Questrial" panose="020B0604020202020204" charset="0"/>
              </a:rPr>
              <a:t>Source: </a:t>
            </a:r>
            <a:r>
              <a:rPr lang="en-US" sz="1050" dirty="0">
                <a:latin typeface="Questrial" panose="020B0604020202020204" charset="0"/>
              </a:rPr>
              <a:t>World Bank </a:t>
            </a:r>
            <a:r>
              <a:rPr lang="en-US" sz="1050" dirty="0" smtClean="0">
                <a:latin typeface="Questrial" panose="020B0604020202020204" charset="0"/>
              </a:rPr>
              <a:t>Databank: Global Nutrition Report </a:t>
            </a:r>
            <a:endParaRPr lang="en-US" sz="1050" dirty="0">
              <a:latin typeface="Questrial" panose="020B0604020202020204" charset="0"/>
            </a:endParaRPr>
          </a:p>
        </p:txBody>
      </p:sp>
      <p:graphicFrame>
        <p:nvGraphicFramePr>
          <p:cNvPr id="28" name="Chart 27"/>
          <p:cNvGraphicFramePr/>
          <p:nvPr>
            <p:extLst>
              <p:ext uri="{D42A27DB-BD31-4B8C-83A1-F6EECF244321}">
                <p14:modId xmlns:p14="http://schemas.microsoft.com/office/powerpoint/2010/main" val="489414786"/>
              </p:ext>
            </p:extLst>
          </p:nvPr>
        </p:nvGraphicFramePr>
        <p:xfrm>
          <a:off x="1040638" y="1090500"/>
          <a:ext cx="4357256" cy="25037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p:nvPr>
            <p:extLst>
              <p:ext uri="{D42A27DB-BD31-4B8C-83A1-F6EECF244321}">
                <p14:modId xmlns:p14="http://schemas.microsoft.com/office/powerpoint/2010/main" val="427661545"/>
              </p:ext>
            </p:extLst>
          </p:nvPr>
        </p:nvGraphicFramePr>
        <p:xfrm>
          <a:off x="838200" y="3707644"/>
          <a:ext cx="4340287" cy="2738421"/>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Picture 2" descr="C:\Users\hviland\Downloads\anemia (blood drops) icon.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224" y="3894075"/>
            <a:ext cx="809082" cy="80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4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p:nvPr/>
        </p:nvSpPr>
        <p:spPr>
          <a:xfrm>
            <a:off x="457200" y="381000"/>
            <a:ext cx="8458200" cy="762000"/>
          </a:xfrm>
          <a:prstGeom prst="rect">
            <a:avLst/>
          </a:prstGeom>
          <a:noFill/>
          <a:ln>
            <a:noFill/>
          </a:ln>
        </p:spPr>
        <p:txBody>
          <a:bodyPr lIns="91425" tIns="45700" rIns="91425" bIns="45700" anchor="t" anchorCtr="0">
            <a:noAutofit/>
          </a:bodyPr>
          <a:lstStyle/>
          <a:p>
            <a:pPr lvl="0">
              <a:buClr>
                <a:schemeClr val="dk2"/>
              </a:buClr>
              <a:buSzPct val="25000"/>
            </a:pPr>
            <a:r>
              <a:rPr lang="en" sz="2800" dirty="0">
                <a:solidFill>
                  <a:srgbClr val="646561"/>
                </a:solidFill>
                <a:latin typeface="Questrial"/>
                <a:ea typeface="Questrial"/>
                <a:cs typeface="Questrial"/>
                <a:sym typeface="Questrial"/>
              </a:rPr>
              <a:t>We know </a:t>
            </a:r>
            <a:r>
              <a:rPr lang="en" sz="2800" b="1" dirty="0">
                <a:solidFill>
                  <a:schemeClr val="accent2">
                    <a:lumMod val="75000"/>
                  </a:schemeClr>
                </a:solidFill>
                <a:latin typeface="Questrial"/>
                <a:ea typeface="Questrial"/>
                <a:cs typeface="Questrial"/>
                <a:sym typeface="Questrial"/>
              </a:rPr>
              <a:t>evidence-based, cost-effective interventions </a:t>
            </a:r>
            <a:r>
              <a:rPr lang="en" sz="2800" dirty="0">
                <a:solidFill>
                  <a:srgbClr val="646561"/>
                </a:solidFill>
                <a:latin typeface="Questrial"/>
                <a:ea typeface="Questrial"/>
                <a:cs typeface="Questrial"/>
                <a:sym typeface="Questrial"/>
              </a:rPr>
              <a:t>can improve nutrition outcomes</a:t>
            </a:r>
            <a:r>
              <a:rPr lang="en" sz="2800" dirty="0" smtClean="0">
                <a:solidFill>
                  <a:srgbClr val="646561"/>
                </a:solidFill>
                <a:latin typeface="Questrial"/>
                <a:ea typeface="Questrial"/>
                <a:cs typeface="Questrial"/>
                <a:sym typeface="Questrial"/>
              </a:rPr>
              <a:t>. </a:t>
            </a:r>
          </a:p>
          <a:p>
            <a:pPr lvl="0">
              <a:buClr>
                <a:schemeClr val="dk2"/>
              </a:buClr>
              <a:buSzPct val="25000"/>
            </a:pPr>
            <a:endParaRPr lang="en-US" sz="1800" dirty="0" smtClean="0">
              <a:solidFill>
                <a:srgbClr val="646561"/>
              </a:solidFill>
              <a:latin typeface="Questrial"/>
              <a:ea typeface="Questrial"/>
              <a:cs typeface="Questrial"/>
            </a:endParaRPr>
          </a:p>
          <a:p>
            <a:pPr lvl="0">
              <a:buClr>
                <a:schemeClr val="dk2"/>
              </a:buClr>
              <a:buSzPct val="25000"/>
            </a:pPr>
            <a:r>
              <a:rPr lang="en-US" sz="1800" dirty="0" smtClean="0">
                <a:solidFill>
                  <a:srgbClr val="646561"/>
                </a:solidFill>
                <a:latin typeface="Questrial"/>
                <a:ea typeface="Questrial"/>
                <a:cs typeface="Questrial"/>
              </a:rPr>
              <a:t>It </a:t>
            </a:r>
            <a:r>
              <a:rPr lang="en-US" sz="1800" dirty="0">
                <a:solidFill>
                  <a:srgbClr val="646561"/>
                </a:solidFill>
                <a:latin typeface="Questrial"/>
                <a:ea typeface="Questrial"/>
                <a:cs typeface="Questrial"/>
              </a:rPr>
              <a:t>is estimated that </a:t>
            </a:r>
            <a:r>
              <a:rPr lang="en-US" sz="1800" dirty="0" smtClean="0">
                <a:solidFill>
                  <a:srgbClr val="646561"/>
                </a:solidFill>
                <a:latin typeface="Questrial"/>
                <a:ea typeface="Questrial"/>
                <a:cs typeface="Questrial"/>
              </a:rPr>
              <a:t>the following 10 </a:t>
            </a:r>
            <a:r>
              <a:rPr lang="en-US" sz="1800" dirty="0">
                <a:solidFill>
                  <a:srgbClr val="646561"/>
                </a:solidFill>
                <a:latin typeface="Questrial"/>
                <a:ea typeface="Questrial"/>
                <a:cs typeface="Questrial"/>
              </a:rPr>
              <a:t>evidence-based, nutrition-specific </a:t>
            </a:r>
            <a:r>
              <a:rPr lang="en-US" sz="1800" dirty="0" smtClean="0">
                <a:solidFill>
                  <a:srgbClr val="646561"/>
                </a:solidFill>
                <a:latin typeface="Questrial"/>
                <a:ea typeface="Questrial"/>
                <a:cs typeface="Questrial"/>
              </a:rPr>
              <a:t>interventions, if </a:t>
            </a:r>
            <a:r>
              <a:rPr lang="en-US" sz="1800" dirty="0">
                <a:solidFill>
                  <a:srgbClr val="646561"/>
                </a:solidFill>
                <a:latin typeface="Questrial"/>
                <a:ea typeface="Questrial"/>
                <a:cs typeface="Questrial"/>
              </a:rPr>
              <a:t>scaled to 90 percent coverage, </a:t>
            </a:r>
            <a:r>
              <a:rPr lang="en-US" sz="1800" dirty="0" smtClean="0">
                <a:solidFill>
                  <a:srgbClr val="646561"/>
                </a:solidFill>
                <a:latin typeface="Questrial"/>
                <a:ea typeface="Questrial"/>
                <a:cs typeface="Questrial"/>
              </a:rPr>
              <a:t>could </a:t>
            </a:r>
            <a:r>
              <a:rPr lang="en-US" sz="1800" b="1" dirty="0">
                <a:solidFill>
                  <a:srgbClr val="646561"/>
                </a:solidFill>
                <a:latin typeface="Questrial"/>
                <a:ea typeface="Questrial"/>
                <a:cs typeface="Questrial"/>
              </a:rPr>
              <a:t>reduce stunting by 20 percent </a:t>
            </a:r>
            <a:r>
              <a:rPr lang="en-US" sz="1800" dirty="0">
                <a:solidFill>
                  <a:srgbClr val="646561"/>
                </a:solidFill>
                <a:latin typeface="Questrial"/>
                <a:ea typeface="Questrial"/>
                <a:cs typeface="Questrial"/>
              </a:rPr>
              <a:t>and </a:t>
            </a:r>
            <a:r>
              <a:rPr lang="en-US" sz="1800" b="1" dirty="0">
                <a:solidFill>
                  <a:srgbClr val="646561"/>
                </a:solidFill>
                <a:latin typeface="Questrial"/>
                <a:ea typeface="Questrial"/>
                <a:cs typeface="Questrial"/>
              </a:rPr>
              <a:t>severe wasting by 60 </a:t>
            </a:r>
            <a:r>
              <a:rPr lang="en-US" sz="1800" b="1" dirty="0" smtClean="0">
                <a:solidFill>
                  <a:srgbClr val="646561"/>
                </a:solidFill>
                <a:latin typeface="Questrial"/>
                <a:ea typeface="Questrial"/>
                <a:cs typeface="Questrial"/>
              </a:rPr>
              <a:t>percent</a:t>
            </a:r>
            <a:r>
              <a:rPr lang="en-US" sz="1800" dirty="0">
                <a:solidFill>
                  <a:srgbClr val="646561"/>
                </a:solidFill>
                <a:latin typeface="Questrial"/>
                <a:ea typeface="Questrial"/>
                <a:cs typeface="Questrial"/>
              </a:rPr>
              <a:t>.</a:t>
            </a:r>
            <a:endParaRPr lang="en" sz="1800" dirty="0">
              <a:solidFill>
                <a:srgbClr val="646561"/>
              </a:solidFill>
              <a:latin typeface="Questrial"/>
              <a:ea typeface="Questrial"/>
              <a:cs typeface="Questrial"/>
              <a:sym typeface="Questrial"/>
            </a:endParaRPr>
          </a:p>
        </p:txBody>
      </p:sp>
      <p:sp>
        <p:nvSpPr>
          <p:cNvPr id="343" name="Shape 343"/>
          <p:cNvSpPr txBox="1"/>
          <p:nvPr/>
        </p:nvSpPr>
        <p:spPr>
          <a:xfrm>
            <a:off x="461210" y="6214001"/>
            <a:ext cx="2129589" cy="2768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 sz="1200" b="0" i="1" u="none" strike="noStrike" cap="none" dirty="0">
                <a:solidFill>
                  <a:schemeClr val="accent4">
                    <a:lumMod val="75000"/>
                  </a:schemeClr>
                </a:solidFill>
                <a:latin typeface="Arial"/>
                <a:ea typeface="Arial"/>
                <a:cs typeface="Arial"/>
                <a:sym typeface="Arial"/>
              </a:rPr>
              <a:t>Source: </a:t>
            </a:r>
            <a:r>
              <a:rPr lang="en" sz="1200" b="0" u="none" strike="noStrike" cap="none" dirty="0" smtClean="0">
                <a:solidFill>
                  <a:schemeClr val="accent4">
                    <a:lumMod val="75000"/>
                  </a:schemeClr>
                </a:solidFill>
                <a:latin typeface="Arial"/>
                <a:ea typeface="Arial"/>
                <a:cs typeface="Arial"/>
                <a:sym typeface="Arial"/>
              </a:rPr>
              <a:t>Bhutta </a:t>
            </a:r>
            <a:r>
              <a:rPr lang="en" sz="1200" b="0" u="none" strike="noStrike" cap="none" dirty="0">
                <a:solidFill>
                  <a:schemeClr val="accent4">
                    <a:lumMod val="75000"/>
                  </a:schemeClr>
                </a:solidFill>
                <a:latin typeface="Arial"/>
                <a:ea typeface="Arial"/>
                <a:cs typeface="Arial"/>
                <a:sym typeface="Arial"/>
              </a:rPr>
              <a:t>et al. </a:t>
            </a:r>
            <a:r>
              <a:rPr lang="en" sz="1200" b="0" u="none" strike="noStrike" cap="none" dirty="0" smtClean="0">
                <a:solidFill>
                  <a:schemeClr val="accent4">
                    <a:lumMod val="75000"/>
                  </a:schemeClr>
                </a:solidFill>
                <a:latin typeface="Arial"/>
                <a:ea typeface="Arial"/>
                <a:cs typeface="Arial"/>
                <a:sym typeface="Arial"/>
              </a:rPr>
              <a:t>2013.</a:t>
            </a:r>
            <a:endParaRPr lang="en" sz="1200" b="0" u="none" strike="noStrike" cap="none" dirty="0">
              <a:solidFill>
                <a:schemeClr val="accent4">
                  <a:lumMod val="75000"/>
                </a:schemeClr>
              </a:solidFill>
              <a:latin typeface="Arial"/>
              <a:ea typeface="Arial"/>
              <a:cs typeface="Arial"/>
              <a:sym typeface="Arial"/>
            </a:endParaRPr>
          </a:p>
        </p:txBody>
      </p:sp>
      <p:sp>
        <p:nvSpPr>
          <p:cNvPr id="2" name="TextBox 1"/>
          <p:cNvSpPr txBox="1"/>
          <p:nvPr/>
        </p:nvSpPr>
        <p:spPr>
          <a:xfrm>
            <a:off x="457200" y="2664847"/>
            <a:ext cx="8382000" cy="3477875"/>
          </a:xfrm>
          <a:prstGeom prst="rect">
            <a:avLst/>
          </a:prstGeom>
          <a:noFill/>
        </p:spPr>
        <p:txBody>
          <a:bodyPr wrap="square" numCol="2" spcCol="182880" rtlCol="0">
            <a:spAutoFit/>
          </a:bodyPr>
          <a:lstStyle/>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severe acute malnutrition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Preventive zinc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Promotion of breastfeeding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Appropriate complementary 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moderate acute malnutrition </a:t>
            </a: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endParaRPr lang="en-US" sz="2000" dirty="0" smtClean="0">
              <a:solidFill>
                <a:schemeClr val="accent6"/>
              </a:solidFill>
              <a:latin typeface="Questrial"/>
              <a:ea typeface="Questrial"/>
              <a:cs typeface="Questrial"/>
            </a:endParaRPr>
          </a:p>
          <a:p>
            <a:pPr marL="285750" indent="-285750">
              <a:buFont typeface="Arial" panose="020B0604020202020204" pitchFamily="34" charset="0"/>
              <a:buChar char="•"/>
            </a:pP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err="1" smtClean="0">
                <a:solidFill>
                  <a:schemeClr val="accent6"/>
                </a:solidFill>
                <a:latin typeface="Questrial"/>
                <a:ea typeface="Questrial"/>
                <a:cs typeface="Questrial"/>
              </a:rPr>
              <a:t>Periconceptual</a:t>
            </a:r>
            <a:r>
              <a:rPr lang="en-US" sz="2000" dirty="0" smtClean="0">
                <a:solidFill>
                  <a:schemeClr val="accent6"/>
                </a:solidFill>
                <a:latin typeface="Questrial"/>
                <a:ea typeface="Questrial"/>
                <a:cs typeface="Questrial"/>
              </a:rPr>
              <a:t> </a:t>
            </a:r>
            <a:r>
              <a:rPr lang="en-US" sz="2000" dirty="0">
                <a:solidFill>
                  <a:schemeClr val="accent6"/>
                </a:solidFill>
                <a:latin typeface="Questrial"/>
                <a:ea typeface="Questrial"/>
                <a:cs typeface="Questrial"/>
              </a:rPr>
              <a:t>folic acid supplementation or fortification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balanced energy protein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multiple micronutrient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a:solidFill>
                  <a:schemeClr val="accent6"/>
                </a:solidFill>
                <a:latin typeface="Questrial"/>
                <a:ea typeface="Questrial"/>
                <a:cs typeface="Questrial"/>
              </a:rPr>
              <a:t>Vitamin A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calcium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171450" indent="-171450">
              <a:buFont typeface="Arial" panose="020B0604020202020204" pitchFamily="34" charset="0"/>
              <a:buChar char="•"/>
            </a:pPr>
            <a:endParaRPr lang="en-US" sz="20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0" name="Rectangle 19"/>
          <p:cNvSpPr/>
          <p:nvPr/>
        </p:nvSpPr>
        <p:spPr>
          <a:xfrm>
            <a:off x="879423" y="1295400"/>
            <a:ext cx="6283377" cy="4237570"/>
          </a:xfrm>
          <a:prstGeom prst="rect">
            <a:avLst/>
          </a:prstGeom>
        </p:spPr>
        <p:txBody>
          <a:bodyPr wrap="square">
            <a:spAutoFit/>
          </a:bodyPr>
          <a:lstStyle/>
          <a:p>
            <a:pPr>
              <a:lnSpc>
                <a:spcPct val="114000"/>
              </a:lnSpc>
            </a:pPr>
            <a:r>
              <a:rPr lang="en-US" sz="2800" dirty="0" smtClean="0">
                <a:solidFill>
                  <a:schemeClr val="lt1"/>
                </a:solidFill>
                <a:latin typeface="Questrial"/>
                <a:ea typeface="Questrial"/>
                <a:cs typeface="Questrial"/>
              </a:rPr>
              <a:t>Studies have demonstrated the </a:t>
            </a:r>
            <a:r>
              <a:rPr lang="en-US" sz="2800" dirty="0">
                <a:solidFill>
                  <a:schemeClr val="lt1"/>
                </a:solidFill>
                <a:latin typeface="Questrial"/>
                <a:ea typeface="Questrial"/>
                <a:cs typeface="Questrial"/>
              </a:rPr>
              <a:t>effectiveness of </a:t>
            </a:r>
            <a:r>
              <a:rPr lang="en-US" sz="2800" dirty="0" smtClean="0">
                <a:solidFill>
                  <a:schemeClr val="lt1"/>
                </a:solidFill>
                <a:latin typeface="Questrial"/>
                <a:ea typeface="Questrial"/>
                <a:cs typeface="Questrial"/>
              </a:rPr>
              <a:t>community health workers in </a:t>
            </a:r>
            <a:r>
              <a:rPr lang="en-US" sz="2800" dirty="0">
                <a:solidFill>
                  <a:schemeClr val="lt1"/>
                </a:solidFill>
                <a:latin typeface="Questrial"/>
                <a:ea typeface="Questrial"/>
                <a:cs typeface="Questrial"/>
              </a:rPr>
              <a:t>achieving demonstrable health benefits </a:t>
            </a:r>
            <a:r>
              <a:rPr lang="en-US" sz="2800" dirty="0" smtClean="0">
                <a:solidFill>
                  <a:schemeClr val="lt1"/>
                </a:solidFill>
                <a:latin typeface="Questrial"/>
                <a:ea typeface="Questrial"/>
                <a:cs typeface="Questrial"/>
              </a:rPr>
              <a:t>directly </a:t>
            </a:r>
            <a:r>
              <a:rPr lang="en-US" sz="2800" dirty="0">
                <a:solidFill>
                  <a:schemeClr val="lt1"/>
                </a:solidFill>
                <a:latin typeface="Questrial"/>
                <a:ea typeface="Questrial"/>
                <a:cs typeface="Questrial"/>
              </a:rPr>
              <a:t>related to </a:t>
            </a:r>
            <a:r>
              <a:rPr lang="en-US" sz="2800" dirty="0" smtClean="0">
                <a:solidFill>
                  <a:schemeClr val="lt1"/>
                </a:solidFill>
                <a:latin typeface="Questrial"/>
                <a:ea typeface="Questrial"/>
                <a:cs typeface="Questrial"/>
              </a:rPr>
              <a:t>the </a:t>
            </a:r>
            <a:r>
              <a:rPr lang="en-US" sz="2800" dirty="0">
                <a:solidFill>
                  <a:schemeClr val="lt1"/>
                </a:solidFill>
                <a:latin typeface="Questrial"/>
                <a:ea typeface="Questrial"/>
                <a:cs typeface="Questrial"/>
              </a:rPr>
              <a:t>Millennium Development Goals (MDGs), </a:t>
            </a:r>
            <a:r>
              <a:rPr lang="en-US" sz="2800" dirty="0" smtClean="0">
                <a:solidFill>
                  <a:schemeClr val="lt1"/>
                </a:solidFill>
                <a:latin typeface="Questrial"/>
                <a:ea typeface="Questrial"/>
                <a:cs typeface="Questrial"/>
              </a:rPr>
              <a:t>including </a:t>
            </a:r>
            <a:r>
              <a:rPr lang="en-US" sz="2800" b="1" dirty="0" smtClean="0">
                <a:solidFill>
                  <a:schemeClr val="accent2">
                    <a:lumMod val="20000"/>
                    <a:lumOff val="80000"/>
                  </a:schemeClr>
                </a:solidFill>
                <a:latin typeface="Questrial"/>
                <a:ea typeface="Questrial"/>
                <a:cs typeface="Questrial"/>
              </a:rPr>
              <a:t>reducing child malnutrition and both child and maternal mortality.</a:t>
            </a:r>
            <a:r>
              <a:rPr lang="en-US" sz="2800" dirty="0" smtClean="0">
                <a:solidFill>
                  <a:schemeClr val="accent2">
                    <a:lumMod val="20000"/>
                    <a:lumOff val="80000"/>
                  </a:schemeClr>
                </a:solidFill>
                <a:latin typeface="Questrial"/>
                <a:ea typeface="Questrial"/>
                <a:cs typeface="Questrial"/>
              </a:rPr>
              <a:t> </a:t>
            </a:r>
          </a:p>
          <a:p>
            <a:pPr algn="r"/>
            <a:r>
              <a:rPr lang="en-US" dirty="0" smtClean="0">
                <a:solidFill>
                  <a:schemeClr val="lt1"/>
                </a:solidFill>
                <a:latin typeface="Questrial"/>
                <a:ea typeface="Questrial"/>
                <a:cs typeface="Questrial"/>
              </a:rPr>
              <a:t>- </a:t>
            </a:r>
            <a:r>
              <a:rPr lang="en-US" dirty="0">
                <a:solidFill>
                  <a:schemeClr val="lt1"/>
                </a:solidFill>
                <a:latin typeface="Questrial"/>
                <a:ea typeface="Questrial"/>
                <a:cs typeface="Questrial"/>
              </a:rPr>
              <a:t>Perry and </a:t>
            </a:r>
            <a:r>
              <a:rPr lang="en-US" dirty="0" err="1" smtClean="0">
                <a:solidFill>
                  <a:schemeClr val="lt1"/>
                </a:solidFill>
                <a:latin typeface="Questrial"/>
                <a:ea typeface="Questrial"/>
                <a:cs typeface="Questrial"/>
              </a:rPr>
              <a:t>Zulliger</a:t>
            </a:r>
            <a:r>
              <a:rPr lang="en-US" dirty="0">
                <a:solidFill>
                  <a:schemeClr val="lt1"/>
                </a:solidFill>
                <a:latin typeface="Questrial"/>
                <a:ea typeface="Questrial"/>
                <a:cs typeface="Questrial"/>
              </a:rPr>
              <a:t> </a:t>
            </a:r>
            <a:r>
              <a:rPr lang="en-US" dirty="0" smtClean="0">
                <a:solidFill>
                  <a:schemeClr val="lt1"/>
                </a:solidFill>
                <a:latin typeface="Questrial"/>
                <a:ea typeface="Questrial"/>
                <a:cs typeface="Questrial"/>
              </a:rPr>
              <a:t>(2012)</a:t>
            </a:r>
            <a:endParaRPr lang="en-US" dirty="0">
              <a:solidFill>
                <a:schemeClr val="lt1"/>
              </a:solidFill>
              <a:latin typeface="Questrial"/>
              <a:ea typeface="Questrial"/>
              <a:cs typeface="Questrial"/>
            </a:endParaRPr>
          </a:p>
        </p:txBody>
      </p:sp>
    </p:spTree>
    <p:extLst>
      <p:ext uri="{BB962C8B-B14F-4D97-AF65-F5344CB8AC3E}">
        <p14:creationId xmlns:p14="http://schemas.microsoft.com/office/powerpoint/2010/main" val="16058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Shape 330"/>
          <p:cNvSpPr txBox="1">
            <a:spLocks noGrp="1"/>
          </p:cNvSpPr>
          <p:nvPr>
            <p:ph type="body" idx="1"/>
          </p:nvPr>
        </p:nvSpPr>
        <p:spPr>
          <a:xfrm>
            <a:off x="447674" y="1845885"/>
            <a:ext cx="5257801" cy="4648200"/>
          </a:xfrm>
          <a:prstGeom prst="rect">
            <a:avLst/>
          </a:prstGeom>
          <a:noFill/>
        </p:spPr>
        <p:txBody>
          <a:bodyPr lIns="91425" tIns="91425" rIns="91425" bIns="91425" anchor="t" anchorCtr="0">
            <a:noAutofit/>
          </a:bodyPr>
          <a:lstStyle/>
          <a:p>
            <a:pPr marL="0" lvl="0" indent="0" rtl="0">
              <a:lnSpc>
                <a:spcPct val="114000"/>
              </a:lnSpc>
              <a:spcBef>
                <a:spcPts val="0"/>
              </a:spcBef>
              <a:buNone/>
            </a:pPr>
            <a:endParaRPr lang="en" dirty="0">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By making basic primary care available at the community level, </a:t>
            </a:r>
            <a:r>
              <a:rPr lang="en" dirty="0">
                <a:solidFill>
                  <a:schemeClr val="accent6"/>
                </a:solidFill>
                <a:latin typeface="Questrial" panose="020B0604020202020204" charset="0"/>
              </a:rPr>
              <a:t>CHWs make </a:t>
            </a:r>
            <a:r>
              <a:rPr lang="en" dirty="0" smtClean="0">
                <a:solidFill>
                  <a:schemeClr val="accent6"/>
                </a:solidFill>
                <a:latin typeface="Questrial" panose="020B0604020202020204" charset="0"/>
              </a:rPr>
              <a:t>it possible for women and children to receive the services they need for better health outcomes. </a:t>
            </a:r>
          </a:p>
          <a:p>
            <a:pPr marL="0" lvl="0" indent="0">
              <a:lnSpc>
                <a:spcPct val="114000"/>
              </a:lnSpc>
              <a:spcBef>
                <a:spcPts val="0"/>
              </a:spcBef>
              <a:buNone/>
            </a:pPr>
            <a:endParaRPr lang="en" dirty="0">
              <a:solidFill>
                <a:schemeClr val="accent6"/>
              </a:solidFill>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Frequently </a:t>
            </a:r>
            <a:r>
              <a:rPr lang="en" dirty="0">
                <a:solidFill>
                  <a:schemeClr val="accent6"/>
                </a:solidFill>
                <a:latin typeface="Questrial" panose="020B0604020202020204" charset="0"/>
              </a:rPr>
              <a:t>based in the communities where they are from, </a:t>
            </a:r>
            <a:r>
              <a:rPr lang="en" dirty="0" smtClean="0">
                <a:solidFill>
                  <a:schemeClr val="accent6"/>
                </a:solidFill>
                <a:latin typeface="Questrial" panose="020B0604020202020204" charset="0"/>
              </a:rPr>
              <a:t> community health workers (</a:t>
            </a:r>
            <a:r>
              <a:rPr lang="en-US" dirty="0" err="1" smtClean="0">
                <a:solidFill>
                  <a:schemeClr val="accent6"/>
                </a:solidFill>
                <a:latin typeface="Questrial" panose="020B0604020202020204" charset="0"/>
              </a:rPr>
              <a:t>CHWs</a:t>
            </a:r>
            <a:r>
              <a:rPr lang="en-US" dirty="0" smtClean="0">
                <a:solidFill>
                  <a:schemeClr val="accent6"/>
                </a:solidFill>
                <a:latin typeface="Questrial" panose="020B0604020202020204" charset="0"/>
              </a:rPr>
              <a:t>) </a:t>
            </a:r>
            <a:r>
              <a:rPr lang="en-US" dirty="0">
                <a:solidFill>
                  <a:schemeClr val="accent6"/>
                </a:solidFill>
                <a:latin typeface="Questrial" panose="020B0604020202020204" charset="0"/>
                <a:sym typeface="Calibri"/>
              </a:rPr>
              <a:t>have </a:t>
            </a:r>
            <a:r>
              <a:rPr lang="en-US" dirty="0" smtClean="0">
                <a:solidFill>
                  <a:schemeClr val="accent6"/>
                </a:solidFill>
                <a:latin typeface="Questrial" panose="020B0604020202020204" charset="0"/>
                <a:sym typeface="Calibri"/>
              </a:rPr>
              <a:t>direct </a:t>
            </a:r>
            <a:r>
              <a:rPr lang="en-US" dirty="0">
                <a:solidFill>
                  <a:schemeClr val="accent6"/>
                </a:solidFill>
                <a:latin typeface="Questrial" panose="020B0604020202020204" charset="0"/>
                <a:sym typeface="Calibri"/>
              </a:rPr>
              <a:t>access </a:t>
            </a:r>
            <a:r>
              <a:rPr lang="en-US" dirty="0" smtClean="0">
                <a:solidFill>
                  <a:schemeClr val="accent6"/>
                </a:solidFill>
                <a:latin typeface="Questrial" panose="020B0604020202020204" charset="0"/>
                <a:sym typeface="Calibri"/>
              </a:rPr>
              <a:t>to </a:t>
            </a:r>
            <a:r>
              <a:rPr lang="en-US" dirty="0">
                <a:solidFill>
                  <a:schemeClr val="accent6"/>
                </a:solidFill>
                <a:latin typeface="Questrial" panose="020B0604020202020204" charset="0"/>
                <a:sym typeface="Calibri"/>
              </a:rPr>
              <a:t>the community </a:t>
            </a:r>
            <a:r>
              <a:rPr lang="en-US" dirty="0" smtClean="0">
                <a:solidFill>
                  <a:schemeClr val="accent6"/>
                </a:solidFill>
                <a:latin typeface="Questrial" panose="020B0604020202020204" charset="0"/>
                <a:sym typeface="Calibri"/>
              </a:rPr>
              <a:t>and can link with other </a:t>
            </a:r>
            <a:r>
              <a:rPr lang="en-US" dirty="0">
                <a:solidFill>
                  <a:schemeClr val="accent6"/>
                </a:solidFill>
                <a:latin typeface="Questrial" panose="020B0604020202020204" charset="0"/>
                <a:sym typeface="Calibri"/>
              </a:rPr>
              <a:t>nutrition-related community-based </a:t>
            </a:r>
            <a:r>
              <a:rPr lang="en-US" dirty="0" smtClean="0">
                <a:solidFill>
                  <a:schemeClr val="accent6"/>
                </a:solidFill>
                <a:latin typeface="Questrial" panose="020B0604020202020204" charset="0"/>
                <a:sym typeface="Calibri"/>
              </a:rPr>
              <a:t>service providers. </a:t>
            </a:r>
            <a:r>
              <a:rPr lang="en-US" dirty="0">
                <a:solidFill>
                  <a:schemeClr val="accent6"/>
                </a:solidFill>
                <a:latin typeface="Questrial" panose="020B0604020202020204" charset="0"/>
                <a:sym typeface="Calibri"/>
              </a:rPr>
              <a:t>They can </a:t>
            </a:r>
            <a:r>
              <a:rPr lang="en" dirty="0">
                <a:solidFill>
                  <a:schemeClr val="accent6"/>
                </a:solidFill>
                <a:latin typeface="Questrial" panose="020B0604020202020204" charset="0"/>
              </a:rPr>
              <a:t>provide clients with </a:t>
            </a:r>
            <a:r>
              <a:rPr lang="en" dirty="0" smtClean="0">
                <a:solidFill>
                  <a:schemeClr val="accent6"/>
                </a:solidFill>
                <a:latin typeface="Questrial" panose="020B0604020202020204" charset="0"/>
              </a:rPr>
              <a:t>a range of services such as medical care, information, </a:t>
            </a:r>
            <a:r>
              <a:rPr lang="en-US" dirty="0" smtClean="0">
                <a:solidFill>
                  <a:schemeClr val="accent6"/>
                </a:solidFill>
                <a:latin typeface="Questrial" panose="020B0604020202020204" charset="0"/>
              </a:rPr>
              <a:t>counseling</a:t>
            </a:r>
            <a:r>
              <a:rPr lang="en" dirty="0" smtClean="0">
                <a:solidFill>
                  <a:schemeClr val="accent6"/>
                </a:solidFill>
                <a:latin typeface="Questrial" panose="020B0604020202020204" charset="0"/>
              </a:rPr>
              <a:t>, and referral.</a:t>
            </a:r>
            <a:r>
              <a:rPr lang="en-US" dirty="0" smtClean="0">
                <a:solidFill>
                  <a:schemeClr val="accent6"/>
                </a:solidFill>
                <a:latin typeface="Questrial" panose="020B0604020202020204" charset="0"/>
                <a:sym typeface="Calibri"/>
              </a:rPr>
              <a:t> </a:t>
            </a:r>
            <a:endParaRPr lang="en-US" dirty="0">
              <a:solidFill>
                <a:schemeClr val="accent6"/>
              </a:solidFill>
              <a:latin typeface="Questrial" panose="020B0604020202020204" charset="0"/>
              <a:sym typeface="Calibri"/>
            </a:endParaRPr>
          </a:p>
          <a:p>
            <a:pPr marL="0" lvl="0" indent="0">
              <a:lnSpc>
                <a:spcPct val="114000"/>
              </a:lnSpc>
              <a:spcBef>
                <a:spcPts val="0"/>
              </a:spcBef>
              <a:buNone/>
            </a:pPr>
            <a:endParaRPr lang="en-US" dirty="0">
              <a:solidFill>
                <a:schemeClr val="accent6"/>
              </a:solidFill>
              <a:latin typeface="Questrial" panose="020B0604020202020204" charset="0"/>
              <a:sym typeface="Calibri"/>
            </a:endParaRPr>
          </a:p>
          <a:p>
            <a:pPr marL="0" lvl="0" indent="0">
              <a:lnSpc>
                <a:spcPct val="114000"/>
              </a:lnSpc>
              <a:spcBef>
                <a:spcPts val="0"/>
              </a:spcBef>
              <a:buNone/>
            </a:pPr>
            <a:r>
              <a:rPr lang="en-US" dirty="0" smtClean="0">
                <a:solidFill>
                  <a:schemeClr val="accent6"/>
                </a:solidFill>
                <a:latin typeface="Questrial" panose="020B0604020202020204" charset="0"/>
                <a:sym typeface="Calibri"/>
              </a:rPr>
              <a:t>However</a:t>
            </a:r>
            <a:r>
              <a:rPr lang="en-US" dirty="0">
                <a:solidFill>
                  <a:schemeClr val="accent6"/>
                </a:solidFill>
                <a:latin typeface="Questrial" panose="020B0604020202020204" charset="0"/>
                <a:sym typeface="Calibri"/>
              </a:rPr>
              <a:t>, </a:t>
            </a:r>
            <a:r>
              <a:rPr lang="en-US" dirty="0" smtClean="0">
                <a:solidFill>
                  <a:schemeClr val="accent6"/>
                </a:solidFill>
                <a:latin typeface="Questrial" panose="020B0604020202020204" charset="0"/>
                <a:sym typeface="Calibri"/>
              </a:rPr>
              <a:t>CHWs </a:t>
            </a:r>
            <a:r>
              <a:rPr lang="en-US" dirty="0">
                <a:solidFill>
                  <a:schemeClr val="accent6"/>
                </a:solidFill>
                <a:latin typeface="Questrial" panose="020B0604020202020204" charset="0"/>
                <a:sym typeface="Calibri"/>
              </a:rPr>
              <a:t>are often expected to carry out a wide range of interventions with limited time, resources, and </a:t>
            </a:r>
            <a:r>
              <a:rPr lang="en-US" dirty="0" smtClean="0">
                <a:solidFill>
                  <a:schemeClr val="accent6"/>
                </a:solidFill>
                <a:latin typeface="Questrial" panose="020B0604020202020204" charset="0"/>
                <a:sym typeface="Calibri"/>
              </a:rPr>
              <a:t>remuneration. </a:t>
            </a:r>
            <a:r>
              <a:rPr lang="en-US" dirty="0" smtClean="0">
                <a:solidFill>
                  <a:schemeClr val="accent6"/>
                </a:solidFill>
                <a:latin typeface="Questrial" panose="020B0604020202020204" charset="0"/>
              </a:rPr>
              <a:t>They need </a:t>
            </a:r>
            <a:r>
              <a:rPr lang="en-US" dirty="0">
                <a:solidFill>
                  <a:schemeClr val="accent6"/>
                </a:solidFill>
                <a:latin typeface="Questrial" panose="020B0604020202020204" charset="0"/>
              </a:rPr>
              <a:t>appropriate academic curricula, training programs, and  support systems – including systems for monitoring, supporting, and </a:t>
            </a:r>
            <a:r>
              <a:rPr lang="en-US" dirty="0" smtClean="0">
                <a:solidFill>
                  <a:schemeClr val="accent6"/>
                </a:solidFill>
                <a:latin typeface="Questrial" panose="020B0604020202020204" charset="0"/>
              </a:rPr>
              <a:t>mentoring. </a:t>
            </a:r>
            <a:r>
              <a:rPr lang="en" dirty="0" smtClean="0">
                <a:solidFill>
                  <a:schemeClr val="accent6"/>
                </a:solidFill>
                <a:latin typeface="Questrial" panose="020B0604020202020204" charset="0"/>
              </a:rPr>
              <a:t>Countries </a:t>
            </a:r>
            <a:r>
              <a:rPr lang="en" dirty="0">
                <a:solidFill>
                  <a:schemeClr val="accent6"/>
                </a:solidFill>
                <a:latin typeface="Questrial" panose="020B0604020202020204" charset="0"/>
              </a:rPr>
              <a:t>like </a:t>
            </a:r>
            <a:r>
              <a:rPr lang="en" b="1" dirty="0" smtClean="0">
                <a:solidFill>
                  <a:schemeClr val="accent2">
                    <a:lumMod val="75000"/>
                  </a:schemeClr>
                </a:solidFill>
                <a:latin typeface="Questrial"/>
              </a:rPr>
              <a:t>the Philippines</a:t>
            </a:r>
            <a:r>
              <a:rPr lang="en" dirty="0" smtClean="0">
                <a:solidFill>
                  <a:schemeClr val="accent2">
                    <a:lumMod val="75000"/>
                  </a:schemeClr>
                </a:solidFill>
                <a:latin typeface="Questrial" panose="020B0604020202020204" charset="0"/>
              </a:rPr>
              <a:t> </a:t>
            </a:r>
            <a:r>
              <a:rPr lang="en" dirty="0">
                <a:solidFill>
                  <a:schemeClr val="accent6"/>
                </a:solidFill>
                <a:latin typeface="Questrial" panose="020B0604020202020204" charset="0"/>
              </a:rPr>
              <a:t>must take this into consideration as they scale up and expand the services provided by CHWs.</a:t>
            </a:r>
          </a:p>
        </p:txBody>
      </p:sp>
      <p:pic>
        <p:nvPicPr>
          <p:cNvPr id="5" name="Picture 2" descr="http://scrubsmag.mindovermediallc.netdna-cdn.com/wp-content/uploads/confused-nurse-in-silhouette.jp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3423" r="14094"/>
          <a:stretch/>
        </p:blipFill>
        <p:spPr bwMode="auto">
          <a:xfrm>
            <a:off x="5852160" y="4038600"/>
            <a:ext cx="3291839"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7674" y="304800"/>
            <a:ext cx="8315326" cy="1384995"/>
          </a:xfrm>
          <a:prstGeom prst="rect">
            <a:avLst/>
          </a:prstGeom>
          <a:noFill/>
        </p:spPr>
        <p:txBody>
          <a:bodyPr wrap="square" rtlCol="0">
            <a:spAutoFit/>
          </a:bodyPr>
          <a:lstStyle/>
          <a:p>
            <a:r>
              <a:rPr lang="en" sz="2800" b="1" dirty="0">
                <a:solidFill>
                  <a:schemeClr val="accent2">
                    <a:lumMod val="75000"/>
                  </a:schemeClr>
                </a:solidFill>
                <a:latin typeface="Questrial"/>
                <a:ea typeface="Questrial"/>
                <a:cs typeface="Questrial"/>
              </a:rPr>
              <a:t>Community </a:t>
            </a:r>
            <a:r>
              <a:rPr lang="en" sz="2800" b="1" dirty="0" smtClean="0">
                <a:solidFill>
                  <a:schemeClr val="accent2">
                    <a:lumMod val="75000"/>
                  </a:schemeClr>
                </a:solidFill>
                <a:latin typeface="Questrial"/>
                <a:ea typeface="Questrial"/>
                <a:cs typeface="Questrial"/>
              </a:rPr>
              <a:t>health workers </a:t>
            </a:r>
            <a:r>
              <a:rPr lang="en-US" sz="2800" b="1" dirty="0" smtClean="0">
                <a:solidFill>
                  <a:schemeClr val="accent2">
                    <a:lumMod val="75000"/>
                  </a:schemeClr>
                </a:solidFill>
                <a:latin typeface="Questrial"/>
                <a:ea typeface="Questrial"/>
                <a:cs typeface="Questrial"/>
              </a:rPr>
              <a:t>play </a:t>
            </a:r>
            <a:r>
              <a:rPr lang="en-US" sz="2800" b="1" dirty="0">
                <a:solidFill>
                  <a:schemeClr val="accent2">
                    <a:lumMod val="75000"/>
                  </a:schemeClr>
                </a:solidFill>
                <a:latin typeface="Questrial"/>
                <a:ea typeface="Questrial"/>
                <a:cs typeface="Questrial"/>
              </a:rPr>
              <a:t>a critical role </a:t>
            </a:r>
            <a:r>
              <a:rPr lang="en-US" sz="2800" dirty="0">
                <a:solidFill>
                  <a:schemeClr val="accent6"/>
                </a:solidFill>
                <a:latin typeface="Questrial"/>
                <a:ea typeface="Questrial"/>
                <a:cs typeface="Questrial"/>
              </a:rPr>
              <a:t>in providing these proven, evidence-based, cost-effective interventions.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1"/>
          <p:cNvSpPr/>
          <p:nvPr/>
        </p:nvSpPr>
        <p:spPr>
          <a:xfrm>
            <a:off x="381000" y="2057400"/>
            <a:ext cx="5257799" cy="3962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28432"/>
              </a:buClr>
              <a:buSzPct val="25000"/>
              <a:buFont typeface="Questrial"/>
              <a:buNone/>
            </a:pPr>
            <a:endParaRPr lang="en-US" sz="2400" dirty="0" smtClean="0">
              <a:solidFill>
                <a:schemeClr val="accent3"/>
              </a:solidFill>
              <a:latin typeface="Questrial"/>
              <a:ea typeface="Questrial"/>
              <a:cs typeface="Questrial"/>
              <a:sym typeface="Questrial"/>
            </a:endParaRPr>
          </a:p>
          <a:p>
            <a:pPr lvl="0">
              <a:lnSpc>
                <a:spcPct val="114000"/>
              </a:lnSpc>
              <a:buClr>
                <a:srgbClr val="E28432"/>
              </a:buClr>
              <a:buSzPct val="25000"/>
            </a:pPr>
            <a:r>
              <a:rPr lang="en-US" dirty="0" smtClean="0">
                <a:solidFill>
                  <a:schemeClr val="accent6"/>
                </a:solidFill>
                <a:latin typeface="Questrial" panose="020B0604020202020204" charset="0"/>
                <a:sym typeface="Questrial"/>
              </a:rPr>
              <a:t>To begin to </a:t>
            </a:r>
            <a:r>
              <a:rPr lang="en-US" dirty="0">
                <a:solidFill>
                  <a:schemeClr val="accent6"/>
                </a:solidFill>
                <a:latin typeface="Questrial" panose="020B0604020202020204" charset="0"/>
                <a:sym typeface="Questrial"/>
              </a:rPr>
              <a:t>fill this </a:t>
            </a:r>
            <a:r>
              <a:rPr lang="en-US" dirty="0" smtClean="0">
                <a:solidFill>
                  <a:schemeClr val="accent6"/>
                </a:solidFill>
                <a:latin typeface="Questrial" panose="020B0604020202020204" charset="0"/>
                <a:sym typeface="Questrial"/>
              </a:rPr>
              <a:t>void, the two USAID-funded projects - </a:t>
            </a:r>
            <a:r>
              <a:rPr lang="en-US" b="1" dirty="0" smtClean="0">
                <a:solidFill>
                  <a:schemeClr val="accent6"/>
                </a:solidFill>
                <a:latin typeface="Questrial" panose="020B0604020202020204" charset="0"/>
                <a:sym typeface="Questrial"/>
              </a:rPr>
              <a:t>Advancing </a:t>
            </a:r>
            <a:r>
              <a:rPr lang="en-US" b="1" dirty="0">
                <a:solidFill>
                  <a:schemeClr val="accent6"/>
                </a:solidFill>
                <a:latin typeface="Questrial" panose="020B0604020202020204" charset="0"/>
                <a:sym typeface="Questrial"/>
              </a:rPr>
              <a:t>Partners and Communities (APC)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and</a:t>
            </a:r>
            <a:r>
              <a:rPr lang="en-US" b="1" dirty="0" smtClean="0">
                <a:solidFill>
                  <a:schemeClr val="accent6"/>
                </a:solidFill>
                <a:latin typeface="Questrial" panose="020B0604020202020204" charset="0"/>
                <a:sym typeface="Questrial"/>
              </a:rPr>
              <a:t> Strengthening </a:t>
            </a:r>
            <a:r>
              <a:rPr lang="en-US" b="1" dirty="0">
                <a:solidFill>
                  <a:schemeClr val="accent6"/>
                </a:solidFill>
                <a:latin typeface="Questrial" panose="020B0604020202020204" charset="0"/>
                <a:sym typeface="Questrial"/>
              </a:rPr>
              <a:t>Partnerships </a:t>
            </a:r>
            <a:r>
              <a:rPr lang="en-US" b="1" dirty="0" smtClean="0">
                <a:solidFill>
                  <a:schemeClr val="accent6"/>
                </a:solidFill>
                <a:latin typeface="Questrial" panose="020B0604020202020204" charset="0"/>
                <a:sym typeface="Questrial"/>
              </a:rPr>
              <a:t>, Results, </a:t>
            </a:r>
            <a:r>
              <a:rPr lang="en-US" b="1" dirty="0">
                <a:solidFill>
                  <a:schemeClr val="accent6"/>
                </a:solidFill>
                <a:latin typeface="Questrial" panose="020B0604020202020204" charset="0"/>
                <a:sym typeface="Questrial"/>
              </a:rPr>
              <a:t>and Innovations in Nutrition Globally (SPRING)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collaborated </a:t>
            </a:r>
            <a:r>
              <a:rPr lang="en-US" dirty="0">
                <a:solidFill>
                  <a:schemeClr val="accent6"/>
                </a:solidFill>
                <a:latin typeface="Questrial" panose="020B0604020202020204" charset="0"/>
                <a:sym typeface="Questrial"/>
              </a:rPr>
              <a:t>to conduct a desk review of </a:t>
            </a:r>
            <a:r>
              <a:rPr lang="en-US" dirty="0">
                <a:solidFill>
                  <a:schemeClr val="accent6"/>
                </a:solidFill>
                <a:latin typeface="Questrial" panose="020B0604020202020204" charset="0"/>
              </a:rPr>
              <a:t>existing policies and documents related to community health </a:t>
            </a:r>
            <a:r>
              <a:rPr lang="en-US" dirty="0" smtClean="0">
                <a:solidFill>
                  <a:schemeClr val="accent6"/>
                </a:solidFill>
                <a:latin typeface="Questrial" panose="020B0604020202020204" charset="0"/>
              </a:rPr>
              <a:t>systems</a:t>
            </a:r>
            <a:r>
              <a:rPr lang="en-US" dirty="0" smtClean="0">
                <a:solidFill>
                  <a:schemeClr val="accent6"/>
                </a:solidFill>
                <a:latin typeface="Questrial" panose="020B0604020202020204" charset="0"/>
                <a:sym typeface="Questrial"/>
              </a:rPr>
              <a:t>. </a:t>
            </a:r>
          </a:p>
          <a:p>
            <a:pPr marL="0" marR="0" lvl="0" indent="0" algn="l" rtl="0">
              <a:lnSpc>
                <a:spcPct val="114000"/>
              </a:lnSpc>
              <a:spcBef>
                <a:spcPts val="0"/>
              </a:spcBef>
              <a:spcAft>
                <a:spcPts val="0"/>
              </a:spcAft>
              <a:buClr>
                <a:srgbClr val="E28432"/>
              </a:buClr>
              <a:buSzPct val="25000"/>
              <a:buFont typeface="Questrial"/>
              <a:buNone/>
            </a:pPr>
            <a:endParaRPr lang="en-US" dirty="0">
              <a:solidFill>
                <a:schemeClr val="accent6"/>
              </a:solidFill>
              <a:latin typeface="Questrial" panose="020B0604020202020204" charset="0"/>
              <a:sym typeface="Questrial"/>
            </a:endParaRPr>
          </a:p>
          <a:p>
            <a:pPr marL="0" marR="0" lvl="0" indent="0" algn="l" rtl="0">
              <a:lnSpc>
                <a:spcPct val="114000"/>
              </a:lnSpc>
              <a:spcBef>
                <a:spcPts val="0"/>
              </a:spcBef>
              <a:spcAft>
                <a:spcPts val="0"/>
              </a:spcAft>
              <a:buClr>
                <a:srgbClr val="E28432"/>
              </a:buClr>
              <a:buSzPct val="25000"/>
              <a:buFont typeface="Questrial"/>
              <a:buNone/>
            </a:pPr>
            <a:r>
              <a:rPr lang="en-US" dirty="0" smtClean="0">
                <a:solidFill>
                  <a:schemeClr val="accent6"/>
                </a:solidFill>
                <a:latin typeface="Questrial" panose="020B0604020202020204" charset="0"/>
              </a:rPr>
              <a:t>Due </a:t>
            </a:r>
            <a:r>
              <a:rPr lang="en-US" dirty="0">
                <a:solidFill>
                  <a:schemeClr val="accent6"/>
                </a:solidFill>
                <a:latin typeface="Questrial" panose="020B0604020202020204" charset="0"/>
              </a:rPr>
              <a:t>to the diversity and magnitude of community health programs in a given country, </a:t>
            </a:r>
            <a:r>
              <a:rPr lang="en-US" dirty="0" smtClean="0">
                <a:solidFill>
                  <a:schemeClr val="accent6"/>
                </a:solidFill>
                <a:latin typeface="Questrial" panose="020B0604020202020204" charset="0"/>
              </a:rPr>
              <a:t>we collected information </a:t>
            </a:r>
            <a:r>
              <a:rPr lang="en-US" dirty="0">
                <a:solidFill>
                  <a:schemeClr val="accent6"/>
                </a:solidFill>
                <a:latin typeface="Questrial" panose="020B0604020202020204" charset="0"/>
              </a:rPr>
              <a:t>based on individual country policies/strategies that comprise the key areas of a community health system and not the realities of program implementation. Due to funding and timing, we </a:t>
            </a:r>
            <a:r>
              <a:rPr lang="en-US" dirty="0" smtClean="0">
                <a:solidFill>
                  <a:schemeClr val="accent6"/>
                </a:solidFill>
                <a:latin typeface="Questrial" panose="020B0604020202020204" charset="0"/>
              </a:rPr>
              <a:t>focused </a:t>
            </a:r>
            <a:r>
              <a:rPr lang="en-US" dirty="0">
                <a:solidFill>
                  <a:schemeClr val="accent6"/>
                </a:solidFill>
                <a:latin typeface="Questrial" panose="020B0604020202020204" charset="0"/>
              </a:rPr>
              <a:t>on national public sector programs, and only when possible, </a:t>
            </a:r>
            <a:r>
              <a:rPr lang="en-US" dirty="0" smtClean="0">
                <a:solidFill>
                  <a:schemeClr val="accent6"/>
                </a:solidFill>
                <a:latin typeface="Questrial" panose="020B0604020202020204" charset="0"/>
              </a:rPr>
              <a:t>captured </a:t>
            </a:r>
            <a:r>
              <a:rPr lang="en-US" dirty="0">
                <a:solidFill>
                  <a:schemeClr val="accent6"/>
                </a:solidFill>
                <a:latin typeface="Questrial" panose="020B0604020202020204" charset="0"/>
              </a:rPr>
              <a:t>community-based private sector health programs operating </a:t>
            </a:r>
            <a:r>
              <a:rPr lang="en-US" dirty="0" smtClean="0">
                <a:solidFill>
                  <a:schemeClr val="accent6"/>
                </a:solidFill>
                <a:latin typeface="Questrial" panose="020B0604020202020204" charset="0"/>
              </a:rPr>
              <a:t>at scale</a:t>
            </a:r>
            <a:r>
              <a:rPr lang="en-US" dirty="0">
                <a:solidFill>
                  <a:schemeClr val="accent6"/>
                </a:solidFill>
                <a:latin typeface="Questrial" panose="020B0604020202020204" charset="0"/>
              </a:rPr>
              <a:t>. </a:t>
            </a:r>
            <a:endParaRPr lang="en-US" dirty="0" smtClean="0">
              <a:solidFill>
                <a:schemeClr val="accent6"/>
              </a:solidFill>
              <a:latin typeface="Questrial" panose="020B0604020202020204" charset="0"/>
            </a:endParaRPr>
          </a:p>
        </p:txBody>
      </p:sp>
      <p:pic>
        <p:nvPicPr>
          <p:cNvPr id="5"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6705600" y="4705349"/>
            <a:ext cx="1872096" cy="1790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04800"/>
            <a:ext cx="8382000" cy="1600438"/>
          </a:xfrm>
          <a:prstGeom prst="rect">
            <a:avLst/>
          </a:prstGeom>
          <a:noFill/>
        </p:spPr>
        <p:txBody>
          <a:bodyPr wrap="square" rtlCol="0">
            <a:spAutoFit/>
          </a:bodyPr>
          <a:lstStyle/>
          <a:p>
            <a:r>
              <a:rPr lang="en-US" sz="2800" b="1" dirty="0">
                <a:solidFill>
                  <a:schemeClr val="accent2">
                    <a:lumMod val="75000"/>
                  </a:schemeClr>
                </a:solidFill>
                <a:latin typeface="Questrial"/>
                <a:ea typeface="Questrial"/>
                <a:cs typeface="Questrial"/>
                <a:sym typeface="Questrial"/>
              </a:rPr>
              <a:t>Informa</a:t>
            </a:r>
            <a:r>
              <a:rPr lang="en-US" sz="2800" b="1" dirty="0">
                <a:solidFill>
                  <a:schemeClr val="accent2">
                    <a:lumMod val="75000"/>
                  </a:schemeClr>
                </a:solidFill>
                <a:latin typeface="Questrial"/>
                <a:ea typeface="Questrial"/>
                <a:cs typeface="Questrial"/>
              </a:rPr>
              <a:t>ti</a:t>
            </a:r>
            <a:r>
              <a:rPr lang="en-US" sz="2800" b="1" dirty="0">
                <a:solidFill>
                  <a:schemeClr val="accent2">
                    <a:lumMod val="75000"/>
                  </a:schemeClr>
                </a:solidFill>
                <a:latin typeface="Questrial"/>
                <a:ea typeface="Questrial"/>
                <a:cs typeface="Questrial"/>
                <a:sym typeface="Questrial"/>
              </a:rPr>
              <a:t>on</a:t>
            </a:r>
            <a:r>
              <a:rPr lang="en-US" sz="2800" dirty="0">
                <a:solidFill>
                  <a:schemeClr val="accent2">
                    <a:lumMod val="75000"/>
                  </a:schemeClr>
                </a:solidFill>
                <a:latin typeface="Questrial"/>
                <a:ea typeface="Questrial"/>
                <a:cs typeface="Questrial"/>
                <a:sym typeface="Questrial"/>
              </a:rPr>
              <a:t> </a:t>
            </a:r>
            <a:r>
              <a:rPr lang="en-US" sz="2800" dirty="0">
                <a:solidFill>
                  <a:schemeClr val="accent6"/>
                </a:solidFill>
                <a:latin typeface="Questrial"/>
                <a:ea typeface="Questrial"/>
                <a:cs typeface="Questrial"/>
                <a:sym typeface="Questrial"/>
              </a:rPr>
              <a:t>on the services that </a:t>
            </a:r>
            <a:r>
              <a:rPr lang="en-US" sz="2800" dirty="0" smtClean="0">
                <a:solidFill>
                  <a:schemeClr val="accent6"/>
                </a:solidFill>
                <a:latin typeface="Questrial"/>
                <a:ea typeface="Questrial"/>
                <a:cs typeface="Questrial"/>
                <a:sym typeface="Questrial"/>
              </a:rPr>
              <a:t>community health workers provide </a:t>
            </a:r>
            <a:r>
              <a:rPr lang="en-US" sz="2800" dirty="0">
                <a:solidFill>
                  <a:schemeClr val="accent6"/>
                </a:solidFill>
                <a:latin typeface="Questrial"/>
                <a:ea typeface="Questrial"/>
                <a:cs typeface="Questrial"/>
                <a:sym typeface="Questrial"/>
              </a:rPr>
              <a:t>and the systems that </a:t>
            </a:r>
            <a:r>
              <a:rPr lang="en-US" sz="2800" dirty="0" smtClean="0">
                <a:solidFill>
                  <a:schemeClr val="accent6"/>
                </a:solidFill>
                <a:latin typeface="Questrial"/>
                <a:ea typeface="Questrial"/>
                <a:cs typeface="Questrial"/>
                <a:sym typeface="Questrial"/>
              </a:rPr>
              <a:t>support them in </a:t>
            </a:r>
            <a:r>
              <a:rPr lang="en-US" sz="2800" dirty="0">
                <a:solidFill>
                  <a:schemeClr val="accent6"/>
                </a:solidFill>
                <a:latin typeface="Questrial"/>
                <a:ea typeface="Questrial"/>
                <a:cs typeface="Questrial"/>
                <a:sym typeface="Questrial"/>
              </a:rPr>
              <a:t>doing </a:t>
            </a:r>
            <a:r>
              <a:rPr lang="en-US" sz="2800" dirty="0" smtClean="0">
                <a:solidFill>
                  <a:schemeClr val="accent6"/>
                </a:solidFill>
                <a:latin typeface="Questrial"/>
                <a:ea typeface="Questrial"/>
                <a:cs typeface="Questrial"/>
                <a:sym typeface="Questrial"/>
              </a:rPr>
              <a:t>their </a:t>
            </a:r>
            <a:r>
              <a:rPr lang="en-US" sz="2800" dirty="0">
                <a:solidFill>
                  <a:schemeClr val="accent6"/>
                </a:solidFill>
                <a:latin typeface="Questrial"/>
                <a:ea typeface="Questrial"/>
                <a:cs typeface="Questrial"/>
                <a:sym typeface="Questrial"/>
              </a:rPr>
              <a:t>work </a:t>
            </a:r>
            <a:r>
              <a:rPr lang="en-US" sz="2800" b="1" dirty="0">
                <a:solidFill>
                  <a:srgbClr val="B5621A"/>
                </a:solidFill>
                <a:latin typeface="Questrial"/>
                <a:ea typeface="Questrial"/>
                <a:cs typeface="Questrial"/>
                <a:sym typeface="Questrial"/>
              </a:rPr>
              <a:t>is often hard to find</a:t>
            </a:r>
            <a:r>
              <a:rPr lang="en-US" sz="2800" dirty="0">
                <a:solidFill>
                  <a:schemeClr val="accent6"/>
                </a:solidFill>
                <a:latin typeface="Questrial"/>
                <a:ea typeface="Questrial"/>
                <a:cs typeface="Questrial"/>
                <a:sym typeface="Questrial"/>
              </a:rPr>
              <a:t>.</a:t>
            </a:r>
          </a:p>
          <a:p>
            <a:endParaRPr lang="en-US" dirty="0"/>
          </a:p>
        </p:txBody>
      </p:sp>
    </p:spTree>
    <p:extLst>
      <p:ext uri="{BB962C8B-B14F-4D97-AF65-F5344CB8AC3E}">
        <p14:creationId xmlns:p14="http://schemas.microsoft.com/office/powerpoint/2010/main" val="3638344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553200" cy="2895600"/>
          </a:xfrm>
          <a:prstGeom prst="rect">
            <a:avLst/>
          </a:prstGeom>
          <a:noFill/>
          <a:ln>
            <a:noFill/>
          </a:ln>
        </p:spPr>
        <p:txBody>
          <a:bodyPr lIns="91425" tIns="45700" rIns="91425" bIns="45700" anchor="t" anchorCtr="0">
            <a:noAutofit/>
          </a:bodyPr>
          <a:lstStyle/>
          <a:p>
            <a:pPr>
              <a:buSzPct val="25000"/>
            </a:pPr>
            <a:r>
              <a:rPr lang="en-US" sz="3200" dirty="0" smtClean="0">
                <a:solidFill>
                  <a:schemeClr val="accent1">
                    <a:lumMod val="20000"/>
                    <a:lumOff val="80000"/>
                  </a:schemeClr>
                </a:solidFill>
                <a:latin typeface="Questrial"/>
                <a:ea typeface="Questrial"/>
                <a:cs typeface="Questrial"/>
                <a:sym typeface="Questrial"/>
              </a:rPr>
              <a:t>These </a:t>
            </a:r>
            <a:r>
              <a:rPr lang="en-US" sz="3200" dirty="0">
                <a:solidFill>
                  <a:schemeClr val="accent1">
                    <a:lumMod val="20000"/>
                    <a:lumOff val="80000"/>
                  </a:schemeClr>
                </a:solidFill>
                <a:latin typeface="Questrial"/>
                <a:ea typeface="Questrial"/>
                <a:cs typeface="Questrial"/>
                <a:sym typeface="Questrial"/>
              </a:rPr>
              <a:t>are our </a:t>
            </a:r>
            <a:r>
              <a:rPr lang="en-US" sz="3200" dirty="0" smtClean="0">
                <a:solidFill>
                  <a:schemeClr val="accent1">
                    <a:lumMod val="20000"/>
                    <a:lumOff val="80000"/>
                  </a:schemeClr>
                </a:solidFill>
                <a:latin typeface="Questrial"/>
                <a:ea typeface="Questrial"/>
                <a:cs typeface="Questrial"/>
                <a:sym typeface="Questrial"/>
              </a:rPr>
              <a:t>findings: </a:t>
            </a:r>
          </a:p>
          <a:p>
            <a:pPr>
              <a:buSzPct val="25000"/>
            </a:pPr>
            <a:r>
              <a:rPr lang="en-US" sz="4000" dirty="0" smtClean="0">
                <a:solidFill>
                  <a:schemeClr val="lt1"/>
                </a:solidFill>
                <a:latin typeface="Questrial"/>
                <a:ea typeface="Questrial"/>
                <a:cs typeface="Questrial"/>
                <a:sym typeface="Questrial"/>
              </a:rPr>
              <a:t>This </a:t>
            </a:r>
            <a:r>
              <a:rPr lang="en-US" sz="4000" dirty="0">
                <a:solidFill>
                  <a:schemeClr val="lt1"/>
                </a:solidFill>
                <a:latin typeface="Questrial"/>
                <a:ea typeface="Questrial"/>
                <a:cs typeface="Questrial"/>
                <a:sym typeface="Questrial"/>
              </a:rPr>
              <a:t>is what community health workers can do in </a:t>
            </a:r>
            <a:r>
              <a:rPr lang="en-US" sz="4000" dirty="0" smtClean="0">
                <a:solidFill>
                  <a:schemeClr val="lt1"/>
                </a:solidFill>
                <a:latin typeface="Questrial"/>
                <a:ea typeface="Questrial"/>
                <a:cs typeface="Questrial"/>
                <a:sym typeface="Questrial"/>
              </a:rPr>
              <a:t>the Philippines, </a:t>
            </a:r>
            <a:r>
              <a:rPr lang="en-US" sz="4000" dirty="0">
                <a:solidFill>
                  <a:schemeClr val="lt1"/>
                </a:solidFill>
                <a:latin typeface="Questrial"/>
                <a:ea typeface="Questrial"/>
                <a:cs typeface="Questrial"/>
                <a:sym typeface="Questrial"/>
              </a:rPr>
              <a:t>according to government </a:t>
            </a:r>
            <a:r>
              <a:rPr lang="en-US" sz="4000" dirty="0" smtClean="0">
                <a:solidFill>
                  <a:schemeClr val="lt1"/>
                </a:solidFill>
                <a:latin typeface="Questrial"/>
                <a:ea typeface="Questrial"/>
                <a:cs typeface="Questrial"/>
                <a:sym typeface="Questrial"/>
              </a:rPr>
              <a:t>policy</a:t>
            </a:r>
            <a:r>
              <a:rPr lang="en" sz="4000" dirty="0" smtClean="0">
                <a:solidFill>
                  <a:schemeClr val="accent1">
                    <a:lumMod val="40000"/>
                    <a:lumOff val="60000"/>
                  </a:schemeClr>
                </a:solidFill>
                <a:latin typeface="Questrial"/>
                <a:ea typeface="Questrial"/>
                <a:cs typeface="Questrial"/>
                <a:sym typeface="Questrial"/>
              </a:rPr>
              <a:t>. </a:t>
            </a:r>
            <a:endParaRPr lang="en" sz="4000" dirty="0">
              <a:solidFill>
                <a:schemeClr val="accent1">
                  <a:lumMod val="40000"/>
                  <a:lumOff val="60000"/>
                </a:schemeClr>
              </a:solidFill>
              <a:latin typeface="Questrial"/>
              <a:ea typeface="Questrial"/>
              <a:cs typeface="Questrial"/>
              <a:sym typeface="Questrial"/>
            </a:endParaRPr>
          </a:p>
          <a:p>
            <a:pPr marL="0" marR="0" lvl="0" indent="0" algn="l" rtl="0">
              <a:lnSpc>
                <a:spcPct val="100000"/>
              </a:lnSpc>
              <a:spcBef>
                <a:spcPts val="0"/>
              </a:spcBef>
              <a:spcAft>
                <a:spcPts val="0"/>
              </a:spcAft>
              <a:buClr>
                <a:srgbClr val="888888"/>
              </a:buClr>
              <a:buSzPct val="25000"/>
              <a:buFont typeface="Source Sans Pro"/>
              <a:buNone/>
            </a:pPr>
            <a:endParaRPr lang="en" sz="4000" b="0" i="0" u="none" strike="noStrike" cap="none" dirty="0">
              <a:solidFill>
                <a:schemeClr val="accent1">
                  <a:lumMod val="40000"/>
                  <a:lumOff val="60000"/>
                </a:schemeClr>
              </a:solidFill>
              <a:latin typeface="Questrial"/>
              <a:ea typeface="Questrial"/>
              <a:cs typeface="Questrial"/>
              <a:sym typeface="Questrial"/>
            </a:endParaRPr>
          </a:p>
        </p:txBody>
      </p:sp>
      <p:sp>
        <p:nvSpPr>
          <p:cNvPr id="4" name="Shape 336"/>
          <p:cNvSpPr/>
          <p:nvPr/>
        </p:nvSpPr>
        <p:spPr>
          <a:xfrm>
            <a:off x="-28073" y="6477000"/>
            <a:ext cx="9172200" cy="228600"/>
          </a:xfrm>
          <a:prstGeom prst="rect">
            <a:avLst/>
          </a:prstGeom>
          <a:solidFill>
            <a:schemeClr val="accent1"/>
          </a:solidFill>
          <a:ln>
            <a:noFill/>
          </a:ln>
        </p:spPr>
        <p:txBody>
          <a:bodyPr lIns="91425" tIns="45700" rIns="91425" bIns="45700" anchor="ctr" anchorCtr="0">
            <a:noAutofit/>
          </a:bodyPr>
          <a:lstStyle/>
          <a:p>
            <a:pPr algn="ctr">
              <a:buClr>
                <a:srgbClr val="000000"/>
              </a:buClr>
              <a:buFont typeface="Arial"/>
              <a:buNone/>
            </a:pPr>
            <a:endParaRPr sz="1800">
              <a:solidFill>
                <a:srgbClr val="FFFFFF"/>
              </a:solidFill>
              <a:latin typeface="Source Sans Pro"/>
              <a:ea typeface="Source Sans Pro"/>
              <a:cs typeface="Source Sans Pro"/>
              <a:sym typeface="Source Sans Pro"/>
            </a:endParaRPr>
          </a:p>
        </p:txBody>
      </p:sp>
      <p:sp>
        <p:nvSpPr>
          <p:cNvPr id="2" name="TextBox 1"/>
          <p:cNvSpPr txBox="1"/>
          <p:nvPr/>
        </p:nvSpPr>
        <p:spPr>
          <a:xfrm>
            <a:off x="914400" y="4340423"/>
            <a:ext cx="6715300" cy="307777"/>
          </a:xfrm>
          <a:prstGeom prst="rect">
            <a:avLst/>
          </a:prstGeom>
          <a:noFill/>
        </p:spPr>
        <p:txBody>
          <a:bodyPr wrap="none" rtlCol="0">
            <a:spAutoFit/>
          </a:bodyPr>
          <a:lstStyle/>
          <a:p>
            <a:r>
              <a:rPr lang="en" dirty="0">
                <a:solidFill>
                  <a:srgbClr val="91993E">
                    <a:lumMod val="40000"/>
                    <a:lumOff val="60000"/>
                  </a:srgbClr>
                </a:solidFill>
                <a:latin typeface="Questrial"/>
                <a:ea typeface="Questrial"/>
                <a:cs typeface="Questrial"/>
                <a:sym typeface="Questrial"/>
              </a:rPr>
              <a:t>See the Data Notes at the end for more on how data were collected and analyzed.</a:t>
            </a:r>
            <a:endParaRPr lang="en-US" dirty="0"/>
          </a:p>
        </p:txBody>
      </p:sp>
    </p:spTree>
    <p:extLst>
      <p:ext uri="{BB962C8B-B14F-4D97-AF65-F5344CB8AC3E}">
        <p14:creationId xmlns:p14="http://schemas.microsoft.com/office/powerpoint/2010/main" val="3796912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_presentation_template_NoLeaf_basic">
  <a:themeElements>
    <a:clrScheme name="SPRING - branded">
      <a:dk1>
        <a:srgbClr val="000000"/>
      </a:dk1>
      <a:lt1>
        <a:srgbClr val="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15956</TotalTime>
  <Words>2553</Words>
  <Application>Microsoft Office PowerPoint</Application>
  <PresentationFormat>On-screen Show (4:3)</PresentationFormat>
  <Paragraphs>276</Paragraphs>
  <Slides>27</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Arial Unicode MS</vt:lpstr>
      <vt:lpstr>Calibri</vt:lpstr>
      <vt:lpstr>Questrial</vt:lpstr>
      <vt:lpstr>Source Sans Pro</vt:lpstr>
      <vt:lpstr>Quattrocento Sans</vt:lpstr>
      <vt:lpstr>Wingdings</vt:lpstr>
      <vt:lpstr>simple-light-2</vt:lpstr>
      <vt:lpstr>spring_presentation_template_NoLeaf_basic</vt:lpstr>
      <vt:lpstr>1_simple-light-2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Additional Resources on CHWs </vt:lpstr>
      <vt:lpstr>Additional Resources from the Philippines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SPRING/JSI</dc:creator>
  <cp:lastModifiedBy>JSI</cp:lastModifiedBy>
  <cp:revision>219</cp:revision>
  <cp:lastPrinted>2016-09-15T02:44:09Z</cp:lastPrinted>
  <dcterms:modified xsi:type="dcterms:W3CDTF">2017-01-19T02:19:21Z</dcterms:modified>
</cp:coreProperties>
</file>