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60" r:id="rId1"/>
    <p:sldMasterId id="2147483672" r:id="rId2"/>
    <p:sldMasterId id="2147483684" r:id="rId3"/>
  </p:sldMasterIdLst>
  <p:notesMasterIdLst>
    <p:notesMasterId r:id="rId17"/>
  </p:notesMasterIdLst>
  <p:sldIdLst>
    <p:sldId id="256" r:id="rId4"/>
    <p:sldId id="293" r:id="rId5"/>
    <p:sldId id="285" r:id="rId6"/>
    <p:sldId id="267" r:id="rId7"/>
    <p:sldId id="262" r:id="rId8"/>
    <p:sldId id="269" r:id="rId9"/>
    <p:sldId id="289" r:id="rId10"/>
    <p:sldId id="292" r:id="rId11"/>
    <p:sldId id="291" r:id="rId12"/>
    <p:sldId id="294" r:id="rId13"/>
    <p:sldId id="280" r:id="rId14"/>
    <p:sldId id="297"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72D"/>
    <a:srgbClr val="E28432"/>
    <a:srgbClr val="32697C"/>
    <a:srgbClr val="646561"/>
    <a:srgbClr val="99993E"/>
    <a:srgbClr val="472D2D"/>
    <a:srgbClr val="D2D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396"/>
    <p:restoredTop sz="91186"/>
  </p:normalViewPr>
  <p:slideViewPr>
    <p:cSldViewPr snapToGrid="0" snapToObjects="1">
      <p:cViewPr>
        <p:scale>
          <a:sx n="100" d="100"/>
          <a:sy n="100" d="100"/>
        </p:scale>
        <p:origin x="-1140" y="2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94A0F78-1892-4A08-B4C7-C115F98F2D0E}" type="datetimeFigureOut">
              <a:rPr lang="en-US" smtClean="0"/>
              <a:pPr/>
              <a:t>3/26/2018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4AF6705D-F226-4D4D-931F-ECFDC36EE3C5}" type="slidenum">
              <a:rPr lang="en-US" smtClean="0"/>
              <a:pPr/>
              <a:t>‹#›</a:t>
            </a:fld>
            <a:endParaRPr lang="en-US" dirty="0"/>
          </a:p>
        </p:txBody>
      </p:sp>
    </p:spTree>
    <p:extLst>
      <p:ext uri="{BB962C8B-B14F-4D97-AF65-F5344CB8AC3E}">
        <p14:creationId xmlns:p14="http://schemas.microsoft.com/office/powerpoint/2010/main" val="374481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Guidance for how to present these slides is included in the </a:t>
            </a:r>
            <a:r>
              <a:rPr lang="en-US" i="1" dirty="0" smtClean="0"/>
              <a:t>SPRING</a:t>
            </a:r>
            <a:r>
              <a:rPr lang="en-US" dirty="0" smtClean="0"/>
              <a:t> </a:t>
            </a:r>
            <a:r>
              <a:rPr lang="en-US" i="1" dirty="0" smtClean="0"/>
              <a:t>Nutrition-Sensitive</a:t>
            </a:r>
            <a:r>
              <a:rPr lang="en-US" i="1" baseline="0" dirty="0" smtClean="0"/>
              <a:t> Agriculture Training Resource Package Session Guide</a:t>
            </a:r>
            <a:r>
              <a:rPr lang="en-US" baseline="0" dirty="0" smtClean="0"/>
              <a:t>: </a:t>
            </a:r>
            <a:r>
              <a:rPr lang="en-US" b="1" baseline="0" dirty="0" smtClean="0"/>
              <a:t>1 Guide- Why It Matters</a:t>
            </a:r>
            <a:endParaRPr lang="en-US" b="1" dirty="0" smtClean="0"/>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a:t>
            </a:fld>
            <a:endParaRPr lang="en-US" dirty="0"/>
          </a:p>
        </p:txBody>
      </p:sp>
    </p:spTree>
    <p:extLst>
      <p:ext uri="{BB962C8B-B14F-4D97-AF65-F5344CB8AC3E}">
        <p14:creationId xmlns:p14="http://schemas.microsoft.com/office/powerpoint/2010/main" val="187820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200" kern="1200" dirty="0" smtClean="0">
                <a:solidFill>
                  <a:schemeClr val="tx1"/>
                </a:solidFill>
                <a:effectLst/>
                <a:latin typeface="Franklin Gothic Book" panose="020B0503020102020204" pitchFamily="34" charset="0"/>
                <a:ea typeface="+mn-ea"/>
                <a:cs typeface="+mn-cs"/>
              </a:rPr>
              <a:t>International Food Policy Research Institute. 2016. </a:t>
            </a:r>
            <a:r>
              <a:rPr lang="en-US" sz="1200" i="1" kern="1200" dirty="0" smtClean="0">
                <a:solidFill>
                  <a:schemeClr val="tx1"/>
                </a:solidFill>
                <a:effectLst/>
                <a:latin typeface="Franklin Gothic Book" panose="020B0503020102020204" pitchFamily="34" charset="0"/>
                <a:ea typeface="+mn-ea"/>
                <a:cs typeface="+mn-cs"/>
              </a:rPr>
              <a:t>Global Nutrition Report 2016: From Promise to Impact: Ending Malnutrition by 2030. </a:t>
            </a:r>
            <a:r>
              <a:rPr lang="en-US" sz="1200" kern="1200" dirty="0" smtClean="0">
                <a:solidFill>
                  <a:schemeClr val="tx1"/>
                </a:solidFill>
                <a:effectLst/>
                <a:latin typeface="Franklin Gothic Book" panose="020B0503020102020204" pitchFamily="34" charset="0"/>
                <a:ea typeface="+mn-ea"/>
                <a:cs typeface="+mn-cs"/>
              </a:rPr>
              <a:t>Washington, D.C.</a:t>
            </a:r>
            <a:r>
              <a:rPr lang="en-US" sz="1000" dirty="0" smtClean="0">
                <a:effectLst/>
              </a:rPr>
              <a:t> </a:t>
            </a:r>
            <a:endParaRPr lang="en-US" sz="1000" b="1" dirty="0">
              <a:solidFill>
                <a:srgbClr val="222222"/>
              </a:solidFill>
              <a:highlight>
                <a:srgbClr val="FFFFFF"/>
              </a:highlight>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97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Franklin Gothic Book" charset="0"/>
              </a:defRPr>
            </a:lvl1pPr>
            <a:lvl2pPr marL="742950" indent="-285750" eaLnBrk="0" hangingPunct="0">
              <a:spcBef>
                <a:spcPct val="30000"/>
              </a:spcBef>
              <a:defRPr sz="1200">
                <a:solidFill>
                  <a:schemeClr val="tx1"/>
                </a:solidFill>
                <a:latin typeface="Franklin Gothic Book" charset="0"/>
              </a:defRPr>
            </a:lvl2pPr>
            <a:lvl3pPr marL="1143000" indent="-228600" eaLnBrk="0" hangingPunct="0">
              <a:spcBef>
                <a:spcPct val="30000"/>
              </a:spcBef>
              <a:defRPr sz="1200">
                <a:solidFill>
                  <a:schemeClr val="tx1"/>
                </a:solidFill>
                <a:latin typeface="Franklin Gothic Book" charset="0"/>
              </a:defRPr>
            </a:lvl3pPr>
            <a:lvl4pPr marL="1600200" indent="-228600" eaLnBrk="0" hangingPunct="0">
              <a:spcBef>
                <a:spcPct val="30000"/>
              </a:spcBef>
              <a:defRPr sz="1200">
                <a:solidFill>
                  <a:schemeClr val="tx1"/>
                </a:solidFill>
                <a:latin typeface="Franklin Gothic Book" charset="0"/>
              </a:defRPr>
            </a:lvl4pPr>
            <a:lvl5pPr marL="2057400" indent="-228600" eaLnBrk="0" hangingPunct="0">
              <a:spcBef>
                <a:spcPct val="30000"/>
              </a:spcBef>
              <a:defRPr sz="1200">
                <a:solidFill>
                  <a:schemeClr val="tx1"/>
                </a:solidFill>
                <a:latin typeface="Franklin Gothic Book" charset="0"/>
              </a:defRPr>
            </a:lvl5pPr>
            <a:lvl6pPr marL="2514600" indent="-228600" eaLnBrk="0" fontAlgn="base" hangingPunct="0">
              <a:spcBef>
                <a:spcPct val="30000"/>
              </a:spcBef>
              <a:spcAft>
                <a:spcPct val="0"/>
              </a:spcAft>
              <a:defRPr sz="1200">
                <a:solidFill>
                  <a:schemeClr val="tx1"/>
                </a:solidFill>
                <a:latin typeface="Franklin Gothic Book" charset="0"/>
              </a:defRPr>
            </a:lvl6pPr>
            <a:lvl7pPr marL="2971800" indent="-228600" eaLnBrk="0" fontAlgn="base" hangingPunct="0">
              <a:spcBef>
                <a:spcPct val="30000"/>
              </a:spcBef>
              <a:spcAft>
                <a:spcPct val="0"/>
              </a:spcAft>
              <a:defRPr sz="1200">
                <a:solidFill>
                  <a:schemeClr val="tx1"/>
                </a:solidFill>
                <a:latin typeface="Franklin Gothic Book" charset="0"/>
              </a:defRPr>
            </a:lvl7pPr>
            <a:lvl8pPr marL="3429000" indent="-228600" eaLnBrk="0" fontAlgn="base" hangingPunct="0">
              <a:spcBef>
                <a:spcPct val="30000"/>
              </a:spcBef>
              <a:spcAft>
                <a:spcPct val="0"/>
              </a:spcAft>
              <a:defRPr sz="1200">
                <a:solidFill>
                  <a:schemeClr val="tx1"/>
                </a:solidFill>
                <a:latin typeface="Franklin Gothic Book" charset="0"/>
              </a:defRPr>
            </a:lvl8pPr>
            <a:lvl9pPr marL="3886200" indent="-228600" eaLnBrk="0" fontAlgn="base" hangingPunct="0">
              <a:spcBef>
                <a:spcPct val="30000"/>
              </a:spcBef>
              <a:spcAft>
                <a:spcPct val="0"/>
              </a:spcAft>
              <a:defRPr sz="1200">
                <a:solidFill>
                  <a:schemeClr val="tx1"/>
                </a:solidFill>
                <a:latin typeface="Franklin Gothic Book" charset="0"/>
              </a:defRPr>
            </a:lvl9pPr>
          </a:lstStyle>
          <a:p>
            <a:pPr eaLnBrk="1" hangingPunct="1">
              <a:spcBef>
                <a:spcPct val="0"/>
              </a:spcBef>
            </a:pPr>
            <a:fld id="{FDBF21AA-88F1-974B-A692-077082B54551}" type="slidenum">
              <a:rPr lang="en-US" altLang="en-US">
                <a:latin typeface="Calibri" charset="0"/>
              </a:rPr>
              <a:pPr eaLnBrk="1" hangingPunct="1">
                <a:spcBef>
                  <a:spcPct val="0"/>
                </a:spcBef>
              </a:pPr>
              <a:t>5</a:t>
            </a:fld>
            <a:endParaRPr lang="en-US" altLang="en-US" dirty="0">
              <a:latin typeface="Calibri" charset="0"/>
            </a:endParaRPr>
          </a:p>
        </p:txBody>
      </p:sp>
    </p:spTree>
    <p:extLst>
      <p:ext uri="{BB962C8B-B14F-4D97-AF65-F5344CB8AC3E}">
        <p14:creationId xmlns:p14="http://schemas.microsoft.com/office/powerpoint/2010/main" val="130744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000"/>
          </a:p>
        </p:txBody>
      </p:sp>
      <p:sp>
        <p:nvSpPr>
          <p:cNvPr id="272" name="Shape 27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Source Sans Pro"/>
              <a:buNone/>
            </a:pPr>
            <a:fld id="{00000000-1234-1234-1234-123412341234}" type="slidenum">
              <a:rPr lang="en-US" sz="1200" b="0" i="0" u="none">
                <a:solidFill>
                  <a:srgbClr val="000000"/>
                </a:solidFill>
                <a:latin typeface="Source Sans Pro"/>
                <a:ea typeface="Source Sans Pro"/>
                <a:cs typeface="Source Sans Pro"/>
                <a:sym typeface="Source Sans Pro"/>
              </a:rPr>
              <a:t>6</a:t>
            </a:fld>
            <a:endParaRPr lang="en-US" sz="1200" b="0" i="0" u="none"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0078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sz="1200" kern="1200" dirty="0" smtClean="0">
                <a:solidFill>
                  <a:schemeClr val="tx1"/>
                </a:solidFill>
                <a:effectLst/>
                <a:latin typeface="Franklin Gothic Book" panose="020B0503020102020204" pitchFamily="34" charset="0"/>
                <a:ea typeface="+mn-ea"/>
                <a:cs typeface="+mn-cs"/>
              </a:rPr>
              <a:t>Black et al. </a:t>
            </a:r>
            <a:r>
              <a:rPr lang="en-US" sz="1200" i="1" kern="1200" dirty="0" smtClean="0">
                <a:solidFill>
                  <a:schemeClr val="tx1"/>
                </a:solidFill>
                <a:effectLst/>
                <a:latin typeface="Franklin Gothic Book" panose="020B0503020102020204" pitchFamily="34" charset="0"/>
                <a:ea typeface="+mn-ea"/>
                <a:cs typeface="+mn-cs"/>
              </a:rPr>
              <a:t>Lancet</a:t>
            </a:r>
            <a:r>
              <a:rPr lang="en-US" sz="1200" kern="1200" dirty="0" smtClean="0">
                <a:solidFill>
                  <a:schemeClr val="tx1"/>
                </a:solidFill>
                <a:effectLst/>
                <a:latin typeface="Franklin Gothic Book" panose="020B0503020102020204" pitchFamily="34" charset="0"/>
                <a:ea typeface="+mn-ea"/>
                <a:cs typeface="+mn-cs"/>
              </a:rPr>
              <a:t> 2013</a:t>
            </a:r>
            <a:endParaRPr lang="en-US" altLang="en-US" dirty="0"/>
          </a:p>
        </p:txBody>
      </p:sp>
      <p:sp>
        <p:nvSpPr>
          <p:cNvPr id="4" name="Footer Placeholder 3"/>
          <p:cNvSpPr>
            <a:spLocks noGrp="1"/>
          </p:cNvSpPr>
          <p:nvPr>
            <p:ph type="ftr" sz="quarter" idx="4"/>
          </p:nvPr>
        </p:nvSpPr>
        <p:spPr/>
        <p:txBody>
          <a:bodyPr/>
          <a:lstStyle/>
          <a:p>
            <a:pPr>
              <a:defRPr/>
            </a:pPr>
            <a:endParaRPr lang="fr-FR" dirty="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Franklin Gothic Book" charset="0"/>
                <a:ea typeface="Arial" charset="0"/>
                <a:cs typeface="Arial" charset="0"/>
              </a:defRPr>
            </a:lvl1pPr>
            <a:lvl2pPr marL="742950" indent="-285750" eaLnBrk="0" hangingPunct="0">
              <a:defRPr>
                <a:solidFill>
                  <a:schemeClr val="tx1"/>
                </a:solidFill>
                <a:latin typeface="Franklin Gothic Book" charset="0"/>
                <a:ea typeface="Arial" charset="0"/>
                <a:cs typeface="Arial" charset="0"/>
              </a:defRPr>
            </a:lvl2pPr>
            <a:lvl3pPr marL="1143000" indent="-228600" eaLnBrk="0" hangingPunct="0">
              <a:defRPr>
                <a:solidFill>
                  <a:schemeClr val="tx1"/>
                </a:solidFill>
                <a:latin typeface="Franklin Gothic Book" charset="0"/>
                <a:ea typeface="Arial" charset="0"/>
                <a:cs typeface="Arial" charset="0"/>
              </a:defRPr>
            </a:lvl3pPr>
            <a:lvl4pPr marL="1600200" indent="-228600" eaLnBrk="0" hangingPunct="0">
              <a:defRPr>
                <a:solidFill>
                  <a:schemeClr val="tx1"/>
                </a:solidFill>
                <a:latin typeface="Franklin Gothic Book" charset="0"/>
                <a:ea typeface="Arial" charset="0"/>
                <a:cs typeface="Arial" charset="0"/>
              </a:defRPr>
            </a:lvl4pPr>
            <a:lvl5pPr marL="2057400" indent="-228600" eaLnBrk="0" hangingPunct="0">
              <a:defRPr>
                <a:solidFill>
                  <a:schemeClr val="tx1"/>
                </a:solidFill>
                <a:latin typeface="Franklin Gothic Book" charset="0"/>
                <a:ea typeface="Arial" charset="0"/>
                <a:cs typeface="Arial" charset="0"/>
              </a:defRPr>
            </a:lvl5pPr>
            <a:lvl6pPr marL="2514600" indent="-228600" eaLnBrk="0" fontAlgn="base" hangingPunct="0">
              <a:spcBef>
                <a:spcPct val="0"/>
              </a:spcBef>
              <a:spcAft>
                <a:spcPct val="0"/>
              </a:spcAft>
              <a:defRPr>
                <a:solidFill>
                  <a:schemeClr val="tx1"/>
                </a:solidFill>
                <a:latin typeface="Franklin Gothic Book" charset="0"/>
                <a:ea typeface="Arial" charset="0"/>
                <a:cs typeface="Arial" charset="0"/>
              </a:defRPr>
            </a:lvl6pPr>
            <a:lvl7pPr marL="2971800" indent="-228600" eaLnBrk="0" fontAlgn="base" hangingPunct="0">
              <a:spcBef>
                <a:spcPct val="0"/>
              </a:spcBef>
              <a:spcAft>
                <a:spcPct val="0"/>
              </a:spcAft>
              <a:defRPr>
                <a:solidFill>
                  <a:schemeClr val="tx1"/>
                </a:solidFill>
                <a:latin typeface="Franklin Gothic Book" charset="0"/>
                <a:ea typeface="Arial" charset="0"/>
                <a:cs typeface="Arial" charset="0"/>
              </a:defRPr>
            </a:lvl7pPr>
            <a:lvl8pPr marL="3429000" indent="-228600" eaLnBrk="0" fontAlgn="base" hangingPunct="0">
              <a:spcBef>
                <a:spcPct val="0"/>
              </a:spcBef>
              <a:spcAft>
                <a:spcPct val="0"/>
              </a:spcAft>
              <a:defRPr>
                <a:solidFill>
                  <a:schemeClr val="tx1"/>
                </a:solidFill>
                <a:latin typeface="Franklin Gothic Book" charset="0"/>
                <a:ea typeface="Arial" charset="0"/>
                <a:cs typeface="Arial" charset="0"/>
              </a:defRPr>
            </a:lvl8pPr>
            <a:lvl9pPr marL="3886200" indent="-228600" eaLnBrk="0" fontAlgn="base" hangingPunct="0">
              <a:spcBef>
                <a:spcPct val="0"/>
              </a:spcBef>
              <a:spcAft>
                <a:spcPct val="0"/>
              </a:spcAft>
              <a:defRPr>
                <a:solidFill>
                  <a:schemeClr val="tx1"/>
                </a:solidFill>
                <a:latin typeface="Franklin Gothic Book" charset="0"/>
                <a:ea typeface="Arial" charset="0"/>
                <a:cs typeface="Arial" charset="0"/>
              </a:defRPr>
            </a:lvl9pPr>
          </a:lstStyle>
          <a:p>
            <a:pPr eaLnBrk="1" hangingPunct="1"/>
            <a:fld id="{89D972CF-1383-684A-B127-DF6B10C75137}" type="slidenum">
              <a:rPr lang="fr-FR" altLang="x-none">
                <a:latin typeface="Calibri" charset="0"/>
              </a:rPr>
              <a:pPr eaLnBrk="1" hangingPunct="1"/>
              <a:t>7</a:t>
            </a:fld>
            <a:endParaRPr lang="fr-FR" altLang="x-none" dirty="0">
              <a:latin typeface="Calibri" charset="0"/>
            </a:endParaRPr>
          </a:p>
        </p:txBody>
      </p:sp>
    </p:spTree>
    <p:extLst>
      <p:ext uri="{BB962C8B-B14F-4D97-AF65-F5344CB8AC3E}">
        <p14:creationId xmlns:p14="http://schemas.microsoft.com/office/powerpoint/2010/main" val="101460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b="0" i="0" u="none" strike="noStrike" cap="none" dirty="0" smtClean="0">
              <a:solidFill>
                <a:srgbClr val="646561"/>
              </a:solidFill>
              <a:latin typeface="Source Sans Pro"/>
              <a:ea typeface="Source Sans Pro"/>
              <a:cs typeface="Source Sans Pro"/>
              <a:sym typeface="Source Sans Pro"/>
            </a:endParaRPr>
          </a:p>
          <a:p>
            <a:pPr lvl="0" rtl="0">
              <a:lnSpc>
                <a:spcPct val="115000"/>
              </a:lnSpc>
              <a:spcBef>
                <a:spcPts val="0"/>
              </a:spcBef>
              <a:buNone/>
            </a:pPr>
            <a:endParaRPr sz="1000" dirty="0"/>
          </a:p>
          <a:p>
            <a:pPr marL="0" marR="0" lvl="0" indent="0" algn="l" rtl="0">
              <a:spcBef>
                <a:spcPts val="0"/>
              </a:spcBef>
              <a:buSzPct val="25000"/>
              <a:buNone/>
            </a:pPr>
            <a:endParaRPr dirty="0"/>
          </a:p>
        </p:txBody>
      </p:sp>
      <p:sp>
        <p:nvSpPr>
          <p:cNvPr id="321" name="Shape 32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Source Sans Pro"/>
              <a:buNone/>
            </a:pPr>
            <a:fld id="{00000000-1234-1234-1234-123412341234}" type="slidenum">
              <a:rPr lang="en-US" sz="1200" b="0" i="0" u="none">
                <a:solidFill>
                  <a:srgbClr val="000000"/>
                </a:solidFill>
                <a:latin typeface="Source Sans Pro"/>
                <a:ea typeface="Source Sans Pro"/>
                <a:cs typeface="Source Sans Pro"/>
                <a:sym typeface="Source Sans Pro"/>
              </a:rPr>
              <a:t>8</a:t>
            </a:fld>
            <a:endParaRPr lang="en-US" sz="1200" b="0" i="0" u="none"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7126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32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8" tIns="93308" rIns="93308" bIns="93308"/>
          <a:lstStyle/>
          <a:p>
            <a:pPr>
              <a:lnSpc>
                <a:spcPct val="115000"/>
              </a:lnSpc>
              <a:spcBef>
                <a:spcPct val="0"/>
              </a:spcBef>
            </a:pPr>
            <a:endParaRPr lang="en-US" altLang="en-US" dirty="0"/>
          </a:p>
        </p:txBody>
      </p:sp>
      <p:sp>
        <p:nvSpPr>
          <p:cNvPr id="69635" name="Shape 32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00052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948751"/>
            <a:ext cx="7829551" cy="565771"/>
          </a:xfrm>
        </p:spPr>
        <p:txBody>
          <a:bodyPr lIns="91440" tIns="91440" rIns="91440" bIns="91440" anchor="ctr" anchorCtr="0">
            <a:normAutofit/>
          </a:bodyPr>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Placeholder 1"/>
          <p:cNvSpPr>
            <a:spLocks noGrp="1"/>
          </p:cNvSpPr>
          <p:nvPr>
            <p:ph type="title" hasCustomPrompt="1"/>
          </p:nvPr>
        </p:nvSpPr>
        <p:spPr>
          <a:xfrm>
            <a:off x="628650" y="851526"/>
            <a:ext cx="7886700" cy="1325563"/>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3593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476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txBox="1">
            <a:spLocks/>
          </p:cNvSpPr>
          <p:nvPr userDrawn="1"/>
        </p:nvSpPr>
        <p:spPr>
          <a:xfrm rot="5400000">
            <a:off x="4649152" y="2261777"/>
            <a:ext cx="5760720" cy="197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Helvetica" charset="0"/>
                <a:cs typeface="Helvetica" charset="0"/>
              </a:defRPr>
            </a:lvl1pPr>
          </a:lstStyle>
          <a:p>
            <a:r>
              <a:rPr lang="en-US" dirty="0">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5578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5057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1226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12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normAutofit/>
          </a:bodyPr>
          <a:lstStyle>
            <a:lvl1pPr marL="0" indent="0">
              <a:buNone/>
              <a:defRPr sz="2400">
                <a:solidFill>
                  <a:schemeClr val="tx1">
                    <a:tint val="75000"/>
                  </a:schemeClr>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28650" y="1361822"/>
            <a:ext cx="7886700" cy="289928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03494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65488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52919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9203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35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775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97073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8902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94613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2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247802"/>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txBox="1">
            <a:spLocks/>
          </p:cNvSpPr>
          <p:nvPr userDrawn="1"/>
        </p:nvSpPr>
        <p:spPr>
          <a:xfrm>
            <a:off x="1143000" y="676656"/>
            <a:ext cx="6931152" cy="1344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45559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8298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806961"/>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56082" y="133438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7063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normAutofit/>
          </a:bodyPr>
          <a:lstStyle>
            <a:lvl1pPr>
              <a:defRPr>
                <a:latin typeface="Franklin Gothic Book" panose="020B0503020102020204" pitchFamily="34" charset="0"/>
              </a:defRPr>
            </a:lvl1pPr>
          </a:lstStyle>
          <a:p>
            <a:fld id="{BA2ECE41-3861-1A4A-A0BF-FAD24E61CDBA}" type="datetimeFigureOut">
              <a:rPr lang="en-US" smtClean="0"/>
              <a:pPr/>
              <a:t>3/26/2018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normAutofit/>
          </a:bodyPr>
          <a:lstStyle>
            <a:lvl1pPr>
              <a:defRPr>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normAutofit/>
          </a:bodyPr>
          <a:lstStyle>
            <a:lvl1pPr>
              <a:defRPr>
                <a:latin typeface="Franklin Gothic Book" panose="020B0503020102020204" pitchFamily="34" charset="0"/>
              </a:defRPr>
            </a:lvl1pPr>
          </a:lstStyle>
          <a:p>
            <a:fld id="{718CA319-5C67-3148-B62C-5A45C0B0E9F6}" type="slidenum">
              <a:rPr lang="en-US" smtClean="0"/>
              <a:pPr/>
              <a:t>‹#›</a:t>
            </a:fld>
            <a:endParaRPr lang="en-US" dirty="0"/>
          </a:p>
        </p:txBody>
      </p:sp>
      <p:sp>
        <p:nvSpPr>
          <p:cNvPr id="8" name="Title Placeholder 1"/>
          <p:cNvSpPr txBox="1">
            <a:spLocks/>
          </p:cNvSpPr>
          <p:nvPr userDrawn="1"/>
        </p:nvSpPr>
        <p:spPr>
          <a:xfrm>
            <a:off x="656082" y="47485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36495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1086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1086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txBox="1">
            <a:spLocks/>
          </p:cNvSpPr>
          <p:nvPr userDrawn="1"/>
        </p:nvSpPr>
        <p:spPr>
          <a:xfrm>
            <a:off x="628650" y="3376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472576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txBox="1">
            <a:spLocks/>
          </p:cNvSpPr>
          <p:nvPr userDrawn="1"/>
        </p:nvSpPr>
        <p:spPr>
          <a:xfrm>
            <a:off x="656082"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402903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0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555255"/>
            <a:ext cx="7886700" cy="1115597"/>
          </a:xfrm>
        </p:spPr>
        <p:txBody>
          <a:bodyPr>
            <a:normAutofit/>
          </a:bodyPr>
          <a:lstStyle>
            <a:lvl1pPr marL="0" indent="0">
              <a:buNone/>
              <a:defRPr sz="24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56915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388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9407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02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65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6531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934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4681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829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756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59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wmf"/><Relationship Id="rId2" Type="http://schemas.openxmlformats.org/officeDocument/2006/relationships/slideLayout" Target="../slideLayouts/slideLayout24.xml"/><Relationship Id="rId16" Type="http://schemas.openxmlformats.org/officeDocument/2006/relationships/image" Target="../media/image4.w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pring logo_final_recesse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36022" y="6386245"/>
            <a:ext cx="822050" cy="320040"/>
          </a:xfrm>
          <a:prstGeom prst="rect">
            <a:avLst/>
          </a:prstGeom>
        </p:spPr>
      </p:pic>
      <p:pic>
        <p:nvPicPr>
          <p:cNvPr id="8" name="Picture 7" descr="USAID_logo_Horizontal_CMYK [Converted].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800" y="6386245"/>
            <a:ext cx="1078992" cy="320975"/>
          </a:xfrm>
          <a:prstGeom prst="rect">
            <a:avLst/>
          </a:prstGeom>
        </p:spPr>
      </p:pic>
      <p:sp>
        <p:nvSpPr>
          <p:cNvPr id="14" name="Rectangle 13"/>
          <p:cNvSpPr/>
          <p:nvPr/>
        </p:nvSpPr>
        <p:spPr>
          <a:xfrm>
            <a:off x="0" y="-1"/>
            <a:ext cx="9144000" cy="6100763"/>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2" name="Title Placeholder 1"/>
          <p:cNvSpPr>
            <a:spLocks noGrp="1"/>
          </p:cNvSpPr>
          <p:nvPr>
            <p:ph type="title"/>
          </p:nvPr>
        </p:nvSpPr>
        <p:spPr>
          <a:xfrm>
            <a:off x="628650" y="763974"/>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24473"/>
            <a:ext cx="7886700" cy="36069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0" y="6098028"/>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ranklin Gothic Book" panose="020B0503020102020204" pitchFamily="34" charset="0"/>
            </a:endParaRPr>
          </a:p>
        </p:txBody>
      </p:sp>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320" y="297994"/>
            <a:ext cx="2418215" cy="410666"/>
          </a:xfrm>
          <a:prstGeom prst="rect">
            <a:avLst/>
          </a:prstGeom>
        </p:spPr>
      </p:pic>
    </p:spTree>
    <p:extLst>
      <p:ext uri="{BB962C8B-B14F-4D97-AF65-F5344CB8AC3E}">
        <p14:creationId xmlns:p14="http://schemas.microsoft.com/office/powerpoint/2010/main" val="1950955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8" name="Rectangle 7"/>
          <p:cNvSpPr/>
          <p:nvPr/>
        </p:nvSpPr>
        <p:spPr>
          <a:xfrm>
            <a:off x="0" y="6248400"/>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ranklin Gothic Book" panose="020B0503020102020204" pitchFamily="34" charset="0"/>
            </a:endParaRPr>
          </a:p>
        </p:txBody>
      </p:sp>
      <p:sp>
        <p:nvSpPr>
          <p:cNvPr id="9" name="TextBox 8"/>
          <p:cNvSpPr txBox="1"/>
          <p:nvPr/>
        </p:nvSpPr>
        <p:spPr>
          <a:xfrm>
            <a:off x="6934200" y="6464348"/>
            <a:ext cx="2057400" cy="215444"/>
          </a:xfrm>
          <a:prstGeom prst="rect">
            <a:avLst/>
          </a:prstGeom>
          <a:noFill/>
        </p:spPr>
        <p:txBody>
          <a:bodyPr wrap="square" rtlCol="0">
            <a:spAutoFit/>
          </a:bodyPr>
          <a:lstStyle/>
          <a:p>
            <a:pPr algn="r"/>
            <a:r>
              <a:rPr lang="en-US" sz="800" dirty="0">
                <a:solidFill>
                  <a:srgbClr val="F6F5F0">
                    <a:alpha val="86000"/>
                  </a:srgbClr>
                </a:solidFill>
                <a:latin typeface="Franklin Gothic Book" panose="020B0503020102020204" pitchFamily="34" charset="0"/>
                <a:ea typeface="Franklin Gothic Book" charset="0"/>
                <a:cs typeface="Franklin Gothic Book" charset="0"/>
              </a:rPr>
              <a:t>www.spring-nutrition.org</a:t>
            </a:r>
          </a:p>
        </p:txBody>
      </p:sp>
      <p:sp>
        <p:nvSpPr>
          <p:cNvPr id="1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628650" y="1825625"/>
            <a:ext cx="7886700" cy="360698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PRING leaves alone 80 percent tint.w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599" y="6417755"/>
            <a:ext cx="346800" cy="300644"/>
          </a:xfrm>
          <a:prstGeom prst="rect">
            <a:avLst/>
          </a:prstGeom>
          <a:noFill/>
          <a:ln>
            <a:noFill/>
          </a:ln>
        </p:spPr>
      </p:pic>
    </p:spTree>
    <p:extLst>
      <p:ext uri="{BB962C8B-B14F-4D97-AF65-F5344CB8AC3E}">
        <p14:creationId xmlns:p14="http://schemas.microsoft.com/office/powerpoint/2010/main" val="502278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1" kern="1200" spc="0">
          <a:solidFill>
            <a:srgbClr val="64656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0198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8" name="TextBox 7"/>
          <p:cNvSpPr txBox="1"/>
          <p:nvPr/>
        </p:nvSpPr>
        <p:spPr>
          <a:xfrm>
            <a:off x="1955260" y="6230505"/>
            <a:ext cx="5291846" cy="551295"/>
          </a:xfrm>
          <a:prstGeom prst="rect">
            <a:avLst/>
          </a:prstGeom>
          <a:noFill/>
        </p:spPr>
        <p:txBody>
          <a:bodyPr wrap="square" lIns="0" tIns="0" rIns="0" bIns="0" numCol="1" spcCol="9144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700" b="0" i="0" kern="1200" dirty="0">
                <a:solidFill>
                  <a:schemeClr val="tx1"/>
                </a:solidFill>
                <a:effectLst/>
                <a:latin typeface="Franklin Gothic Book" panose="020B0503020102020204" pitchFamily="34" charset="0"/>
                <a:ea typeface="+mn-ea"/>
                <a:cs typeface="+mn-cs"/>
              </a:rPr>
              <a:t>This presentation is made possible by the generous support of the American people through the United States Agency for International Development (USAID) and Feed the Future, the U.S. Government’s global hunger and food security initiative, under the terms of the Cooperative Agreement AID-OAA-A-11-00031 (SPRING), managed by JSI Research &amp; Training Institute, Inc. (JSI). The contents are the responsibility of JSI and the authors, and do not necessarily reflect the views of USAID or the U.S. Government.</a:t>
            </a:r>
            <a:endParaRPr lang="en-US" sz="700" b="0" i="0" u="none" strike="noStrike" kern="1200" baseline="0" dirty="0">
              <a:ln>
                <a:noFill/>
              </a:ln>
              <a:solidFill>
                <a:schemeClr val="tx1"/>
              </a:solidFill>
              <a:latin typeface="Franklin Gothic Book" panose="020B0503020102020204" pitchFamily="34" charset="0"/>
              <a:ea typeface="Franklin Gothic Book" charset="0"/>
              <a:cs typeface="Franklin Gothic Book" charset="0"/>
            </a:endParaRPr>
          </a:p>
        </p:txBody>
      </p:sp>
      <p:pic>
        <p:nvPicPr>
          <p:cNvPr id="9" name="Picture 5" descr="C:\Users\jbishara\Dropbox\logos for PowerPoint Tehcnical Meeting PAHO\spring logo_final_recess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1926" y="6348479"/>
            <a:ext cx="811073" cy="3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bishara\Dropbox\logos for PowerPoint Tehcnical Meeting PAHO\USAID_logo_Horizontal_CMYK [Convert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6347729"/>
            <a:ext cx="1066800" cy="3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019800"/>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normAutofit fontScale="25000" lnSpcReduction="20000"/>
          </a:bodyPr>
          <a:lstStyle/>
          <a:p>
            <a:pPr algn="ctr" fontAlgn="auto">
              <a:spcBef>
                <a:spcPts val="0"/>
              </a:spcBef>
              <a:spcAft>
                <a:spcPts val="0"/>
              </a:spcAft>
              <a:defRPr/>
            </a:pPr>
            <a:endParaRPr lang="en-US" dirty="0">
              <a:latin typeface="Franklin Gothic Book" panose="020B0503020102020204" pitchFamily="34" charset="0"/>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SPRING leaves alone 80 percent tint.w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32506" y="4572000"/>
            <a:ext cx="878988" cy="762000"/>
          </a:xfrm>
          <a:prstGeom prst="rect">
            <a:avLst/>
          </a:prstGeom>
          <a:noFill/>
          <a:ln>
            <a:noFill/>
          </a:ln>
        </p:spPr>
      </p:pic>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4320" y="297994"/>
            <a:ext cx="2418215" cy="410666"/>
          </a:xfrm>
          <a:prstGeom prst="rect">
            <a:avLst/>
          </a:prstGeom>
        </p:spPr>
      </p:pic>
      <p:sp>
        <p:nvSpPr>
          <p:cNvPr id="14" name="TextBox 13"/>
          <p:cNvSpPr txBox="1"/>
          <p:nvPr/>
        </p:nvSpPr>
        <p:spPr>
          <a:xfrm>
            <a:off x="3515740" y="5569403"/>
            <a:ext cx="2057400" cy="307777"/>
          </a:xfrm>
          <a:prstGeom prst="rect">
            <a:avLst/>
          </a:prstGeom>
          <a:noFill/>
        </p:spPr>
        <p:txBody>
          <a:bodyPr wrap="square" rtlCol="0">
            <a:spAutoFit/>
          </a:bodyPr>
          <a:lstStyle/>
          <a:p>
            <a:pPr algn="ctr"/>
            <a:r>
              <a:rPr lang="en-US" sz="1400" dirty="0">
                <a:solidFill>
                  <a:srgbClr val="F6F5F0">
                    <a:alpha val="86000"/>
                  </a:srgbClr>
                </a:solidFill>
                <a:latin typeface="Franklin Gothic Book" panose="020B0503020102020204" pitchFamily="34" charset="0"/>
                <a:ea typeface="Franklin Gothic Book" charset="0"/>
                <a:cs typeface="Franklin Gothic Book" charset="0"/>
              </a:rPr>
              <a:t>www.spring-nutrition.org</a:t>
            </a:r>
          </a:p>
        </p:txBody>
      </p:sp>
    </p:spTree>
    <p:extLst>
      <p:ext uri="{BB962C8B-B14F-4D97-AF65-F5344CB8AC3E}">
        <p14:creationId xmlns:p14="http://schemas.microsoft.com/office/powerpoint/2010/main" val="1722060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ycf.spring-nutrition.org/"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845" y="3368682"/>
            <a:ext cx="1973320" cy="2507760"/>
          </a:xfrm>
          <a:prstGeom prst="rect">
            <a:avLst/>
          </a:prstGeom>
          <a:gradFill>
            <a:gsLst>
              <a:gs pos="49200">
                <a:srgbClr val="896630"/>
              </a:gs>
              <a:gs pos="0">
                <a:srgbClr val="E28432"/>
              </a:gs>
              <a:gs pos="100000">
                <a:srgbClr val="2D472D"/>
              </a:gs>
            </a:gsLst>
            <a:lin ang="5400000" scaled="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8398" y="745845"/>
            <a:ext cx="7902388" cy="1228729"/>
          </a:xfrm>
        </p:spPr>
        <p:txBody>
          <a:bodyPr lIns="91440" tIns="91440" rIns="91440" bIns="91440">
            <a:normAutofit/>
          </a:bodyPr>
          <a:lstStyle/>
          <a:p>
            <a:pPr algn="l"/>
            <a:r>
              <a:rPr lang="en-US" sz="3200" dirty="0" smtClean="0"/>
              <a:t>Strengthening Agriculture-Nutrition Linkages: </a:t>
            </a:r>
            <a:br>
              <a:rPr lang="en-US" sz="3200" dirty="0" smtClean="0"/>
            </a:br>
            <a:r>
              <a:rPr lang="en-US" sz="3200" dirty="0" smtClean="0"/>
              <a:t>Why It Matters</a:t>
            </a:r>
            <a:endParaRPr lang="en-US" sz="3200" dirty="0"/>
          </a:p>
        </p:txBody>
      </p:sp>
      <p:sp>
        <p:nvSpPr>
          <p:cNvPr id="5" name="TextBox 4"/>
          <p:cNvSpPr txBox="1"/>
          <p:nvPr/>
        </p:nvSpPr>
        <p:spPr>
          <a:xfrm>
            <a:off x="408398" y="2054087"/>
            <a:ext cx="6983895" cy="369332"/>
          </a:xfrm>
          <a:prstGeom prst="rect">
            <a:avLst/>
          </a:prstGeom>
          <a:noFill/>
        </p:spPr>
        <p:txBody>
          <a:bodyPr wrap="square" rtlCol="0">
            <a:spAutoFit/>
          </a:bodyPr>
          <a:lstStyle/>
          <a:p>
            <a:r>
              <a:rPr lang="en-US" dirty="0" smtClean="0">
                <a:solidFill>
                  <a:schemeClr val="bg1"/>
                </a:solidFill>
                <a:latin typeface="Franklin Gothic Book" panose="020B0503020102020204" pitchFamily="34" charset="0"/>
                <a:ea typeface="Franklin Gothic Book" charset="0"/>
                <a:cs typeface="Franklin Gothic Book" charset="0"/>
              </a:rPr>
              <a:t>SPRING Nutrition-Sensitive Agriculture Training Resource Package</a:t>
            </a:r>
            <a:endParaRPr lang="en-US" dirty="0">
              <a:solidFill>
                <a:schemeClr val="bg1"/>
              </a:solidFill>
              <a:latin typeface="Franklin Gothic Book" panose="020B0503020102020204" pitchFamily="34" charset="0"/>
              <a:ea typeface="Franklin Gothic Book" charset="0"/>
              <a:cs typeface="Franklin Gothic Book" charset="0"/>
            </a:endParaRPr>
          </a:p>
        </p:txBody>
      </p:sp>
      <p:sp>
        <p:nvSpPr>
          <p:cNvPr id="9" name="TextBox 8"/>
          <p:cNvSpPr txBox="1"/>
          <p:nvPr/>
        </p:nvSpPr>
        <p:spPr>
          <a:xfrm>
            <a:off x="408398" y="2526464"/>
            <a:ext cx="6983895" cy="338554"/>
          </a:xfrm>
          <a:prstGeom prst="rect">
            <a:avLst/>
          </a:prstGeom>
          <a:noFill/>
        </p:spPr>
        <p:txBody>
          <a:bodyPr wrap="square" rtlCol="0">
            <a:spAutoFit/>
          </a:bodyPr>
          <a:lstStyle/>
          <a:p>
            <a:r>
              <a:rPr lang="en-US" sz="1600" dirty="0" smtClean="0">
                <a:solidFill>
                  <a:schemeClr val="bg1"/>
                </a:solidFill>
                <a:latin typeface="Franklin Gothic Book" panose="020B0503020102020204" pitchFamily="34" charset="0"/>
                <a:ea typeface="Franklin Gothic Book" charset="0"/>
                <a:cs typeface="Franklin Gothic Book" charset="0"/>
              </a:rPr>
              <a:t>February 2018</a:t>
            </a:r>
            <a:endParaRPr lang="en-US" sz="1600" dirty="0">
              <a:solidFill>
                <a:schemeClr val="bg1"/>
              </a:solidFill>
              <a:latin typeface="Franklin Gothic Book" panose="020B0503020102020204" pitchFamily="34" charset="0"/>
              <a:ea typeface="Franklin Gothic Book" charset="0"/>
              <a:cs typeface="Franklin Gothic Book" charset="0"/>
            </a:endParaRPr>
          </a:p>
        </p:txBody>
      </p:sp>
      <p:pic>
        <p:nvPicPr>
          <p:cNvPr id="4101" name="Picture 5"/>
          <p:cNvPicPr>
            <a:picLocks noChangeAspect="1" noChangeArrowheads="1"/>
          </p:cNvPicPr>
          <p:nvPr/>
        </p:nvPicPr>
        <p:blipFill>
          <a:blip r:embed="rId3">
            <a:clrChange>
              <a:clrFrom>
                <a:srgbClr val="FFFDFC"/>
              </a:clrFrom>
              <a:clrTo>
                <a:srgbClr val="FFFDFC">
                  <a:alpha val="0"/>
                </a:srgbClr>
              </a:clrTo>
            </a:clrChange>
            <a:extLst>
              <a:ext uri="{28A0092B-C50C-407E-A947-70E740481C1C}">
                <a14:useLocalDpi xmlns:a14="http://schemas.microsoft.com/office/drawing/2010/main" val="0"/>
              </a:ext>
            </a:extLst>
          </a:blip>
          <a:srcRect/>
          <a:stretch>
            <a:fillRect/>
          </a:stretch>
        </p:blipFill>
        <p:spPr bwMode="auto">
          <a:xfrm>
            <a:off x="3298678" y="2695741"/>
            <a:ext cx="2606466" cy="326286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1845" y="3368682"/>
            <a:ext cx="1973320" cy="250776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9451" t="2647" b="2783"/>
          <a:stretch/>
        </p:blipFill>
        <p:spPr bwMode="auto">
          <a:xfrm>
            <a:off x="6865736" y="3258246"/>
            <a:ext cx="2005889" cy="2534377"/>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514475" y="6280487"/>
            <a:ext cx="6402763" cy="507831"/>
          </a:xfrm>
          <a:prstGeom prst="rect">
            <a:avLst/>
          </a:prstGeom>
          <a:noFill/>
        </p:spPr>
        <p:txBody>
          <a:bodyPr wrap="square" rtlCol="0">
            <a:spAutoFit/>
          </a:bodyPr>
          <a:lstStyle/>
          <a:p>
            <a:r>
              <a:rPr lang="en-US" sz="900" dirty="0" smtClean="0"/>
              <a:t>The images on this slide were developed by a partnership between the USAID-funded SPRING project, </a:t>
            </a:r>
            <a:r>
              <a:rPr lang="en-US" sz="900" dirty="0"/>
              <a:t>the United Nations Children’s Fund (UNICEF</a:t>
            </a:r>
            <a:r>
              <a:rPr lang="en-US" sz="900" dirty="0" smtClean="0"/>
              <a:t>), </a:t>
            </a:r>
            <a:r>
              <a:rPr lang="en-US" sz="900" dirty="0"/>
              <a:t>and University Research Co., LLC-Center for Human Services (URC-CHS</a:t>
            </a:r>
            <a:r>
              <a:rPr lang="en-US" sz="900" dirty="0" smtClean="0"/>
              <a:t>). All images can be found in the IYCF image bank here: </a:t>
            </a:r>
            <a:r>
              <a:rPr lang="en-US" sz="900" dirty="0">
                <a:hlinkClick r:id="rId6"/>
              </a:rPr>
              <a:t>https://iycf.spring-nutrition.org</a:t>
            </a:r>
            <a:r>
              <a:rPr lang="en-US" sz="900" dirty="0" smtClean="0">
                <a:hlinkClick r:id="rId6"/>
              </a:rPr>
              <a:t>/</a:t>
            </a:r>
            <a:r>
              <a:rPr lang="en-US" sz="900" dirty="0" smtClean="0"/>
              <a:t>. </a:t>
            </a:r>
            <a:endParaRPr lang="en-US" sz="900" dirty="0"/>
          </a:p>
        </p:txBody>
      </p:sp>
    </p:spTree>
    <p:extLst>
      <p:ext uri="{BB962C8B-B14F-4D97-AF65-F5344CB8AC3E}">
        <p14:creationId xmlns:p14="http://schemas.microsoft.com/office/powerpoint/2010/main" val="38745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70"/>
            <a:ext cx="7886700" cy="1325563"/>
          </a:xfrm>
        </p:spPr>
        <p:txBody>
          <a:bodyPr/>
          <a:lstStyle/>
          <a:p>
            <a:r>
              <a:rPr lang="en-US" dirty="0" smtClean="0"/>
              <a:t>Five Ways to Improve Nutrition Through Agriculture</a:t>
            </a:r>
            <a:endParaRPr lang="en-US" dirty="0"/>
          </a:p>
        </p:txBody>
      </p:sp>
      <p:sp>
        <p:nvSpPr>
          <p:cNvPr id="8" name="Rectangle 7"/>
          <p:cNvSpPr/>
          <p:nvPr/>
        </p:nvSpPr>
        <p:spPr>
          <a:xfrm>
            <a:off x="706724" y="1201003"/>
            <a:ext cx="7904162" cy="826128"/>
          </a:xfrm>
          <a:prstGeom prst="rect">
            <a:avLst/>
          </a:prstGeom>
          <a:solidFill>
            <a:srgbClr val="3269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74675">
              <a:defRPr/>
            </a:pPr>
            <a:r>
              <a:rPr lang="en-US" sz="2000" dirty="0">
                <a:solidFill>
                  <a:schemeClr val="bg1"/>
                </a:solidFill>
                <a:latin typeface="Franklin Gothic Heavy" panose="020B0903020102020204" pitchFamily="34" charset="0"/>
              </a:rPr>
              <a:t>Increase Availability &amp; Access </a:t>
            </a:r>
            <a:br>
              <a:rPr lang="en-US" sz="2000" dirty="0">
                <a:solidFill>
                  <a:schemeClr val="bg1"/>
                </a:solidFill>
                <a:latin typeface="Franklin Gothic Heavy" panose="020B0903020102020204" pitchFamily="34" charset="0"/>
              </a:rPr>
            </a:br>
            <a:r>
              <a:rPr lang="en-US" sz="2000" dirty="0">
                <a:solidFill>
                  <a:schemeClr val="bg1"/>
                </a:solidFill>
                <a:latin typeface="Franklin Gothic Heavy" panose="020B0903020102020204" pitchFamily="34" charset="0"/>
              </a:rPr>
              <a:t>to Diverse, Nutritious Foods</a:t>
            </a:r>
          </a:p>
        </p:txBody>
      </p:sp>
      <p:sp>
        <p:nvSpPr>
          <p:cNvPr id="9" name="Rectangle 8"/>
          <p:cNvSpPr/>
          <p:nvPr/>
        </p:nvSpPr>
        <p:spPr>
          <a:xfrm>
            <a:off x="706724" y="2242583"/>
            <a:ext cx="7904162" cy="826128"/>
          </a:xfrm>
          <a:prstGeom prst="rect">
            <a:avLst/>
          </a:prstGeom>
          <a:solidFill>
            <a:srgbClr val="99993E"/>
          </a:solidFill>
          <a:ln>
            <a:solidFill>
              <a:srgbClr val="9999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4675">
              <a:defRPr/>
            </a:pPr>
            <a:r>
              <a:rPr lang="en-US" sz="2000" dirty="0">
                <a:solidFill>
                  <a:schemeClr val="bg1"/>
                </a:solidFill>
                <a:latin typeface="Franklin Gothic Heavy" panose="020B0903020102020204" pitchFamily="34" charset="0"/>
              </a:rPr>
              <a:t>Encourage Income Use for </a:t>
            </a:r>
            <a:r>
              <a:rPr lang="en-US" sz="2000" dirty="0" smtClean="0">
                <a:solidFill>
                  <a:schemeClr val="bg1"/>
                </a:solidFill>
                <a:latin typeface="Franklin Gothic Heavy" panose="020B0903020102020204" pitchFamily="34" charset="0"/>
              </a:rPr>
              <a:t>Better </a:t>
            </a:r>
            <a:r>
              <a:rPr lang="en-US" sz="2000" dirty="0">
                <a:solidFill>
                  <a:schemeClr val="bg1"/>
                </a:solidFill>
                <a:latin typeface="Franklin Gothic Heavy" panose="020B0903020102020204" pitchFamily="34" charset="0"/>
              </a:rPr>
              <a:t>Diets, </a:t>
            </a:r>
            <a:r>
              <a:rPr lang="en-US" sz="2000" dirty="0" smtClean="0">
                <a:solidFill>
                  <a:schemeClr val="bg1"/>
                </a:solidFill>
                <a:latin typeface="Franklin Gothic Heavy" panose="020B0903020102020204" pitchFamily="34" charset="0"/>
              </a:rPr>
              <a:t/>
            </a:r>
            <a:br>
              <a:rPr lang="en-US" sz="2000" dirty="0" smtClean="0">
                <a:solidFill>
                  <a:schemeClr val="bg1"/>
                </a:solidFill>
                <a:latin typeface="Franklin Gothic Heavy" panose="020B0903020102020204" pitchFamily="34" charset="0"/>
              </a:rPr>
            </a:br>
            <a:r>
              <a:rPr lang="en-US" sz="2000" dirty="0" smtClean="0">
                <a:solidFill>
                  <a:schemeClr val="bg1"/>
                </a:solidFill>
                <a:latin typeface="Franklin Gothic Heavy" panose="020B0903020102020204" pitchFamily="34" charset="0"/>
              </a:rPr>
              <a:t>Health </a:t>
            </a:r>
            <a:r>
              <a:rPr lang="en-US" sz="2000" dirty="0">
                <a:solidFill>
                  <a:schemeClr val="bg1"/>
                </a:solidFill>
                <a:latin typeface="Franklin Gothic Heavy" panose="020B0903020102020204" pitchFamily="34" charset="0"/>
              </a:rPr>
              <a:t>&amp; Hygiene</a:t>
            </a:r>
          </a:p>
        </p:txBody>
      </p:sp>
      <p:sp>
        <p:nvSpPr>
          <p:cNvPr id="10" name="Oval 9"/>
          <p:cNvSpPr/>
          <p:nvPr/>
        </p:nvSpPr>
        <p:spPr>
          <a:xfrm>
            <a:off x="409861" y="1306792"/>
            <a:ext cx="628650" cy="671513"/>
          </a:xfrm>
          <a:prstGeom prst="ellipse">
            <a:avLst/>
          </a:prstGeom>
          <a:solidFill>
            <a:srgbClr val="326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Franklin Gothic Heavy" panose="020B0903020102020204" pitchFamily="34" charset="0"/>
              </a:rPr>
              <a:t>1</a:t>
            </a:r>
          </a:p>
        </p:txBody>
      </p:sp>
      <p:sp>
        <p:nvSpPr>
          <p:cNvPr id="13" name="Oval 12"/>
          <p:cNvSpPr/>
          <p:nvPr/>
        </p:nvSpPr>
        <p:spPr>
          <a:xfrm>
            <a:off x="400336" y="2321911"/>
            <a:ext cx="628650" cy="671513"/>
          </a:xfrm>
          <a:prstGeom prst="ellipse">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Franklin Gothic Heavy" panose="020B0903020102020204" pitchFamily="34" charset="0"/>
              </a:rPr>
              <a:t>2</a:t>
            </a:r>
          </a:p>
        </p:txBody>
      </p:sp>
      <p:pic>
        <p:nvPicPr>
          <p:cNvPr id="1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3156" y="2335296"/>
            <a:ext cx="578180" cy="69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3155" y="1355058"/>
            <a:ext cx="570243" cy="5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24186" y="3320276"/>
            <a:ext cx="7867650" cy="779434"/>
          </a:xfrm>
          <a:prstGeom prst="rect">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defRPr/>
            </a:pPr>
            <a:r>
              <a:rPr lang="en-US" sz="2000" dirty="0">
                <a:solidFill>
                  <a:schemeClr val="bg1"/>
                </a:solidFill>
                <a:latin typeface="Franklin Gothic Heavy" panose="020B0903020102020204" pitchFamily="34" charset="0"/>
              </a:rPr>
              <a:t>Recognize the Central Role of </a:t>
            </a:r>
            <a:br>
              <a:rPr lang="en-US" sz="2000" dirty="0">
                <a:solidFill>
                  <a:schemeClr val="bg1"/>
                </a:solidFill>
                <a:latin typeface="Franklin Gothic Heavy" panose="020B0903020102020204" pitchFamily="34" charset="0"/>
              </a:rPr>
            </a:br>
            <a:r>
              <a:rPr lang="en-US" sz="2000" dirty="0">
                <a:solidFill>
                  <a:schemeClr val="bg1"/>
                </a:solidFill>
                <a:latin typeface="Franklin Gothic Heavy" panose="020B0903020102020204" pitchFamily="34" charset="0"/>
              </a:rPr>
              <a:t>Women in Agriculture and Nutrition</a:t>
            </a:r>
          </a:p>
        </p:txBody>
      </p:sp>
      <p:sp>
        <p:nvSpPr>
          <p:cNvPr id="17" name="Rectangle 16"/>
          <p:cNvSpPr/>
          <p:nvPr/>
        </p:nvSpPr>
        <p:spPr>
          <a:xfrm>
            <a:off x="706724" y="4303667"/>
            <a:ext cx="7904162" cy="7875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defRPr/>
            </a:pPr>
            <a:r>
              <a:rPr lang="en-US" sz="2000" dirty="0">
                <a:solidFill>
                  <a:schemeClr val="bg1"/>
                </a:solidFill>
                <a:latin typeface="Franklin Gothic Heavy" panose="020B0903020102020204" pitchFamily="34" charset="0"/>
              </a:rPr>
              <a:t>Generate Demand for </a:t>
            </a:r>
            <a:r>
              <a:rPr lang="en-US" sz="2000" dirty="0" smtClean="0">
                <a:solidFill>
                  <a:schemeClr val="bg1"/>
                </a:solidFill>
                <a:latin typeface="Franklin Gothic Heavy" panose="020B0903020102020204" pitchFamily="34" charset="0"/>
              </a:rPr>
              <a:t>Diverse</a:t>
            </a:r>
            <a:r>
              <a:rPr lang="en-US" sz="2000" dirty="0">
                <a:solidFill>
                  <a:schemeClr val="bg1"/>
                </a:solidFill>
                <a:latin typeface="Franklin Gothic Heavy" panose="020B0903020102020204" pitchFamily="34" charset="0"/>
              </a:rPr>
              <a:t>, Nutritious Foods</a:t>
            </a:r>
          </a:p>
        </p:txBody>
      </p:sp>
      <p:sp>
        <p:nvSpPr>
          <p:cNvPr id="18" name="Oval 17"/>
          <p:cNvSpPr/>
          <p:nvPr/>
        </p:nvSpPr>
        <p:spPr>
          <a:xfrm>
            <a:off x="409861" y="3375484"/>
            <a:ext cx="628650" cy="669925"/>
          </a:xfrm>
          <a:prstGeom prst="ellipse">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ranklin Gothic Heavy" panose="020B0903020102020204" pitchFamily="34" charset="0"/>
              </a:rPr>
              <a:t>3</a:t>
            </a:r>
          </a:p>
        </p:txBody>
      </p:sp>
      <p:sp>
        <p:nvSpPr>
          <p:cNvPr id="19" name="Oval 18"/>
          <p:cNvSpPr/>
          <p:nvPr/>
        </p:nvSpPr>
        <p:spPr>
          <a:xfrm>
            <a:off x="389224" y="4360464"/>
            <a:ext cx="628650" cy="6715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ranklin Gothic Heavy" panose="020B0903020102020204" pitchFamily="34" charset="0"/>
              </a:rPr>
              <a:t>4</a:t>
            </a:r>
          </a:p>
        </p:txBody>
      </p:sp>
      <p:sp>
        <p:nvSpPr>
          <p:cNvPr id="20" name="Rectangle 19"/>
          <p:cNvSpPr/>
          <p:nvPr/>
        </p:nvSpPr>
        <p:spPr>
          <a:xfrm>
            <a:off x="724186" y="5280638"/>
            <a:ext cx="7886700" cy="781230"/>
          </a:xfrm>
          <a:prstGeom prst="rect">
            <a:avLst/>
          </a:prstGeom>
          <a:solidFill>
            <a:srgbClr val="476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a:defRPr/>
            </a:pPr>
            <a:r>
              <a:rPr lang="en-US" sz="2000" dirty="0">
                <a:solidFill>
                  <a:schemeClr val="bg1"/>
                </a:solidFill>
                <a:latin typeface="Franklin Gothic Heavy" panose="020B0903020102020204" pitchFamily="34" charset="0"/>
              </a:rPr>
              <a:t>Establish Policies and Programs to </a:t>
            </a:r>
            <a:br>
              <a:rPr lang="en-US" sz="2000" dirty="0">
                <a:solidFill>
                  <a:schemeClr val="bg1"/>
                </a:solidFill>
                <a:latin typeface="Franklin Gothic Heavy" panose="020B0903020102020204" pitchFamily="34" charset="0"/>
              </a:rPr>
            </a:br>
            <a:r>
              <a:rPr lang="en-US" sz="2000" dirty="0">
                <a:solidFill>
                  <a:schemeClr val="bg1"/>
                </a:solidFill>
                <a:latin typeface="Franklin Gothic Heavy" panose="020B0903020102020204" pitchFamily="34" charset="0"/>
              </a:rPr>
              <a:t>Support a Broad View of Nutrition</a:t>
            </a:r>
          </a:p>
        </p:txBody>
      </p:sp>
      <p:sp>
        <p:nvSpPr>
          <p:cNvPr id="21" name="Oval 20"/>
          <p:cNvSpPr/>
          <p:nvPr/>
        </p:nvSpPr>
        <p:spPr>
          <a:xfrm>
            <a:off x="409861" y="5331083"/>
            <a:ext cx="628650" cy="671512"/>
          </a:xfrm>
          <a:prstGeom prst="ellipse">
            <a:avLst/>
          </a:prstGeom>
          <a:solidFill>
            <a:srgbClr val="476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Franklin Gothic Heavy" panose="020B0903020102020204" pitchFamily="34" charset="0"/>
              </a:rPr>
              <a:t>5</a:t>
            </a:r>
          </a:p>
        </p:txBody>
      </p:sp>
      <p:pic>
        <p:nvPicPr>
          <p:cNvPr id="2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5452" y="3360294"/>
            <a:ext cx="751887" cy="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3156" y="4472913"/>
            <a:ext cx="654380" cy="51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0002" y="5373374"/>
            <a:ext cx="486247" cy="60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94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from This </a:t>
            </a:r>
            <a:r>
              <a:rPr lang="en-US" dirty="0" smtClean="0"/>
              <a:t>Session</a:t>
            </a:r>
            <a:endParaRPr lang="en-US" dirty="0"/>
          </a:p>
        </p:txBody>
      </p:sp>
      <p:sp>
        <p:nvSpPr>
          <p:cNvPr id="3" name="Content Placeholder 2"/>
          <p:cNvSpPr>
            <a:spLocks noGrp="1"/>
          </p:cNvSpPr>
          <p:nvPr>
            <p:ph idx="1"/>
          </p:nvPr>
        </p:nvSpPr>
        <p:spPr>
          <a:xfrm>
            <a:off x="628651" y="1622665"/>
            <a:ext cx="7677862" cy="4122688"/>
          </a:xfrm>
        </p:spPr>
        <p:txBody>
          <a:bodyPr>
            <a:noAutofit/>
          </a:bodyPr>
          <a:lstStyle/>
          <a:p>
            <a:pPr lvl="0"/>
            <a:r>
              <a:rPr lang="en-US" sz="2600" dirty="0"/>
              <a:t>Good nutrition is essential for children to survive and </a:t>
            </a:r>
            <a:r>
              <a:rPr lang="en-US" sz="2600" dirty="0" smtClean="0"/>
              <a:t>thrive</a:t>
            </a:r>
            <a:r>
              <a:rPr lang="mr-IN" sz="2600" dirty="0" smtClean="0"/>
              <a:t>–</a:t>
            </a:r>
            <a:r>
              <a:rPr lang="en-US" sz="2600" dirty="0" smtClean="0"/>
              <a:t> 45% of child deaths are due to malnutrition.</a:t>
            </a:r>
          </a:p>
          <a:p>
            <a:pPr lvl="0"/>
            <a:r>
              <a:rPr lang="en-US" sz="2600" dirty="0" smtClean="0"/>
              <a:t>Nutrition </a:t>
            </a:r>
            <a:r>
              <a:rPr lang="en-US" sz="2600" dirty="0"/>
              <a:t>is a </a:t>
            </a:r>
            <a:r>
              <a:rPr lang="en-US" sz="2600" dirty="0" smtClean="0"/>
              <a:t>sound investment, with a $16 return on every $1 spent</a:t>
            </a:r>
            <a:r>
              <a:rPr lang="en-US" sz="2600" dirty="0"/>
              <a:t>.</a:t>
            </a:r>
          </a:p>
          <a:p>
            <a:pPr marL="0" lvl="0" indent="0">
              <a:buNone/>
            </a:pPr>
            <a:endParaRPr lang="en-US" sz="2600" dirty="0" smtClean="0"/>
          </a:p>
          <a:p>
            <a:pPr marL="0" lvl="0" indent="0">
              <a:buNone/>
            </a:pPr>
            <a:endParaRPr lang="en-US" sz="2600" dirty="0"/>
          </a:p>
        </p:txBody>
      </p:sp>
      <p:sp>
        <p:nvSpPr>
          <p:cNvPr id="7" name="Content Placeholder 2"/>
          <p:cNvSpPr txBox="1">
            <a:spLocks/>
          </p:cNvSpPr>
          <p:nvPr/>
        </p:nvSpPr>
        <p:spPr>
          <a:xfrm>
            <a:off x="594467" y="4131920"/>
            <a:ext cx="4787308" cy="412268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p:txBody>
      </p:sp>
      <p:pic>
        <p:nvPicPr>
          <p:cNvPr id="5122"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129"/>
          <a:stretch/>
        </p:blipFill>
        <p:spPr bwMode="auto">
          <a:xfrm>
            <a:off x="7110484" y="3067940"/>
            <a:ext cx="2122714" cy="317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594466" y="3253488"/>
            <a:ext cx="6233623" cy="32564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smtClean="0"/>
              <a:t>Nutrition-sensitive approaches address underlying causes of malnutrition: food security &amp; quality, child/family care, health services &amp; WASH.</a:t>
            </a:r>
          </a:p>
          <a:p>
            <a:r>
              <a:rPr lang="en-US" sz="2600" dirty="0" smtClean="0"/>
              <a:t>Agriculture can impact nutrition through food consumed, how income is spent and women’s time, energy and control of income.</a:t>
            </a:r>
          </a:p>
          <a:p>
            <a:pPr marL="0" indent="0">
              <a:buFont typeface="Arial"/>
              <a:buNone/>
            </a:pPr>
            <a:endParaRPr lang="en-US" sz="2600" dirty="0" smtClean="0"/>
          </a:p>
          <a:p>
            <a:pPr marL="0" indent="0">
              <a:buFont typeface="Arial"/>
              <a:buNone/>
            </a:pPr>
            <a:endParaRPr lang="en-US" sz="2600" dirty="0"/>
          </a:p>
        </p:txBody>
      </p:sp>
      <p:sp>
        <p:nvSpPr>
          <p:cNvPr id="10" name="TextBox 9"/>
          <p:cNvSpPr txBox="1"/>
          <p:nvPr/>
        </p:nvSpPr>
        <p:spPr>
          <a:xfrm>
            <a:off x="6243623" y="6060756"/>
            <a:ext cx="2592729" cy="230832"/>
          </a:xfrm>
          <a:prstGeom prst="rect">
            <a:avLst/>
          </a:prstGeom>
          <a:noFill/>
        </p:spPr>
        <p:txBody>
          <a:bodyPr wrap="square" rtlCol="0">
            <a:spAutoFit/>
          </a:bodyPr>
          <a:lstStyle/>
          <a:p>
            <a:pPr algn="r">
              <a:defRPr/>
            </a:pPr>
            <a:r>
              <a:rPr lang="en-US" sz="900" dirty="0" smtClean="0">
                <a:latin typeface="Franklin Gothic Book" panose="020B0503020102020204" pitchFamily="34" charset="0"/>
              </a:rPr>
              <a:t>Image credit: SPRING</a:t>
            </a:r>
            <a:endParaRPr lang="en-US" sz="900" dirty="0">
              <a:latin typeface="Franklin Gothic Book" panose="020B0503020102020204" pitchFamily="34" charset="0"/>
            </a:endParaRPr>
          </a:p>
        </p:txBody>
      </p:sp>
    </p:spTree>
    <p:extLst>
      <p:ext uri="{BB962C8B-B14F-4D97-AF65-F5344CB8AC3E}">
        <p14:creationId xmlns:p14="http://schemas.microsoft.com/office/powerpoint/2010/main" val="92878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0075"/>
            <a:ext cx="7886700" cy="4122688"/>
          </a:xfrm>
        </p:spPr>
        <p:txBody>
          <a:bodyPr>
            <a:normAutofit lnSpcReduction="10000"/>
          </a:bodyPr>
          <a:lstStyle/>
          <a:p>
            <a:pPr marL="0" indent="0">
              <a:buNone/>
            </a:pPr>
            <a:r>
              <a:rPr lang="en-US" dirty="0" smtClean="0"/>
              <a:t>References</a:t>
            </a:r>
          </a:p>
          <a:p>
            <a:pPr marL="0" indent="0">
              <a:buNone/>
            </a:pPr>
            <a:endParaRPr lang="en-US" sz="1400" dirty="0" smtClean="0"/>
          </a:p>
          <a:p>
            <a:pPr marL="0" indent="0">
              <a:buNone/>
            </a:pPr>
            <a:r>
              <a:rPr lang="en-US" sz="1400" dirty="0"/>
              <a:t>Black, Robert E., Cesar G. </a:t>
            </a:r>
            <a:r>
              <a:rPr lang="en-US" sz="1400" dirty="0" err="1" smtClean="0"/>
              <a:t>Victora</a:t>
            </a:r>
            <a:r>
              <a:rPr lang="en-US" sz="1400" dirty="0"/>
              <a:t>, Susan P. Walker, Zulfiqar A. </a:t>
            </a:r>
            <a:r>
              <a:rPr lang="en-US" sz="1400" dirty="0" err="1"/>
              <a:t>Bhutta</a:t>
            </a:r>
            <a:r>
              <a:rPr lang="en-US" sz="1400" dirty="0"/>
              <a:t>, </a:t>
            </a:r>
            <a:r>
              <a:rPr lang="en-US" sz="1400" dirty="0" err="1"/>
              <a:t>Parul</a:t>
            </a:r>
            <a:r>
              <a:rPr lang="en-US" sz="1400" dirty="0"/>
              <a:t> Christian, Mercedes de </a:t>
            </a:r>
            <a:r>
              <a:rPr lang="en-US" sz="1400" dirty="0" err="1"/>
              <a:t>Onis</a:t>
            </a:r>
            <a:r>
              <a:rPr lang="en-US" sz="1400" dirty="0"/>
              <a:t>, Majid </a:t>
            </a:r>
            <a:r>
              <a:rPr lang="en-US" sz="1400" dirty="0" err="1"/>
              <a:t>Ezzati</a:t>
            </a:r>
            <a:r>
              <a:rPr lang="en-US" sz="1400" dirty="0"/>
              <a:t>, et al. 2013. “Maternal and Child Undernutrition and Overweight in Low-Income and Middle-Income Countries.” The Lancet 382 (9890):427–51. https://doi.org/10.1016/S0140-6736(13)60937-X. </a:t>
            </a:r>
            <a:endParaRPr lang="en-US" sz="1400" dirty="0" smtClean="0"/>
          </a:p>
          <a:p>
            <a:pPr marL="0" indent="0">
              <a:buNone/>
            </a:pPr>
            <a:r>
              <a:rPr lang="en-US" sz="1400" dirty="0" err="1" smtClean="0"/>
              <a:t>Hoddinott</a:t>
            </a:r>
            <a:r>
              <a:rPr lang="en-US" sz="1400" dirty="0"/>
              <a:t>, J. 2016. “The economics of reducing malnutrition in Sub-Saharan Africa,” Global Nutrition Report (May 13, 2016). Produced for the Global Panel on Agriculture and Food Systems for Nutrition. http://glopan.org/sites/default/files/Global_Panel_Working_Paper.pdf </a:t>
            </a:r>
          </a:p>
          <a:p>
            <a:pPr marL="0" indent="0">
              <a:buNone/>
            </a:pPr>
            <a:r>
              <a:rPr lang="en-US" sz="1400" dirty="0" smtClean="0"/>
              <a:t>Horton</a:t>
            </a:r>
            <a:r>
              <a:rPr lang="en-US" sz="1400" dirty="0"/>
              <a:t>, Sue, and Richard H. </a:t>
            </a:r>
            <a:r>
              <a:rPr lang="en-US" sz="1400" dirty="0" err="1"/>
              <a:t>Steckel</a:t>
            </a:r>
            <a:r>
              <a:rPr lang="en-US" sz="1400" dirty="0"/>
              <a:t>. 2013. “Global Economic Losses Attributable to Malnutrition 1900–2000 and Projections to 2050.” In The Economics of Human Challenges, B. </a:t>
            </a:r>
            <a:r>
              <a:rPr lang="en-US" sz="1400" dirty="0" err="1"/>
              <a:t>Lomborg</a:t>
            </a:r>
            <a:r>
              <a:rPr lang="en-US" sz="1400" dirty="0"/>
              <a:t>. Cambridge, U.K.: Cambridge University Press.</a:t>
            </a:r>
            <a:endParaRPr lang="en-US" sz="1400" dirty="0" smtClean="0"/>
          </a:p>
          <a:p>
            <a:pPr marL="0" indent="0">
              <a:buNone/>
            </a:pPr>
            <a:r>
              <a:rPr lang="en-US" sz="1400" dirty="0" smtClean="0"/>
              <a:t>(IFPRI) International </a:t>
            </a:r>
            <a:r>
              <a:rPr lang="en-US" sz="1400" dirty="0"/>
              <a:t>Food Policy </a:t>
            </a:r>
            <a:r>
              <a:rPr lang="en-US" sz="1400"/>
              <a:t>Research </a:t>
            </a:r>
            <a:r>
              <a:rPr lang="en-US" sz="1400" smtClean="0"/>
              <a:t>Institute. </a:t>
            </a:r>
            <a:r>
              <a:rPr lang="en-US" sz="1400" dirty="0"/>
              <a:t>2016. </a:t>
            </a:r>
            <a:r>
              <a:rPr lang="en-US" sz="1400" i="1" dirty="0"/>
              <a:t>Global Nutrition Report 2016: From Promise to Impact: Ending Malnutrition by 2030</a:t>
            </a:r>
            <a:r>
              <a:rPr lang="en-US" sz="1400" dirty="0"/>
              <a:t>. Washington, DC. </a:t>
            </a:r>
          </a:p>
          <a:p>
            <a:pPr marL="0" indent="0">
              <a:buNone/>
            </a:pPr>
            <a:r>
              <a:rPr lang="en-US" sz="1400" dirty="0" smtClean="0"/>
              <a:t>Lim</a:t>
            </a:r>
            <a:r>
              <a:rPr lang="en-US" sz="1400" dirty="0"/>
              <a:t>, Stephen et al. </a:t>
            </a:r>
            <a:r>
              <a:rPr lang="en-US" sz="1400" dirty="0" smtClean="0"/>
              <a:t>2012</a:t>
            </a:r>
            <a:r>
              <a:rPr lang="en-US" sz="1400" dirty="0"/>
              <a:t>. “A comparative risk assessment of burden of disease and injury attributable to 67 risk factors and risk factor clusters in 21 regions, 1990–2010: a systematic analysis for the Global Burden of Disease Study 2010” The Lancet 380(9859): 2224–2260. doi:10.1016/S0140-6736(12)61766-8. </a:t>
            </a:r>
            <a:endParaRPr lang="en-US" sz="1400" dirty="0" smtClean="0"/>
          </a:p>
          <a:p>
            <a:pPr marL="0" indent="0">
              <a:buNone/>
            </a:pPr>
            <a:endParaRPr lang="en-US" sz="1400" dirty="0" smtClean="0"/>
          </a:p>
          <a:p>
            <a:pPr marL="0" indent="0">
              <a:buNone/>
            </a:pPr>
            <a:endParaRPr lang="en-US" sz="1400" dirty="0"/>
          </a:p>
        </p:txBody>
      </p:sp>
    </p:spTree>
    <p:extLst>
      <p:ext uri="{BB962C8B-B14F-4D97-AF65-F5344CB8AC3E}">
        <p14:creationId xmlns:p14="http://schemas.microsoft.com/office/powerpoint/2010/main" val="339210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034170" y="2247900"/>
            <a:ext cx="6858000" cy="16557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Thank you!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0627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65125"/>
            <a:ext cx="8403770" cy="1325563"/>
          </a:xfrm>
        </p:spPr>
        <p:txBody>
          <a:bodyPr>
            <a:normAutofit/>
          </a:bodyPr>
          <a:lstStyle/>
          <a:p>
            <a:pPr algn="ctr"/>
            <a:r>
              <a:rPr lang="en-US" dirty="0" smtClean="0"/>
              <a:t>Nutrition-Sensitive Agriculture: The </a:t>
            </a:r>
            <a:r>
              <a:rPr lang="en-US" smtClean="0"/>
              <a:t>Full Program</a:t>
            </a:r>
            <a:endParaRPr lang="en-US" i="1" dirty="0"/>
          </a:p>
        </p:txBody>
      </p:sp>
      <p:sp>
        <p:nvSpPr>
          <p:cNvPr id="4" name="Content Placeholder 3"/>
          <p:cNvSpPr>
            <a:spLocks noGrp="1"/>
          </p:cNvSpPr>
          <p:nvPr>
            <p:ph idx="1"/>
          </p:nvPr>
        </p:nvSpPr>
        <p:spPr>
          <a:xfrm>
            <a:off x="1932971" y="1825625"/>
            <a:ext cx="6470249" cy="4122688"/>
          </a:xfrm>
        </p:spPr>
        <p:txBody>
          <a:bodyPr>
            <a:normAutofit/>
          </a:bodyPr>
          <a:lstStyle/>
          <a:p>
            <a:pPr marL="0" indent="0">
              <a:spcAft>
                <a:spcPts val="600"/>
              </a:spcAft>
              <a:buNone/>
            </a:pPr>
            <a:r>
              <a:rPr lang="en-US" sz="2400" dirty="0" smtClean="0"/>
              <a:t>Why Nutrition-Sensitive Agriculture Matters</a:t>
            </a:r>
          </a:p>
          <a:p>
            <a:pPr marL="0" indent="0">
              <a:spcAft>
                <a:spcPts val="600"/>
              </a:spcAft>
              <a:buNone/>
            </a:pPr>
            <a:r>
              <a:rPr lang="en-US" sz="2400" dirty="0" smtClean="0"/>
              <a:t>Essential Nutrition Concepts</a:t>
            </a:r>
          </a:p>
          <a:p>
            <a:pPr marL="1095375" indent="-1095375">
              <a:spcAft>
                <a:spcPts val="600"/>
              </a:spcAft>
              <a:buNone/>
            </a:pPr>
            <a:r>
              <a:rPr lang="en-US" sz="2400" dirty="0" smtClean="0"/>
              <a:t>Essential Concepts in Agriculture &amp; Food Security</a:t>
            </a:r>
          </a:p>
          <a:p>
            <a:pPr marL="0" indent="0">
              <a:spcAft>
                <a:spcPts val="600"/>
              </a:spcAft>
              <a:buNone/>
            </a:pPr>
            <a:r>
              <a:rPr lang="en-US" sz="2400" dirty="0" smtClean="0"/>
              <a:t>Agriculture-to-Nutrition </a:t>
            </a:r>
            <a:r>
              <a:rPr lang="en-US" sz="2400" dirty="0"/>
              <a:t>Pathways</a:t>
            </a:r>
          </a:p>
          <a:p>
            <a:pPr marL="0" indent="0">
              <a:spcAft>
                <a:spcPts val="600"/>
              </a:spcAft>
              <a:buNone/>
            </a:pPr>
            <a:r>
              <a:rPr lang="en-US" sz="2400" dirty="0" smtClean="0"/>
              <a:t>Developing a Seasonal </a:t>
            </a:r>
            <a:r>
              <a:rPr lang="en-US" sz="2400" dirty="0"/>
              <a:t>Calendar</a:t>
            </a:r>
          </a:p>
          <a:p>
            <a:pPr marL="0" indent="0">
              <a:spcAft>
                <a:spcPts val="600"/>
              </a:spcAft>
              <a:buNone/>
            </a:pPr>
            <a:r>
              <a:rPr lang="en-US" sz="2400" dirty="0" smtClean="0"/>
              <a:t>Social </a:t>
            </a:r>
            <a:r>
              <a:rPr lang="en-US" sz="2400" dirty="0"/>
              <a:t>Behavior Change</a:t>
            </a:r>
          </a:p>
          <a:p>
            <a:pPr marL="0" indent="0">
              <a:spcAft>
                <a:spcPts val="600"/>
              </a:spcAft>
              <a:buNone/>
            </a:pPr>
            <a:r>
              <a:rPr lang="en-US" sz="2400" dirty="0" smtClean="0"/>
              <a:t>Designing </a:t>
            </a:r>
            <a:r>
              <a:rPr lang="en-US" sz="2400" dirty="0"/>
              <a:t>Nutrition-Sensitive Activities</a:t>
            </a:r>
          </a:p>
          <a:p>
            <a:pPr>
              <a:spcAft>
                <a:spcPts val="600"/>
              </a:spcAft>
            </a:pPr>
            <a:endParaRPr lang="en-US" sz="2400" dirty="0"/>
          </a:p>
        </p:txBody>
      </p:sp>
      <p:sp>
        <p:nvSpPr>
          <p:cNvPr id="5" name="Content Placeholder 3"/>
          <p:cNvSpPr txBox="1">
            <a:spLocks/>
          </p:cNvSpPr>
          <p:nvPr/>
        </p:nvSpPr>
        <p:spPr>
          <a:xfrm>
            <a:off x="453908" y="1825625"/>
            <a:ext cx="1243159" cy="412268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spcAft>
                <a:spcPts val="600"/>
              </a:spcAft>
              <a:buFont typeface="Arial"/>
              <a:buNone/>
            </a:pPr>
            <a:r>
              <a:rPr lang="en-US" sz="2400" dirty="0" smtClean="0">
                <a:solidFill>
                  <a:srgbClr val="32697C"/>
                </a:solidFill>
                <a:latin typeface="Franklin Gothic Heavy" panose="020B0903020102020204" pitchFamily="34" charset="0"/>
              </a:rPr>
              <a:t>One </a:t>
            </a:r>
          </a:p>
          <a:p>
            <a:pPr marL="0" indent="0" algn="r">
              <a:spcAft>
                <a:spcPts val="600"/>
              </a:spcAft>
              <a:buFont typeface="Arial"/>
              <a:buNone/>
            </a:pPr>
            <a:r>
              <a:rPr lang="en-US" sz="2400" dirty="0" smtClean="0">
                <a:solidFill>
                  <a:srgbClr val="32697C"/>
                </a:solidFill>
                <a:latin typeface="Franklin Gothic Heavy" panose="020B0903020102020204" pitchFamily="34" charset="0"/>
              </a:rPr>
              <a:t>Two</a:t>
            </a:r>
          </a:p>
          <a:p>
            <a:pPr marL="1095375" indent="-1095375" algn="r">
              <a:spcAft>
                <a:spcPts val="600"/>
              </a:spcAft>
              <a:buFont typeface="Arial"/>
              <a:buNone/>
            </a:pPr>
            <a:r>
              <a:rPr lang="en-US" sz="2400" dirty="0" smtClean="0">
                <a:solidFill>
                  <a:srgbClr val="32697C"/>
                </a:solidFill>
                <a:latin typeface="Franklin Gothic Heavy" panose="020B0903020102020204" pitchFamily="34" charset="0"/>
              </a:rPr>
              <a:t>Three</a:t>
            </a:r>
          </a:p>
          <a:p>
            <a:pPr marL="1095375" indent="-1095375" algn="r">
              <a:spcAft>
                <a:spcPts val="600"/>
              </a:spcAft>
              <a:buFont typeface="Arial"/>
              <a:buNone/>
            </a:pPr>
            <a:r>
              <a:rPr lang="en-US" sz="2400" dirty="0" smtClean="0">
                <a:solidFill>
                  <a:srgbClr val="32697C"/>
                </a:solidFill>
                <a:latin typeface="Franklin Gothic Heavy" panose="020B0903020102020204" pitchFamily="34" charset="0"/>
              </a:rPr>
              <a:t>Four</a:t>
            </a:r>
          </a:p>
          <a:p>
            <a:pPr marL="0" indent="0" algn="r">
              <a:spcAft>
                <a:spcPts val="600"/>
              </a:spcAft>
              <a:buFont typeface="Arial"/>
              <a:buNone/>
            </a:pPr>
            <a:r>
              <a:rPr lang="en-US" sz="2400" dirty="0" smtClean="0">
                <a:solidFill>
                  <a:srgbClr val="32697C"/>
                </a:solidFill>
                <a:latin typeface="Franklin Gothic Heavy" panose="020B0903020102020204" pitchFamily="34" charset="0"/>
              </a:rPr>
              <a:t>Five</a:t>
            </a:r>
          </a:p>
          <a:p>
            <a:pPr marL="0" indent="0" algn="r">
              <a:spcAft>
                <a:spcPts val="600"/>
              </a:spcAft>
              <a:buFont typeface="Arial"/>
              <a:buNone/>
            </a:pPr>
            <a:r>
              <a:rPr lang="en-US" sz="2400" dirty="0" smtClean="0">
                <a:solidFill>
                  <a:srgbClr val="32697C"/>
                </a:solidFill>
                <a:latin typeface="Franklin Gothic Heavy" panose="020B0903020102020204" pitchFamily="34" charset="0"/>
              </a:rPr>
              <a:t>Six</a:t>
            </a:r>
          </a:p>
          <a:p>
            <a:pPr marL="0" indent="0" algn="r">
              <a:spcAft>
                <a:spcPts val="600"/>
              </a:spcAft>
              <a:buFont typeface="Arial"/>
              <a:buNone/>
            </a:pPr>
            <a:r>
              <a:rPr lang="en-US" sz="2400" dirty="0" smtClean="0">
                <a:solidFill>
                  <a:srgbClr val="32697C"/>
                </a:solidFill>
                <a:latin typeface="Franklin Gothic Heavy" panose="020B0903020102020204" pitchFamily="34" charset="0"/>
              </a:rPr>
              <a:t>Seven</a:t>
            </a:r>
          </a:p>
          <a:p>
            <a:pPr algn="r">
              <a:spcAft>
                <a:spcPts val="600"/>
              </a:spcAft>
            </a:pPr>
            <a:endParaRPr lang="en-US" sz="2400" dirty="0">
              <a:solidFill>
                <a:srgbClr val="32697C"/>
              </a:solidFill>
              <a:latin typeface="Franklin Gothic Heavy" panose="020B0903020102020204" pitchFamily="34" charset="0"/>
            </a:endParaRPr>
          </a:p>
        </p:txBody>
      </p:sp>
    </p:spTree>
    <p:extLst>
      <p:ext uri="{BB962C8B-B14F-4D97-AF65-F5344CB8AC3E}">
        <p14:creationId xmlns:p14="http://schemas.microsoft.com/office/powerpoint/2010/main" val="1294813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normAutofit/>
          </a:bodyPr>
          <a:lstStyle/>
          <a:p>
            <a:pPr lvl="0"/>
            <a:r>
              <a:rPr lang="en-US" dirty="0"/>
              <a:t>Articulate key information on the social and economic </a:t>
            </a:r>
            <a:r>
              <a:rPr lang="en-US" dirty="0" smtClean="0"/>
              <a:t>impact </a:t>
            </a:r>
            <a:r>
              <a:rPr lang="en-US" dirty="0"/>
              <a:t>of </a:t>
            </a:r>
            <a:r>
              <a:rPr lang="en-US" dirty="0" smtClean="0"/>
              <a:t>malnutrition</a:t>
            </a:r>
          </a:p>
          <a:p>
            <a:pPr lvl="0"/>
            <a:r>
              <a:rPr lang="en-US" dirty="0" smtClean="0"/>
              <a:t>Explain why a multi-sectoral approach to address malnutrition is needed</a:t>
            </a:r>
            <a:endParaRPr lang="en-US" dirty="0"/>
          </a:p>
          <a:p>
            <a:pPr lvl="0"/>
            <a:r>
              <a:rPr lang="en-US" dirty="0" smtClean="0"/>
              <a:t>Introduce the concept of nutrition-sensitive agriculture</a:t>
            </a:r>
            <a:endParaRPr lang="en-US" dirty="0"/>
          </a:p>
          <a:p>
            <a:r>
              <a:rPr lang="en-US" dirty="0" smtClean="0"/>
              <a:t>Outline specific ways that agriculture can support improved nutrition</a:t>
            </a:r>
            <a:endParaRPr lang="en-US" dirty="0"/>
          </a:p>
        </p:txBody>
      </p:sp>
    </p:spTree>
    <p:extLst>
      <p:ext uri="{BB962C8B-B14F-4D97-AF65-F5344CB8AC3E}">
        <p14:creationId xmlns:p14="http://schemas.microsoft.com/office/powerpoint/2010/main" val="850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p:txBody>
          <a:bodyPr/>
          <a:lstStyle/>
          <a:p>
            <a:pPr lvl="0"/>
            <a:r>
              <a:rPr lang="en-US" dirty="0" smtClean="0">
                <a:sym typeface="Source Sans Pro"/>
              </a:rPr>
              <a:t>Why should the agriculture sector care about nutrition?</a:t>
            </a:r>
            <a:endParaRPr lang="en-US" dirty="0">
              <a:sym typeface="Source Sans Pro"/>
            </a:endParaRPr>
          </a:p>
        </p:txBody>
      </p:sp>
      <p:sp>
        <p:nvSpPr>
          <p:cNvPr id="248" name="Shape 248"/>
          <p:cNvSpPr txBox="1">
            <a:spLocks noGrp="1"/>
          </p:cNvSpPr>
          <p:nvPr>
            <p:ph type="body" idx="1"/>
          </p:nvPr>
        </p:nvSpPr>
        <p:spPr>
          <a:xfrm>
            <a:off x="628651" y="1999847"/>
            <a:ext cx="3533152" cy="4122688"/>
          </a:xfrm>
        </p:spPr>
        <p:txBody>
          <a:bodyPr/>
          <a:lstStyle/>
          <a:p>
            <a:pPr lvl="0"/>
            <a:r>
              <a:rPr lang="en-US" dirty="0" smtClean="0"/>
              <a:t>45%</a:t>
            </a:r>
            <a:r>
              <a:rPr lang="en-US" dirty="0" smtClean="0">
                <a:sym typeface="Source Sans Pro"/>
              </a:rPr>
              <a:t> of child deaths</a:t>
            </a:r>
            <a:r>
              <a:rPr lang="en-US" dirty="0" smtClean="0"/>
              <a:t> </a:t>
            </a:r>
            <a:r>
              <a:rPr lang="en-US" dirty="0" smtClean="0">
                <a:sym typeface="Source Sans Pro"/>
              </a:rPr>
              <a:t>are due to undernutrition.</a:t>
            </a:r>
          </a:p>
          <a:p>
            <a:pPr lvl="0"/>
            <a:r>
              <a:rPr lang="en-US" dirty="0" smtClean="0"/>
              <a:t>T</a:t>
            </a:r>
            <a:r>
              <a:rPr lang="en-US" dirty="0" smtClean="0">
                <a:sym typeface="Source Sans Pro"/>
              </a:rPr>
              <a:t>here are many short-term and long-term consequences.</a:t>
            </a:r>
            <a:endParaRPr lang="en-US" dirty="0">
              <a:sym typeface="Source Sans Pro"/>
            </a:endParaRPr>
          </a:p>
        </p:txBody>
      </p:sp>
      <p:sp>
        <p:nvSpPr>
          <p:cNvPr id="2" name="TextBox 1"/>
          <p:cNvSpPr txBox="1"/>
          <p:nvPr/>
        </p:nvSpPr>
        <p:spPr>
          <a:xfrm>
            <a:off x="-31751" y="6029104"/>
            <a:ext cx="2682875" cy="215444"/>
          </a:xfrm>
          <a:prstGeom prst="rect">
            <a:avLst/>
          </a:prstGeom>
          <a:noFill/>
        </p:spPr>
        <p:txBody>
          <a:bodyPr wrap="square" rtlCol="0">
            <a:spAutoFit/>
          </a:bodyPr>
          <a:lstStyle/>
          <a:p>
            <a:r>
              <a:rPr lang="en-US" sz="800" b="1" dirty="0" smtClean="0">
                <a:latin typeface="Franklin Gothic Book" panose="020B0503020102020204" pitchFamily="34" charset="0"/>
                <a:ea typeface="Century Gothic" charset="0"/>
                <a:cs typeface="Century Gothic" charset="0"/>
              </a:rPr>
              <a:t>Source: </a:t>
            </a:r>
            <a:r>
              <a:rPr lang="en-US" sz="800" dirty="0" smtClean="0"/>
              <a:t>IFPRI 2016</a:t>
            </a:r>
            <a:r>
              <a:rPr lang="en-US" sz="800" dirty="0"/>
              <a:t>. </a:t>
            </a:r>
            <a:endParaRPr lang="en-US" sz="800" dirty="0">
              <a:latin typeface="Franklin Gothic Book" panose="020B0503020102020204" pitchFamily="34" charset="0"/>
              <a:ea typeface="Century Gothic" charset="0"/>
              <a:cs typeface="Century Gothic"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904" y="1629071"/>
            <a:ext cx="4350815" cy="3847599"/>
          </a:xfrm>
          <a:prstGeom prst="rect">
            <a:avLst/>
          </a:prstGeom>
          <a:noFill/>
          <a:ln w="28575">
            <a:solidFill>
              <a:srgbClr val="32697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42372" y="5485216"/>
            <a:ext cx="2592729" cy="230832"/>
          </a:xfrm>
          <a:prstGeom prst="rect">
            <a:avLst/>
          </a:prstGeom>
          <a:noFill/>
        </p:spPr>
        <p:txBody>
          <a:bodyPr wrap="square" rtlCol="0">
            <a:spAutoFit/>
          </a:bodyPr>
          <a:lstStyle/>
          <a:p>
            <a:pPr algn="r">
              <a:defRPr/>
            </a:pPr>
            <a:r>
              <a:rPr lang="en-US" sz="900" dirty="0">
                <a:latin typeface="Franklin Gothic Book" panose="020B0503020102020204" pitchFamily="34" charset="0"/>
              </a:rPr>
              <a:t>Photo credit: </a:t>
            </a:r>
            <a:r>
              <a:rPr lang="en-US" sz="900" dirty="0" smtClean="0">
                <a:latin typeface="Franklin Gothic Book" panose="020B0503020102020204" pitchFamily="34" charset="0"/>
              </a:rPr>
              <a:t>SPRING/Senegal</a:t>
            </a:r>
            <a:endParaRPr lang="en-US" sz="900" dirty="0">
              <a:latin typeface="Franklin Gothic Book" panose="020B0503020102020204" pitchFamily="34" charset="0"/>
            </a:endParaRPr>
          </a:p>
        </p:txBody>
      </p:sp>
    </p:spTree>
    <p:extLst>
      <p:ext uri="{BB962C8B-B14F-4D97-AF65-F5344CB8AC3E}">
        <p14:creationId xmlns:p14="http://schemas.microsoft.com/office/powerpoint/2010/main" val="1377689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2"/>
          <p:cNvSpPr>
            <a:spLocks noGrp="1"/>
          </p:cNvSpPr>
          <p:nvPr>
            <p:ph type="title"/>
          </p:nvPr>
        </p:nvSpPr>
        <p:spPr/>
        <p:txBody>
          <a:bodyPr/>
          <a:lstStyle/>
          <a:p>
            <a:r>
              <a:rPr lang="en-US" altLang="en-US" dirty="0" smtClean="0"/>
              <a:t>Cost of Malnutrition</a:t>
            </a:r>
            <a:endParaRPr lang="en-US" altLang="en-US" dirty="0"/>
          </a:p>
        </p:txBody>
      </p:sp>
      <p:sp>
        <p:nvSpPr>
          <p:cNvPr id="15365" name="Content Placeholder 1"/>
          <p:cNvSpPr>
            <a:spLocks noGrp="1"/>
          </p:cNvSpPr>
          <p:nvPr>
            <p:ph idx="1"/>
          </p:nvPr>
        </p:nvSpPr>
        <p:spPr>
          <a:xfrm>
            <a:off x="628650" y="1825625"/>
            <a:ext cx="3910693" cy="4122688"/>
          </a:xfrm>
        </p:spPr>
        <p:txBody>
          <a:bodyPr>
            <a:normAutofit/>
          </a:bodyPr>
          <a:lstStyle/>
          <a:p>
            <a:pPr marL="0" indent="0">
              <a:buNone/>
            </a:pPr>
            <a:r>
              <a:rPr lang="en-US" altLang="en-US" sz="2600" dirty="0" smtClean="0"/>
              <a:t>Malnutrition leads to </a:t>
            </a:r>
            <a:r>
              <a:rPr lang="is-IS" altLang="en-US" sz="2600" dirty="0" smtClean="0"/>
              <a:t>…</a:t>
            </a:r>
            <a:endParaRPr lang="en-US" altLang="en-US" sz="2600" dirty="0" smtClean="0"/>
          </a:p>
          <a:p>
            <a:r>
              <a:rPr lang="en-US" altLang="en-US" sz="2400" dirty="0" smtClean="0"/>
              <a:t>Decreased educational performance</a:t>
            </a:r>
          </a:p>
          <a:p>
            <a:r>
              <a:rPr lang="en-US" altLang="en-US" sz="2400" dirty="0" smtClean="0"/>
              <a:t>Reduced work productivity</a:t>
            </a:r>
          </a:p>
          <a:p>
            <a:r>
              <a:rPr lang="en-US" altLang="en-US" sz="2400" dirty="0" smtClean="0"/>
              <a:t>Reduced earnings</a:t>
            </a:r>
          </a:p>
          <a:p>
            <a:endParaRPr lang="en-US" altLang="en-US" sz="1050" dirty="0"/>
          </a:p>
          <a:p>
            <a:pPr marL="0" indent="0">
              <a:buNone/>
            </a:pPr>
            <a:r>
              <a:rPr lang="en-US" altLang="en-US" sz="2600" b="1" dirty="0" smtClean="0"/>
              <a:t>Poor nutrition has macroeconomic effects</a:t>
            </a:r>
            <a:r>
              <a:rPr lang="mr-IN" altLang="en-US" sz="2600" b="1" dirty="0" smtClean="0"/>
              <a:t>–</a:t>
            </a:r>
            <a:r>
              <a:rPr lang="en-US" altLang="en-US" sz="2600" b="1" dirty="0" smtClean="0"/>
              <a:t> </a:t>
            </a:r>
            <a:br>
              <a:rPr lang="en-US" altLang="en-US" sz="2600" b="1" dirty="0" smtClean="0"/>
            </a:br>
            <a:r>
              <a:rPr lang="en-US" altLang="en-US" sz="2600" b="1" dirty="0" smtClean="0"/>
              <a:t>11% of GNP lost every year</a:t>
            </a:r>
          </a:p>
        </p:txBody>
      </p:sp>
      <p:sp>
        <p:nvSpPr>
          <p:cNvPr id="15362" name="Slide Number Placeholder 3"/>
          <p:cNvSpPr>
            <a:spLocks noGrp="1"/>
          </p:cNvSpPr>
          <p:nvPr>
            <p:ph type="sldNum" sz="quarter" idx="4294967295"/>
          </p:nvPr>
        </p:nvSpPr>
        <p:spPr bwMode="auto">
          <a:xfrm>
            <a:off x="8763000" y="914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rgbClr val="646561"/>
                </a:solidFill>
                <a:latin typeface="Franklin Gothic Book" charset="0"/>
                <a:ea typeface="Franklin Gothic Book" charset="0"/>
                <a:cs typeface="Franklin Gothic Book" charset="0"/>
              </a:defRPr>
            </a:lvl1pPr>
            <a:lvl2pPr marL="742950" indent="-285750" eaLnBrk="0" hangingPunct="0">
              <a:lnSpc>
                <a:spcPct val="90000"/>
              </a:lnSpc>
              <a:spcBef>
                <a:spcPts val="500"/>
              </a:spcBef>
              <a:buFont typeface="Arial" charset="0"/>
              <a:buChar char="•"/>
              <a:defRPr sz="2400">
                <a:solidFill>
                  <a:srgbClr val="646561"/>
                </a:solidFill>
                <a:latin typeface="Franklin Gothic Book" charset="0"/>
                <a:ea typeface="Franklin Gothic Book" charset="0"/>
                <a:cs typeface="Franklin Gothic Book" charset="0"/>
              </a:defRPr>
            </a:lvl2pPr>
            <a:lvl3pPr marL="1143000" indent="-228600" eaLnBrk="0" hangingPunct="0">
              <a:lnSpc>
                <a:spcPct val="90000"/>
              </a:lnSpc>
              <a:spcBef>
                <a:spcPts val="500"/>
              </a:spcBef>
              <a:buFont typeface="Arial" charset="0"/>
              <a:buChar char="•"/>
              <a:defRPr sz="2000">
                <a:solidFill>
                  <a:srgbClr val="646561"/>
                </a:solidFill>
                <a:latin typeface="Franklin Gothic Book" charset="0"/>
                <a:ea typeface="Franklin Gothic Book" charset="0"/>
                <a:cs typeface="Franklin Gothic Book" charset="0"/>
              </a:defRPr>
            </a:lvl3pPr>
            <a:lvl4pPr marL="1600200" indent="-228600" eaLnBrk="0" hangingPunct="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4pPr>
            <a:lvl5pPr marL="2057400" indent="-228600" eaLnBrk="0" hangingPunct="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5pPr>
            <a:lvl6pPr marL="25146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6pPr>
            <a:lvl7pPr marL="29718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7pPr>
            <a:lvl8pPr marL="34290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8pPr>
            <a:lvl9pPr marL="38862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9pPr>
          </a:lstStyle>
          <a:p>
            <a:pPr>
              <a:lnSpc>
                <a:spcPct val="100000"/>
              </a:lnSpc>
              <a:spcBef>
                <a:spcPct val="0"/>
              </a:spcBef>
              <a:buFontTx/>
              <a:buNone/>
            </a:pPr>
            <a:fld id="{3BAEFBA5-281F-534A-B115-90E2C5716F75}" type="slidenum">
              <a:rPr lang="fr-FR" altLang="en-US" sz="1800">
                <a:solidFill>
                  <a:srgbClr val="F6F5F0"/>
                </a:solidFill>
                <a:ea typeface="Arial" charset="0"/>
                <a:cs typeface="Arial" charset="0"/>
              </a:rPr>
              <a:pPr>
                <a:lnSpc>
                  <a:spcPct val="100000"/>
                </a:lnSpc>
                <a:spcBef>
                  <a:spcPct val="0"/>
                </a:spcBef>
                <a:buFontTx/>
                <a:buNone/>
              </a:pPr>
              <a:t>5</a:t>
            </a:fld>
            <a:endParaRPr lang="fr-FR" altLang="en-US" sz="1800" dirty="0">
              <a:solidFill>
                <a:srgbClr val="F6F5F0"/>
              </a:solidFill>
              <a:ea typeface="Arial" charset="0"/>
              <a:cs typeface="Arial" charset="0"/>
            </a:endParaRPr>
          </a:p>
        </p:txBody>
      </p:sp>
      <p:sp>
        <p:nvSpPr>
          <p:cNvPr id="15363" name="Slide Number Placeholder 3"/>
          <p:cNvSpPr txBox="1">
            <a:spLocks/>
          </p:cNvSpPr>
          <p:nvPr/>
        </p:nvSpPr>
        <p:spPr bwMode="auto">
          <a:xfrm>
            <a:off x="8648700" y="533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charset="0"/>
              <a:buChar char="•"/>
              <a:defRPr sz="2800">
                <a:solidFill>
                  <a:srgbClr val="646561"/>
                </a:solidFill>
                <a:latin typeface="Franklin Gothic Book" charset="0"/>
                <a:ea typeface="Franklin Gothic Book" charset="0"/>
                <a:cs typeface="Franklin Gothic Book" charset="0"/>
              </a:defRPr>
            </a:lvl1pPr>
            <a:lvl2pPr marL="742950" indent="-285750" eaLnBrk="0" hangingPunct="0">
              <a:lnSpc>
                <a:spcPct val="90000"/>
              </a:lnSpc>
              <a:spcBef>
                <a:spcPts val="500"/>
              </a:spcBef>
              <a:buFont typeface="Arial" charset="0"/>
              <a:buChar char="•"/>
              <a:defRPr sz="2400">
                <a:solidFill>
                  <a:srgbClr val="646561"/>
                </a:solidFill>
                <a:latin typeface="Franklin Gothic Book" charset="0"/>
                <a:ea typeface="Franklin Gothic Book" charset="0"/>
                <a:cs typeface="Franklin Gothic Book" charset="0"/>
              </a:defRPr>
            </a:lvl2pPr>
            <a:lvl3pPr marL="1143000" indent="-228600" eaLnBrk="0" hangingPunct="0">
              <a:lnSpc>
                <a:spcPct val="90000"/>
              </a:lnSpc>
              <a:spcBef>
                <a:spcPts val="500"/>
              </a:spcBef>
              <a:buFont typeface="Arial" charset="0"/>
              <a:buChar char="•"/>
              <a:defRPr sz="2000">
                <a:solidFill>
                  <a:srgbClr val="646561"/>
                </a:solidFill>
                <a:latin typeface="Franklin Gothic Book" charset="0"/>
                <a:ea typeface="Franklin Gothic Book" charset="0"/>
                <a:cs typeface="Franklin Gothic Book" charset="0"/>
              </a:defRPr>
            </a:lvl3pPr>
            <a:lvl4pPr marL="1600200" indent="-228600" eaLnBrk="0" hangingPunct="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4pPr>
            <a:lvl5pPr marL="2057400" indent="-228600" eaLnBrk="0" hangingPunct="0">
              <a:lnSpc>
                <a:spcPct val="90000"/>
              </a:lnSpc>
              <a:spcBef>
                <a:spcPts val="500"/>
              </a:spcBef>
              <a:buFont typeface="Arial" charset="0"/>
              <a:buChar char="•"/>
              <a:defRPr>
                <a:solidFill>
                  <a:srgbClr val="646561"/>
                </a:solidFill>
                <a:latin typeface="Franklin Gothic Book" charset="0"/>
                <a:ea typeface="Franklin Gothic Book" charset="0"/>
                <a:cs typeface="Franklin Gothic Book" charset="0"/>
              </a:defRPr>
            </a:lvl5pPr>
            <a:lvl6pPr marL="25146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6pPr>
            <a:lvl7pPr marL="29718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7pPr>
            <a:lvl8pPr marL="34290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8pPr>
            <a:lvl9pPr marL="3886200" indent="-228600" eaLnBrk="0" fontAlgn="base" hangingPunct="0">
              <a:lnSpc>
                <a:spcPct val="90000"/>
              </a:lnSpc>
              <a:spcBef>
                <a:spcPts val="500"/>
              </a:spcBef>
              <a:spcAft>
                <a:spcPct val="0"/>
              </a:spcAft>
              <a:buFont typeface="Arial" charset="0"/>
              <a:buChar char="•"/>
              <a:defRPr>
                <a:solidFill>
                  <a:srgbClr val="646561"/>
                </a:solidFill>
                <a:latin typeface="Franklin Gothic Book" charset="0"/>
                <a:ea typeface="Franklin Gothic Book" charset="0"/>
                <a:cs typeface="Franklin Gothic Book" charset="0"/>
              </a:defRPr>
            </a:lvl9pPr>
          </a:lstStyle>
          <a:p>
            <a:pPr algn="ctr" eaLnBrk="1" hangingPunct="1">
              <a:lnSpc>
                <a:spcPct val="100000"/>
              </a:lnSpc>
              <a:spcBef>
                <a:spcPct val="0"/>
              </a:spcBef>
              <a:buFontTx/>
              <a:buNone/>
            </a:pPr>
            <a:fld id="{3846E851-FB7B-E14E-84D2-CFA09909F154}" type="slidenum">
              <a:rPr lang="en-US" altLang="en-US" sz="1200">
                <a:solidFill>
                  <a:srgbClr val="F6F5F0"/>
                </a:solidFill>
                <a:ea typeface="Arial" charset="0"/>
                <a:cs typeface="Arial" charset="0"/>
              </a:rPr>
              <a:pPr algn="ctr" eaLnBrk="1" hangingPunct="1">
                <a:lnSpc>
                  <a:spcPct val="100000"/>
                </a:lnSpc>
                <a:spcBef>
                  <a:spcPct val="0"/>
                </a:spcBef>
                <a:buFontTx/>
                <a:buNone/>
              </a:pPr>
              <a:t>5</a:t>
            </a:fld>
            <a:endParaRPr lang="en-US" altLang="en-US" sz="1200" dirty="0">
              <a:solidFill>
                <a:srgbClr val="F6F5F0"/>
              </a:solidFill>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061" y="1532204"/>
            <a:ext cx="4070838" cy="4339668"/>
          </a:xfrm>
          <a:prstGeom prst="rect">
            <a:avLst/>
          </a:prstGeom>
          <a:ln w="28575">
            <a:solidFill>
              <a:srgbClr val="32697C"/>
            </a:solidFill>
          </a:ln>
        </p:spPr>
      </p:pic>
      <p:sp>
        <p:nvSpPr>
          <p:cNvPr id="2" name="TextBox 1"/>
          <p:cNvSpPr txBox="1"/>
          <p:nvPr/>
        </p:nvSpPr>
        <p:spPr>
          <a:xfrm>
            <a:off x="6169306" y="5902013"/>
            <a:ext cx="2592729" cy="230832"/>
          </a:xfrm>
          <a:prstGeom prst="rect">
            <a:avLst/>
          </a:prstGeom>
          <a:noFill/>
        </p:spPr>
        <p:txBody>
          <a:bodyPr wrap="square" rtlCol="0">
            <a:spAutoFit/>
          </a:bodyPr>
          <a:lstStyle/>
          <a:p>
            <a:pPr algn="r">
              <a:defRPr/>
            </a:pPr>
            <a:r>
              <a:rPr lang="en-US" sz="900" dirty="0">
                <a:latin typeface="Franklin Gothic Book" panose="020B0503020102020204" pitchFamily="34" charset="0"/>
              </a:rPr>
              <a:t>Photo credit: J. </a:t>
            </a:r>
            <a:r>
              <a:rPr lang="en-US" sz="900" dirty="0" err="1">
                <a:latin typeface="Franklin Gothic Book" panose="020B0503020102020204" pitchFamily="34" charset="0"/>
              </a:rPr>
              <a:t>Hartl</a:t>
            </a:r>
            <a:r>
              <a:rPr lang="en-US" sz="900" dirty="0">
                <a:latin typeface="Franklin Gothic Book" panose="020B0503020102020204" pitchFamily="34" charset="0"/>
              </a:rPr>
              <a:t>, USAID</a:t>
            </a:r>
          </a:p>
        </p:txBody>
      </p:sp>
      <p:sp>
        <p:nvSpPr>
          <p:cNvPr id="5" name="TextBox 4"/>
          <p:cNvSpPr txBox="1"/>
          <p:nvPr/>
        </p:nvSpPr>
        <p:spPr>
          <a:xfrm>
            <a:off x="-57150" y="6027530"/>
            <a:ext cx="5452217" cy="215444"/>
          </a:xfrm>
          <a:prstGeom prst="rect">
            <a:avLst/>
          </a:prstGeom>
          <a:noFill/>
        </p:spPr>
        <p:txBody>
          <a:bodyPr wrap="square" rtlCol="0">
            <a:spAutoFit/>
          </a:bodyPr>
          <a:lstStyle/>
          <a:p>
            <a:r>
              <a:rPr lang="en-US" sz="800" b="1" dirty="0" smtClean="0">
                <a:latin typeface="Franklin Gothic Book" panose="020B0503020102020204" pitchFamily="34" charset="0"/>
              </a:rPr>
              <a:t>Source: </a:t>
            </a:r>
            <a:r>
              <a:rPr lang="en-US" sz="800" dirty="0" smtClean="0">
                <a:latin typeface="Franklin Gothic Book" panose="020B0503020102020204" pitchFamily="34" charset="0"/>
              </a:rPr>
              <a:t>Black </a:t>
            </a:r>
            <a:r>
              <a:rPr lang="en-US" sz="800" dirty="0">
                <a:latin typeface="Franklin Gothic Book" panose="020B0503020102020204" pitchFamily="34" charset="0"/>
              </a:rPr>
              <a:t>et al. </a:t>
            </a:r>
            <a:r>
              <a:rPr lang="en-US" sz="800" dirty="0" smtClean="0">
                <a:latin typeface="Franklin Gothic Book" panose="020B0503020102020204" pitchFamily="34" charset="0"/>
              </a:rPr>
              <a:t>2013</a:t>
            </a:r>
            <a:r>
              <a:rPr lang="en-US" sz="800" dirty="0">
                <a:latin typeface="Franklin Gothic Book" panose="020B0503020102020204" pitchFamily="34" charset="0"/>
              </a:rPr>
              <a:t>; Lim et al. 2012; Horton and </a:t>
            </a:r>
            <a:r>
              <a:rPr lang="en-US" sz="800" dirty="0" err="1">
                <a:latin typeface="Franklin Gothic Book" panose="020B0503020102020204" pitchFamily="34" charset="0"/>
              </a:rPr>
              <a:t>Steckel</a:t>
            </a:r>
            <a:r>
              <a:rPr lang="en-US" sz="800" dirty="0">
                <a:latin typeface="Franklin Gothic Book" panose="020B0503020102020204" pitchFamily="34" charset="0"/>
              </a:rPr>
              <a:t> 2013; </a:t>
            </a:r>
            <a:r>
              <a:rPr lang="en-US" sz="800" dirty="0" smtClean="0">
                <a:latin typeface="Franklin Gothic Book" panose="020B0503020102020204" pitchFamily="34" charset="0"/>
              </a:rPr>
              <a:t>IFPRI 2016</a:t>
            </a:r>
            <a:r>
              <a:rPr lang="en-US" sz="800" dirty="0">
                <a:latin typeface="Franklin Gothic Book" panose="020B0503020102020204" pitchFamily="34" charset="0"/>
              </a:rPr>
              <a:t>. </a:t>
            </a:r>
          </a:p>
        </p:txBody>
      </p:sp>
    </p:spTree>
    <p:extLst>
      <p:ext uri="{BB962C8B-B14F-4D97-AF65-F5344CB8AC3E}">
        <p14:creationId xmlns:p14="http://schemas.microsoft.com/office/powerpoint/2010/main" val="846958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628650" y="365126"/>
            <a:ext cx="7886700" cy="930274"/>
          </a:xfrm>
        </p:spPr>
        <p:txBody>
          <a:bodyPr/>
          <a:lstStyle/>
          <a:p>
            <a:pPr lvl="0"/>
            <a:r>
              <a:rPr lang="en-US" dirty="0" smtClean="0">
                <a:sym typeface="Source Sans Pro"/>
              </a:rPr>
              <a:t>Improved Nutrition </a:t>
            </a:r>
            <a:r>
              <a:rPr lang="en-US" dirty="0" smtClean="0"/>
              <a:t>D</a:t>
            </a:r>
            <a:r>
              <a:rPr lang="en-US" dirty="0" smtClean="0">
                <a:sym typeface="Source Sans Pro"/>
              </a:rPr>
              <a:t>rives </a:t>
            </a:r>
            <a:r>
              <a:rPr lang="en-US" dirty="0" smtClean="0"/>
              <a:t>E</a:t>
            </a:r>
            <a:r>
              <a:rPr lang="en-US" dirty="0" smtClean="0">
                <a:sym typeface="Source Sans Pro"/>
              </a:rPr>
              <a:t>conomic </a:t>
            </a:r>
            <a:r>
              <a:rPr lang="en-US" dirty="0" smtClean="0"/>
              <a:t>G</a:t>
            </a:r>
            <a:r>
              <a:rPr lang="en-US" dirty="0" smtClean="0">
                <a:sym typeface="Source Sans Pro"/>
              </a:rPr>
              <a:t>rowth</a:t>
            </a:r>
            <a:endParaRPr lang="en-US" dirty="0">
              <a:sym typeface="Source Sans Pro"/>
            </a:endParaRPr>
          </a:p>
        </p:txBody>
      </p:sp>
      <p:sp>
        <p:nvSpPr>
          <p:cNvPr id="282" name="Shape 282"/>
          <p:cNvSpPr txBox="1"/>
          <p:nvPr/>
        </p:nvSpPr>
        <p:spPr>
          <a:xfrm>
            <a:off x="-1708044" y="5870054"/>
            <a:ext cx="3349951" cy="554037"/>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800" b="1" u="none" dirty="0" smtClean="0">
                <a:solidFill>
                  <a:schemeClr val="dk1"/>
                </a:solidFill>
                <a:latin typeface="Franklin Gothic Book" charset="0"/>
                <a:ea typeface="Franklin Gothic Book" charset="0"/>
                <a:cs typeface="Franklin Gothic Book" charset="0"/>
                <a:sym typeface="Calibri"/>
              </a:rPr>
              <a:t>Source: </a:t>
            </a:r>
            <a:r>
              <a:rPr lang="en-US" sz="800" u="none" dirty="0" smtClean="0">
                <a:solidFill>
                  <a:schemeClr val="dk1"/>
                </a:solidFill>
                <a:latin typeface="Franklin Gothic Book" charset="0"/>
                <a:ea typeface="Franklin Gothic Book" charset="0"/>
                <a:cs typeface="Franklin Gothic Book" charset="0"/>
                <a:sym typeface="Calibri"/>
              </a:rPr>
              <a:t>IFPRI</a:t>
            </a:r>
            <a:r>
              <a:rPr lang="en-US" sz="800" b="1" u="none" dirty="0" smtClean="0">
                <a:solidFill>
                  <a:schemeClr val="dk1"/>
                </a:solidFill>
                <a:latin typeface="Franklin Gothic Book" charset="0"/>
                <a:ea typeface="Franklin Gothic Book" charset="0"/>
                <a:cs typeface="Franklin Gothic Book" charset="0"/>
                <a:sym typeface="Calibri"/>
              </a:rPr>
              <a:t> </a:t>
            </a:r>
            <a:r>
              <a:rPr lang="en-US" sz="800" u="none" dirty="0" smtClean="0">
                <a:solidFill>
                  <a:schemeClr val="dk1"/>
                </a:solidFill>
                <a:latin typeface="Franklin Gothic Book" charset="0"/>
                <a:ea typeface="Franklin Gothic Book" charset="0"/>
                <a:cs typeface="Franklin Gothic Book" charset="0"/>
                <a:sym typeface="Calibri"/>
              </a:rPr>
              <a:t>2016; </a:t>
            </a:r>
            <a:r>
              <a:rPr lang="en-US" sz="800" u="none" dirty="0" err="1" smtClean="0">
                <a:solidFill>
                  <a:schemeClr val="dk1"/>
                </a:solidFill>
                <a:latin typeface="Franklin Gothic Book" charset="0"/>
                <a:ea typeface="Franklin Gothic Book" charset="0"/>
                <a:cs typeface="Franklin Gothic Book" charset="0"/>
                <a:sym typeface="Calibri"/>
              </a:rPr>
              <a:t>Hoddinott</a:t>
            </a:r>
            <a:r>
              <a:rPr lang="en-US" sz="800" u="none" dirty="0" smtClean="0">
                <a:solidFill>
                  <a:schemeClr val="dk1"/>
                </a:solidFill>
                <a:latin typeface="Franklin Gothic Book" charset="0"/>
                <a:ea typeface="Franklin Gothic Book" charset="0"/>
                <a:cs typeface="Franklin Gothic Book" charset="0"/>
                <a:sym typeface="Calibri"/>
              </a:rPr>
              <a:t> 2016.</a:t>
            </a:r>
            <a:endParaRPr lang="en-US" sz="800" u="none" dirty="0">
              <a:solidFill>
                <a:schemeClr val="dk1"/>
              </a:solidFill>
              <a:latin typeface="Franklin Gothic Book" charset="0"/>
              <a:ea typeface="Franklin Gothic Book" charset="0"/>
              <a:cs typeface="Franklin Gothic Book" charset="0"/>
              <a:sym typeface="Calibri"/>
            </a:endParaRPr>
          </a:p>
        </p:txBody>
      </p:sp>
      <p:sp>
        <p:nvSpPr>
          <p:cNvPr id="12" name="Shape 276"/>
          <p:cNvSpPr txBox="1"/>
          <p:nvPr/>
        </p:nvSpPr>
        <p:spPr>
          <a:xfrm>
            <a:off x="101543" y="3320051"/>
            <a:ext cx="3195029" cy="365760"/>
          </a:xfrm>
          <a:prstGeom prst="rect">
            <a:avLst/>
          </a:prstGeom>
          <a:noFill/>
          <a:ln w="9525" cap="flat" cmpd="sng">
            <a:noFill/>
            <a:prstDash val="solid"/>
            <a:miter/>
            <a:headEnd type="none" w="med" len="med"/>
            <a:tailEnd type="none" w="med" len="med"/>
          </a:ln>
        </p:spPr>
        <p:txBody>
          <a:bodyPr lIns="0" tIns="0" rIns="0" bIns="0" anchor="ctr"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2400" b="1" u="none" dirty="0">
                <a:solidFill>
                  <a:srgbClr val="32697C"/>
                </a:solidFill>
                <a:latin typeface="Franklin Gothic Book" charset="0"/>
                <a:ea typeface="Franklin Gothic Book" charset="0"/>
                <a:cs typeface="Franklin Gothic Book" charset="0"/>
                <a:sym typeface="Calibri"/>
              </a:rPr>
              <a:t>Investment = $1</a:t>
            </a:r>
          </a:p>
        </p:txBody>
      </p:sp>
      <p:sp>
        <p:nvSpPr>
          <p:cNvPr id="13" name="Shape 278"/>
          <p:cNvSpPr txBox="1"/>
          <p:nvPr/>
        </p:nvSpPr>
        <p:spPr>
          <a:xfrm>
            <a:off x="6002073" y="3164543"/>
            <a:ext cx="3094563" cy="521268"/>
          </a:xfrm>
          <a:prstGeom prst="rect">
            <a:avLst/>
          </a:prstGeom>
          <a:noFill/>
          <a:ln w="9525" cap="flat" cmpd="sng">
            <a:no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1" u="none" dirty="0">
                <a:solidFill>
                  <a:srgbClr val="32697C"/>
                </a:solidFill>
                <a:latin typeface="Franklin Gothic Book" charset="0"/>
                <a:ea typeface="Franklin Gothic Book" charset="0"/>
                <a:cs typeface="Franklin Gothic Book" charset="0"/>
                <a:sym typeface="Calibri"/>
              </a:rPr>
              <a:t> </a:t>
            </a:r>
            <a:r>
              <a:rPr lang="en-US" sz="2400" b="1" dirty="0">
                <a:solidFill>
                  <a:srgbClr val="32697C"/>
                </a:solidFill>
                <a:latin typeface="Franklin Gothic Book" charset="0"/>
                <a:ea typeface="Franklin Gothic Book" charset="0"/>
                <a:cs typeface="Franklin Gothic Book" charset="0"/>
                <a:sym typeface="Calibri"/>
              </a:rPr>
              <a:t>Return = $16</a:t>
            </a:r>
          </a:p>
        </p:txBody>
      </p:sp>
      <p:sp>
        <p:nvSpPr>
          <p:cNvPr id="14" name="Shape 279"/>
          <p:cNvSpPr txBox="1"/>
          <p:nvPr/>
        </p:nvSpPr>
        <p:spPr>
          <a:xfrm>
            <a:off x="3283629" y="1577943"/>
            <a:ext cx="2881543" cy="348227"/>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u="none" dirty="0">
                <a:solidFill>
                  <a:srgbClr val="2D472D"/>
                </a:solidFill>
                <a:latin typeface="Franklin Gothic Book" charset="0"/>
                <a:ea typeface="Franklin Gothic Book" charset="0"/>
                <a:cs typeface="Franklin Gothic Book" charset="0"/>
                <a:sym typeface="Calibri"/>
              </a:rPr>
              <a:t>Better nutrition </a:t>
            </a:r>
          </a:p>
        </p:txBody>
      </p:sp>
      <p:sp>
        <p:nvSpPr>
          <p:cNvPr id="15" name="Shape 281"/>
          <p:cNvSpPr txBox="1"/>
          <p:nvPr/>
        </p:nvSpPr>
        <p:spPr>
          <a:xfrm>
            <a:off x="2819400" y="4911627"/>
            <a:ext cx="3810000" cy="381000"/>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u="none" dirty="0">
                <a:solidFill>
                  <a:srgbClr val="2D472D"/>
                </a:solidFill>
                <a:latin typeface="Franklin Gothic Book" charset="0"/>
                <a:ea typeface="Franklin Gothic Book" charset="0"/>
                <a:cs typeface="Franklin Gothic Book" charset="0"/>
                <a:sym typeface="Calibri"/>
              </a:rPr>
              <a:t>Economic development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062" y="2015644"/>
            <a:ext cx="2696676" cy="2880010"/>
          </a:xfrm>
          <a:prstGeom prst="rect">
            <a:avLst/>
          </a:prstGeom>
        </p:spPr>
      </p:pic>
    </p:spTree>
    <p:extLst>
      <p:ext uri="{BB962C8B-B14F-4D97-AF65-F5344CB8AC3E}">
        <p14:creationId xmlns:p14="http://schemas.microsoft.com/office/powerpoint/2010/main" val="1775206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498299" y="1948543"/>
            <a:ext cx="4372236" cy="3537857"/>
          </a:xfrm>
        </p:spPr>
        <p:txBody>
          <a:bodyPr/>
          <a:lstStyle/>
          <a:p>
            <a:r>
              <a:rPr lang="en-US" altLang="en-US" dirty="0" smtClean="0"/>
              <a:t>Promotion of correct breastfeeding, vitamin A supplementation, etc.</a:t>
            </a:r>
          </a:p>
          <a:p>
            <a:r>
              <a:rPr lang="en-US" altLang="en-US" dirty="0" smtClean="0"/>
              <a:t>These address </a:t>
            </a:r>
            <a:r>
              <a:rPr lang="en-US" altLang="en-US" dirty="0"/>
              <a:t>the </a:t>
            </a:r>
            <a:r>
              <a:rPr lang="en-US" altLang="en-US" i="1" dirty="0">
                <a:solidFill>
                  <a:srgbClr val="E28432"/>
                </a:solidFill>
                <a:latin typeface="Franklin Gothic Heavy" panose="020B0903020102020204" pitchFamily="34" charset="0"/>
              </a:rPr>
              <a:t>immediate causes </a:t>
            </a:r>
            <a:r>
              <a:rPr lang="en-US" altLang="en-US" i="1" dirty="0" smtClean="0">
                <a:solidFill>
                  <a:srgbClr val="E28432"/>
                </a:solidFill>
                <a:latin typeface="Franklin Gothic Heavy" panose="020B0903020102020204" pitchFamily="34" charset="0"/>
              </a:rPr>
              <a:t/>
            </a:r>
            <a:br>
              <a:rPr lang="en-US" altLang="en-US" i="1" dirty="0" smtClean="0">
                <a:solidFill>
                  <a:srgbClr val="E28432"/>
                </a:solidFill>
                <a:latin typeface="Franklin Gothic Heavy" panose="020B0903020102020204" pitchFamily="34" charset="0"/>
              </a:rPr>
            </a:br>
            <a:r>
              <a:rPr lang="en-US" altLang="en-US" dirty="0" smtClean="0"/>
              <a:t>of </a:t>
            </a:r>
            <a:r>
              <a:rPr lang="en-US" altLang="en-US" dirty="0"/>
              <a:t>undernutrition, including health status and nutrient intake.</a:t>
            </a:r>
          </a:p>
          <a:p>
            <a:endParaRPr lang="en-US" dirty="0"/>
          </a:p>
        </p:txBody>
      </p:sp>
      <p:sp>
        <p:nvSpPr>
          <p:cNvPr id="29701" name="Title 1"/>
          <p:cNvSpPr>
            <a:spLocks noGrp="1"/>
          </p:cNvSpPr>
          <p:nvPr>
            <p:ph type="title"/>
          </p:nvPr>
        </p:nvSpPr>
        <p:spPr/>
        <p:txBody>
          <a:bodyPr/>
          <a:lstStyle/>
          <a:p>
            <a:r>
              <a:rPr lang="en-US" altLang="en-US" dirty="0" smtClean="0"/>
              <a:t>What works to reduce undernutrition? </a:t>
            </a:r>
            <a:r>
              <a:rPr lang="en-US" altLang="en-US" b="0" dirty="0" smtClean="0">
                <a:solidFill>
                  <a:srgbClr val="E28432"/>
                </a:solidFill>
                <a:latin typeface="Franklin Gothic Heavy" panose="020B0903020102020204" pitchFamily="34" charset="0"/>
              </a:rPr>
              <a:t>Nutrition-Specific Interventions </a:t>
            </a:r>
            <a:endParaRPr lang="en-US" altLang="en-US" b="0" dirty="0">
              <a:solidFill>
                <a:srgbClr val="E28432"/>
              </a:solidFill>
              <a:latin typeface="Franklin Gothic Heavy" panose="020B0903020102020204" pitchFamily="34" charset="0"/>
            </a:endParaRPr>
          </a:p>
        </p:txBody>
      </p:sp>
      <p:sp>
        <p:nvSpPr>
          <p:cNvPr id="4" name="Slide Number Placeholder 3"/>
          <p:cNvSpPr>
            <a:spLocks noGrp="1"/>
          </p:cNvSpPr>
          <p:nvPr>
            <p:ph type="sldNum" sz="quarter" idx="4294967295"/>
          </p:nvPr>
        </p:nvSpPr>
        <p:spPr>
          <a:xfrm>
            <a:off x="8763000" y="533400"/>
            <a:ext cx="381000" cy="304800"/>
          </a:xfrm>
          <a:prstGeom prst="rect">
            <a:avLst/>
          </a:prstGeom>
        </p:spPr>
        <p:txBody>
          <a:bodyPr/>
          <a:lstStyle>
            <a:lvl1pPr eaLnBrk="0" hangingPunct="0">
              <a:defRPr>
                <a:solidFill>
                  <a:schemeClr val="tx1"/>
                </a:solidFill>
                <a:latin typeface="Franklin Gothic Book" charset="0"/>
                <a:ea typeface="Arial" charset="0"/>
                <a:cs typeface="Arial" charset="0"/>
              </a:defRPr>
            </a:lvl1pPr>
            <a:lvl2pPr marL="742950" indent="-285750" eaLnBrk="0" hangingPunct="0">
              <a:defRPr>
                <a:solidFill>
                  <a:schemeClr val="tx1"/>
                </a:solidFill>
                <a:latin typeface="Franklin Gothic Book" charset="0"/>
                <a:ea typeface="Arial" charset="0"/>
                <a:cs typeface="Arial" charset="0"/>
              </a:defRPr>
            </a:lvl2pPr>
            <a:lvl3pPr marL="1143000" indent="-228600" eaLnBrk="0" hangingPunct="0">
              <a:defRPr>
                <a:solidFill>
                  <a:schemeClr val="tx1"/>
                </a:solidFill>
                <a:latin typeface="Franklin Gothic Book" charset="0"/>
                <a:ea typeface="Arial" charset="0"/>
                <a:cs typeface="Arial" charset="0"/>
              </a:defRPr>
            </a:lvl3pPr>
            <a:lvl4pPr marL="1600200" indent="-228600" eaLnBrk="0" hangingPunct="0">
              <a:defRPr>
                <a:solidFill>
                  <a:schemeClr val="tx1"/>
                </a:solidFill>
                <a:latin typeface="Franklin Gothic Book" charset="0"/>
                <a:ea typeface="Arial" charset="0"/>
                <a:cs typeface="Arial" charset="0"/>
              </a:defRPr>
            </a:lvl4pPr>
            <a:lvl5pPr marL="2057400" indent="-228600" eaLnBrk="0" hangingPunct="0">
              <a:defRPr>
                <a:solidFill>
                  <a:schemeClr val="tx1"/>
                </a:solidFill>
                <a:latin typeface="Franklin Gothic Book" charset="0"/>
                <a:ea typeface="Arial" charset="0"/>
                <a:cs typeface="Arial" charset="0"/>
              </a:defRPr>
            </a:lvl5pPr>
            <a:lvl6pPr marL="2514600" indent="-228600" eaLnBrk="0" fontAlgn="base" hangingPunct="0">
              <a:spcBef>
                <a:spcPct val="0"/>
              </a:spcBef>
              <a:spcAft>
                <a:spcPct val="0"/>
              </a:spcAft>
              <a:defRPr>
                <a:solidFill>
                  <a:schemeClr val="tx1"/>
                </a:solidFill>
                <a:latin typeface="Franklin Gothic Book" charset="0"/>
                <a:ea typeface="Arial" charset="0"/>
                <a:cs typeface="Arial" charset="0"/>
              </a:defRPr>
            </a:lvl6pPr>
            <a:lvl7pPr marL="2971800" indent="-228600" eaLnBrk="0" fontAlgn="base" hangingPunct="0">
              <a:spcBef>
                <a:spcPct val="0"/>
              </a:spcBef>
              <a:spcAft>
                <a:spcPct val="0"/>
              </a:spcAft>
              <a:defRPr>
                <a:solidFill>
                  <a:schemeClr val="tx1"/>
                </a:solidFill>
                <a:latin typeface="Franklin Gothic Book" charset="0"/>
                <a:ea typeface="Arial" charset="0"/>
                <a:cs typeface="Arial" charset="0"/>
              </a:defRPr>
            </a:lvl7pPr>
            <a:lvl8pPr marL="3429000" indent="-228600" eaLnBrk="0" fontAlgn="base" hangingPunct="0">
              <a:spcBef>
                <a:spcPct val="0"/>
              </a:spcBef>
              <a:spcAft>
                <a:spcPct val="0"/>
              </a:spcAft>
              <a:defRPr>
                <a:solidFill>
                  <a:schemeClr val="tx1"/>
                </a:solidFill>
                <a:latin typeface="Franklin Gothic Book" charset="0"/>
                <a:ea typeface="Arial" charset="0"/>
                <a:cs typeface="Arial" charset="0"/>
              </a:defRPr>
            </a:lvl8pPr>
            <a:lvl9pPr marL="3886200" indent="-228600" eaLnBrk="0" fontAlgn="base" hangingPunct="0">
              <a:spcBef>
                <a:spcPct val="0"/>
              </a:spcBef>
              <a:spcAft>
                <a:spcPct val="0"/>
              </a:spcAft>
              <a:defRPr>
                <a:solidFill>
                  <a:schemeClr val="tx1"/>
                </a:solidFill>
                <a:latin typeface="Franklin Gothic Book" charset="0"/>
                <a:ea typeface="Arial" charset="0"/>
                <a:cs typeface="Arial" charset="0"/>
              </a:defRPr>
            </a:lvl9pPr>
          </a:lstStyle>
          <a:p>
            <a:pPr eaLnBrk="1" hangingPunct="1"/>
            <a:fld id="{3E7FAEF3-AA94-5648-A649-9A764AA1DCA8}" type="slidenum">
              <a:rPr lang="fr-FR" altLang="x-none">
                <a:solidFill>
                  <a:srgbClr val="F6F5F0"/>
                </a:solidFill>
              </a:rPr>
              <a:pPr eaLnBrk="1" hangingPunct="1"/>
              <a:t>7</a:t>
            </a:fld>
            <a:endParaRPr lang="fr-FR" altLang="x-none" dirty="0">
              <a:solidFill>
                <a:srgbClr val="F6F5F0"/>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062" y="1854856"/>
            <a:ext cx="4350322" cy="438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60527" y="6013017"/>
            <a:ext cx="2592729" cy="230832"/>
          </a:xfrm>
          <a:prstGeom prst="rect">
            <a:avLst/>
          </a:prstGeom>
          <a:noFill/>
        </p:spPr>
        <p:txBody>
          <a:bodyPr wrap="square" rtlCol="0">
            <a:spAutoFit/>
          </a:bodyPr>
          <a:lstStyle/>
          <a:p>
            <a:pPr algn="r">
              <a:defRPr/>
            </a:pPr>
            <a:r>
              <a:rPr lang="en-US" sz="900" dirty="0" smtClean="0">
                <a:latin typeface="Franklin Gothic Book" panose="020B0503020102020204" pitchFamily="34" charset="0"/>
              </a:rPr>
              <a:t>Image credit: SPRING</a:t>
            </a:r>
            <a:endParaRPr lang="en-US" sz="900" dirty="0">
              <a:latin typeface="Franklin Gothic Book" panose="020B0503020102020204" pitchFamily="34" charset="0"/>
            </a:endParaRPr>
          </a:p>
        </p:txBody>
      </p:sp>
      <p:sp>
        <p:nvSpPr>
          <p:cNvPr id="9" name="Shape 282"/>
          <p:cNvSpPr txBox="1"/>
          <p:nvPr/>
        </p:nvSpPr>
        <p:spPr>
          <a:xfrm>
            <a:off x="5794049" y="5859823"/>
            <a:ext cx="3349951" cy="554037"/>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800" b="1" u="none" dirty="0" smtClean="0">
                <a:solidFill>
                  <a:schemeClr val="dk1"/>
                </a:solidFill>
                <a:latin typeface="Franklin Gothic Book" charset="0"/>
                <a:ea typeface="Franklin Gothic Book" charset="0"/>
                <a:cs typeface="Franklin Gothic Book" charset="0"/>
                <a:sym typeface="Calibri"/>
              </a:rPr>
              <a:t>Source: </a:t>
            </a:r>
            <a:r>
              <a:rPr lang="en-US" sz="800" u="none" dirty="0" smtClean="0">
                <a:solidFill>
                  <a:schemeClr val="dk1"/>
                </a:solidFill>
                <a:latin typeface="Franklin Gothic Book" charset="0"/>
                <a:ea typeface="Franklin Gothic Book" charset="0"/>
                <a:cs typeface="Franklin Gothic Book" charset="0"/>
                <a:sym typeface="Calibri"/>
              </a:rPr>
              <a:t>Black et al. 2013.</a:t>
            </a:r>
            <a:endParaRPr lang="en-US" sz="800" u="none" dirty="0">
              <a:solidFill>
                <a:schemeClr val="dk1"/>
              </a:solidFill>
              <a:latin typeface="Franklin Gothic Book" charset="0"/>
              <a:ea typeface="Franklin Gothic Book" charset="0"/>
              <a:cs typeface="Franklin Gothic Book" charset="0"/>
              <a:sym typeface="Calibri"/>
            </a:endParaRPr>
          </a:p>
        </p:txBody>
      </p:sp>
    </p:spTree>
    <p:extLst>
      <p:ext uri="{BB962C8B-B14F-4D97-AF65-F5344CB8AC3E}">
        <p14:creationId xmlns:p14="http://schemas.microsoft.com/office/powerpoint/2010/main" val="474993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sz="half" idx="1"/>
          </p:nvPr>
        </p:nvSpPr>
        <p:spPr>
          <a:xfrm>
            <a:off x="312456" y="1530322"/>
            <a:ext cx="8626445" cy="2110187"/>
          </a:xfrm>
        </p:spPr>
        <p:txBody>
          <a:bodyPr>
            <a:noAutofit/>
          </a:bodyPr>
          <a:lstStyle/>
          <a:p>
            <a:pPr>
              <a:lnSpc>
                <a:spcPct val="100000"/>
              </a:lnSpc>
              <a:spcBef>
                <a:spcPts val="600"/>
              </a:spcBef>
              <a:spcAft>
                <a:spcPts val="600"/>
              </a:spcAft>
            </a:pPr>
            <a:r>
              <a:rPr lang="en-US" sz="2400" dirty="0" smtClean="0">
                <a:latin typeface="Franklin Gothic Heavy" panose="020B0903020102020204" pitchFamily="34" charset="0"/>
                <a:sym typeface="Source Sans Pro"/>
              </a:rPr>
              <a:t>Food security and quality: </a:t>
            </a:r>
            <a:r>
              <a:rPr lang="en-US" sz="2400" dirty="0" smtClean="0">
                <a:sym typeface="Source Sans Pro"/>
              </a:rPr>
              <a:t/>
            </a:r>
            <a:br>
              <a:rPr lang="en-US" sz="2400" dirty="0" smtClean="0">
                <a:sym typeface="Source Sans Pro"/>
              </a:rPr>
            </a:br>
            <a:r>
              <a:rPr lang="en-US" sz="2400" dirty="0">
                <a:sym typeface="Source Sans Pro"/>
              </a:rPr>
              <a:t>A</a:t>
            </a:r>
            <a:r>
              <a:rPr lang="en-US" sz="2400" dirty="0" smtClean="0">
                <a:sym typeface="Source Sans Pro"/>
              </a:rPr>
              <a:t>vailability &amp; accessibility to diverse, safe, nutritious food</a:t>
            </a:r>
          </a:p>
          <a:p>
            <a:pPr lvl="0">
              <a:lnSpc>
                <a:spcPct val="100000"/>
              </a:lnSpc>
              <a:spcBef>
                <a:spcPts val="600"/>
              </a:spcBef>
              <a:spcAft>
                <a:spcPts val="600"/>
              </a:spcAft>
            </a:pPr>
            <a:r>
              <a:rPr lang="en-US" sz="2400" dirty="0">
                <a:latin typeface="Franklin Gothic Heavy" panose="020B0903020102020204" pitchFamily="34" charset="0"/>
                <a:sym typeface="Source Sans Pro"/>
              </a:rPr>
              <a:t>Health services &amp; </a:t>
            </a:r>
            <a:r>
              <a:rPr lang="en-US" sz="2400" dirty="0" smtClean="0">
                <a:latin typeface="Franklin Gothic Heavy" panose="020B0903020102020204" pitchFamily="34" charset="0"/>
                <a:sym typeface="Source Sans Pro"/>
              </a:rPr>
              <a:t>Water, Sanitation and Hygiene (WASH): </a:t>
            </a:r>
            <a:r>
              <a:rPr lang="en-US" sz="2400" dirty="0" smtClean="0">
                <a:sym typeface="Source Sans Pro"/>
              </a:rPr>
              <a:t>Focus </a:t>
            </a:r>
            <a:r>
              <a:rPr lang="en-US" sz="2400" dirty="0">
                <a:sym typeface="Source Sans Pro"/>
              </a:rPr>
              <a:t>on healthy environments</a:t>
            </a:r>
          </a:p>
          <a:p>
            <a:pPr marL="0" indent="0">
              <a:lnSpc>
                <a:spcPct val="100000"/>
              </a:lnSpc>
              <a:spcBef>
                <a:spcPts val="600"/>
              </a:spcBef>
              <a:spcAft>
                <a:spcPts val="600"/>
              </a:spcAft>
              <a:buNone/>
            </a:pPr>
            <a:endParaRPr lang="en-US" sz="2400" dirty="0" smtClean="0">
              <a:sym typeface="Source Sans Pro"/>
            </a:endParaRPr>
          </a:p>
        </p:txBody>
      </p:sp>
      <p:sp>
        <p:nvSpPr>
          <p:cNvPr id="4" name="Title 3"/>
          <p:cNvSpPr>
            <a:spLocks noGrp="1"/>
          </p:cNvSpPr>
          <p:nvPr>
            <p:ph type="title"/>
          </p:nvPr>
        </p:nvSpPr>
        <p:spPr>
          <a:xfrm>
            <a:off x="628650" y="109633"/>
            <a:ext cx="7886700" cy="1325563"/>
          </a:xfrm>
        </p:spPr>
        <p:txBody>
          <a:bodyPr/>
          <a:lstStyle/>
          <a:p>
            <a:r>
              <a:rPr lang="en-US" dirty="0" smtClean="0"/>
              <a:t>What works to reduce undernutrition? </a:t>
            </a:r>
            <a:r>
              <a:rPr lang="en-US" b="0" dirty="0" smtClean="0">
                <a:solidFill>
                  <a:srgbClr val="E28432"/>
                </a:solidFill>
                <a:latin typeface="Franklin Gothic Heavy" panose="020B0903020102020204" pitchFamily="34" charset="0"/>
              </a:rPr>
              <a:t>Nutrition-Sensitive Interventions</a:t>
            </a:r>
            <a:endParaRPr lang="en-US" b="0" dirty="0">
              <a:solidFill>
                <a:srgbClr val="E28432"/>
              </a:solidFill>
              <a:latin typeface="Franklin Gothic Heavy" panose="020B09030201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729" y="2949980"/>
            <a:ext cx="4529271" cy="33055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323"/>
          <p:cNvSpPr txBox="1">
            <a:spLocks noGrp="1"/>
          </p:cNvSpPr>
          <p:nvPr>
            <p:ph sz="half" idx="1"/>
          </p:nvPr>
        </p:nvSpPr>
        <p:spPr>
          <a:xfrm>
            <a:off x="312456" y="3280786"/>
            <a:ext cx="4490279" cy="4203601"/>
          </a:xfrm>
        </p:spPr>
        <p:txBody>
          <a:bodyPr>
            <a:noAutofit/>
          </a:bodyPr>
          <a:lstStyle/>
          <a:p>
            <a:pPr>
              <a:lnSpc>
                <a:spcPct val="100000"/>
              </a:lnSpc>
              <a:spcBef>
                <a:spcPts val="600"/>
              </a:spcBef>
              <a:spcAft>
                <a:spcPts val="1200"/>
              </a:spcAft>
            </a:pPr>
            <a:r>
              <a:rPr lang="en-US" sz="2400" dirty="0" smtClean="0">
                <a:latin typeface="Franklin Gothic Heavy" panose="020B0903020102020204" pitchFamily="34" charset="0"/>
                <a:sym typeface="Source Sans Pro"/>
              </a:rPr>
              <a:t>Child &amp; family care: </a:t>
            </a:r>
            <a:r>
              <a:rPr lang="en-US" sz="2400" dirty="0" smtClean="0">
                <a:sym typeface="Source Sans Pro"/>
              </a:rPr>
              <a:t>Time, labor, and other resources/practices</a:t>
            </a:r>
          </a:p>
          <a:p>
            <a:pPr marL="0" indent="0">
              <a:lnSpc>
                <a:spcPct val="100000"/>
              </a:lnSpc>
              <a:spcBef>
                <a:spcPts val="600"/>
              </a:spcBef>
              <a:spcAft>
                <a:spcPts val="1200"/>
              </a:spcAft>
              <a:buNone/>
            </a:pPr>
            <a:endParaRPr lang="en-US" sz="200" dirty="0" smtClean="0">
              <a:latin typeface="Franklin Gothic Heavy" panose="020B0903020102020204" pitchFamily="34" charset="0"/>
              <a:sym typeface="Source Sans Pro"/>
            </a:endParaRPr>
          </a:p>
          <a:p>
            <a:pPr marL="0" indent="0">
              <a:lnSpc>
                <a:spcPct val="100000"/>
              </a:lnSpc>
              <a:spcBef>
                <a:spcPts val="600"/>
              </a:spcBef>
              <a:spcAft>
                <a:spcPts val="1200"/>
              </a:spcAft>
              <a:buNone/>
            </a:pPr>
            <a:r>
              <a:rPr lang="en-US" dirty="0" smtClean="0">
                <a:latin typeface="Franklin Gothic Heavy" panose="020B0903020102020204" pitchFamily="34" charset="0"/>
                <a:sym typeface="Source Sans Pro"/>
              </a:rPr>
              <a:t>These address</a:t>
            </a:r>
            <a:r>
              <a:rPr lang="en-US" dirty="0">
                <a:latin typeface="Franklin Gothic Heavy" panose="020B0903020102020204" pitchFamily="34" charset="0"/>
                <a:sym typeface="Source Sans Pro"/>
              </a:rPr>
              <a:t> </a:t>
            </a:r>
            <a:r>
              <a:rPr lang="en-US" i="1" dirty="0" smtClean="0">
                <a:solidFill>
                  <a:srgbClr val="E28432"/>
                </a:solidFill>
                <a:latin typeface="Franklin Gothic Heavy" panose="020B0903020102020204" pitchFamily="34" charset="0"/>
                <a:sym typeface="Source Sans Pro"/>
              </a:rPr>
              <a:t>underlying </a:t>
            </a:r>
            <a:r>
              <a:rPr lang="en-US" i="1" dirty="0">
                <a:solidFill>
                  <a:srgbClr val="E28432"/>
                </a:solidFill>
                <a:latin typeface="Franklin Gothic Heavy" panose="020B0903020102020204" pitchFamily="34" charset="0"/>
                <a:sym typeface="Source Sans Pro"/>
              </a:rPr>
              <a:t>causes </a:t>
            </a:r>
            <a:r>
              <a:rPr lang="en-US" dirty="0">
                <a:latin typeface="Franklin Gothic Heavy" panose="020B0903020102020204" pitchFamily="34" charset="0"/>
                <a:sym typeface="Source Sans Pro"/>
              </a:rPr>
              <a:t>of </a:t>
            </a:r>
            <a:r>
              <a:rPr lang="en-US" dirty="0" smtClean="0">
                <a:latin typeface="Franklin Gothic Heavy" panose="020B0903020102020204" pitchFamily="34" charset="0"/>
                <a:sym typeface="Source Sans Pro"/>
              </a:rPr>
              <a:t>undernutrition</a:t>
            </a:r>
            <a:endParaRPr lang="en-US" dirty="0">
              <a:latin typeface="Franklin Gothic Heavy" panose="020B0903020102020204" pitchFamily="34" charset="0"/>
              <a:sym typeface="Source Sans Pro"/>
            </a:endParaRPr>
          </a:p>
          <a:p>
            <a:pPr>
              <a:lnSpc>
                <a:spcPct val="100000"/>
              </a:lnSpc>
              <a:spcBef>
                <a:spcPts val="600"/>
              </a:spcBef>
              <a:spcAft>
                <a:spcPts val="1200"/>
              </a:spcAft>
            </a:pPr>
            <a:endParaRPr lang="en-US" sz="2400" dirty="0" smtClean="0">
              <a:sym typeface="Source Sans Pro"/>
            </a:endParaRPr>
          </a:p>
        </p:txBody>
      </p:sp>
      <p:sp>
        <p:nvSpPr>
          <p:cNvPr id="7" name="TextBox 6"/>
          <p:cNvSpPr txBox="1"/>
          <p:nvPr/>
        </p:nvSpPr>
        <p:spPr>
          <a:xfrm>
            <a:off x="6499997" y="6005474"/>
            <a:ext cx="2592729" cy="230832"/>
          </a:xfrm>
          <a:prstGeom prst="rect">
            <a:avLst/>
          </a:prstGeom>
          <a:noFill/>
        </p:spPr>
        <p:txBody>
          <a:bodyPr wrap="square" rtlCol="0">
            <a:spAutoFit/>
          </a:bodyPr>
          <a:lstStyle/>
          <a:p>
            <a:pPr algn="r">
              <a:defRPr/>
            </a:pPr>
            <a:r>
              <a:rPr lang="en-US" sz="900" dirty="0" smtClean="0">
                <a:latin typeface="Franklin Gothic Book" panose="020B0503020102020204" pitchFamily="34" charset="0"/>
              </a:rPr>
              <a:t>Image credit: SPRING</a:t>
            </a:r>
            <a:endParaRPr lang="en-US" sz="900" dirty="0">
              <a:latin typeface="Franklin Gothic Book" panose="020B0503020102020204" pitchFamily="34" charset="0"/>
            </a:endParaRPr>
          </a:p>
        </p:txBody>
      </p:sp>
    </p:spTree>
    <p:extLst>
      <p:ext uri="{BB962C8B-B14F-4D97-AF65-F5344CB8AC3E}">
        <p14:creationId xmlns:p14="http://schemas.microsoft.com/office/powerpoint/2010/main" val="815535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329"/>
          <p:cNvSpPr>
            <a:spLocks noGrp="1"/>
          </p:cNvSpPr>
          <p:nvPr>
            <p:ph type="title"/>
          </p:nvPr>
        </p:nvSpPr>
        <p:spPr/>
        <p:txBody>
          <a:bodyPr lIns="0" tIns="0" rIns="0" bIns="0"/>
          <a:lstStyle/>
          <a:p>
            <a:pPr>
              <a:lnSpc>
                <a:spcPct val="90000"/>
              </a:lnSpc>
              <a:buClr>
                <a:srgbClr val="C55A11"/>
              </a:buClr>
              <a:buSzPct val="25000"/>
              <a:buFont typeface="Source Sans Pro" charset="0"/>
              <a:buNone/>
            </a:pPr>
            <a:r>
              <a:rPr lang="en-US" altLang="en-US" sz="3200" dirty="0">
                <a:solidFill>
                  <a:srgbClr val="47652D"/>
                </a:solidFill>
                <a:latin typeface="Franklin Gothic Book" charset="0"/>
                <a:ea typeface="Franklin Gothic Book" charset="0"/>
                <a:sym typeface="Source Sans Pro" charset="0"/>
              </a:rPr>
              <a:t>How does agriculture affect nutrition?</a:t>
            </a:r>
          </a:p>
        </p:txBody>
      </p:sp>
      <p:sp>
        <p:nvSpPr>
          <p:cNvPr id="28675" name="Shape 330"/>
          <p:cNvSpPr txBox="1">
            <a:spLocks noChangeArrowheads="1"/>
          </p:cNvSpPr>
          <p:nvPr/>
        </p:nvSpPr>
        <p:spPr bwMode="auto">
          <a:xfrm>
            <a:off x="620488" y="1905000"/>
            <a:ext cx="2293929" cy="28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dirty="0" smtClean="0">
                <a:solidFill>
                  <a:srgbClr val="32697C"/>
                </a:solidFill>
                <a:latin typeface="Franklin Gothic Heavy" panose="020B0903020102020204" pitchFamily="34" charset="0"/>
                <a:ea typeface="Franklin Gothic Book" charset="0"/>
                <a:cs typeface="Franklin Gothic Book" charset="0"/>
                <a:sym typeface="Calibri" charset="0"/>
              </a:rPr>
              <a:t>Food Produced </a:t>
            </a:r>
            <a:br>
              <a:rPr lang="en-US" altLang="en-US" sz="2400" dirty="0" smtClean="0">
                <a:solidFill>
                  <a:srgbClr val="32697C"/>
                </a:solidFill>
                <a:latin typeface="Franklin Gothic Heavy" panose="020B0903020102020204" pitchFamily="34" charset="0"/>
                <a:ea typeface="Franklin Gothic Book" charset="0"/>
                <a:cs typeface="Franklin Gothic Book" charset="0"/>
                <a:sym typeface="Calibri" charset="0"/>
              </a:rPr>
            </a:br>
            <a:r>
              <a:rPr lang="en-US" altLang="en-US" sz="2400" dirty="0" smtClean="0">
                <a:solidFill>
                  <a:srgbClr val="32697C"/>
                </a:solidFill>
                <a:latin typeface="Franklin Gothic Heavy" panose="020B0903020102020204" pitchFamily="34" charset="0"/>
                <a:ea typeface="Franklin Gothic Book" charset="0"/>
                <a:cs typeface="Franklin Gothic Book" charset="0"/>
                <a:sym typeface="Calibri" charset="0"/>
              </a:rPr>
              <a:t>&amp; Consumed</a:t>
            </a:r>
          </a:p>
          <a:p>
            <a:pPr eaLnBrk="1" hangingPunct="1">
              <a:spcBef>
                <a:spcPct val="0"/>
              </a:spcBef>
              <a:buClr>
                <a:srgbClr val="569CBE"/>
              </a:buClr>
              <a:buSzPct val="25000"/>
              <a:buFont typeface="Calibri" charset="0"/>
              <a:buNone/>
            </a:pPr>
            <a:endParaRPr lang="en-US" altLang="en-US" sz="1200" b="1" dirty="0">
              <a:solidFill>
                <a:srgbClr val="569CBE"/>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a:solidFill>
                  <a:srgbClr val="000000"/>
                </a:solidFill>
                <a:ea typeface="Franklin Gothic Book" charset="0"/>
                <a:cs typeface="Franklin Gothic Book" charset="0"/>
                <a:sym typeface="Calibri" charset="0"/>
              </a:rPr>
              <a:t> C</a:t>
            </a:r>
            <a:r>
              <a:rPr lang="en-US" altLang="en-US" sz="2000" dirty="0" smtClean="0">
                <a:solidFill>
                  <a:srgbClr val="000000"/>
                </a:solidFill>
                <a:ea typeface="Franklin Gothic Book" charset="0"/>
                <a:cs typeface="Franklin Gothic Book" charset="0"/>
                <a:sym typeface="Calibri" charset="0"/>
              </a:rPr>
              <a:t>alories</a:t>
            </a:r>
            <a:endParaRPr lang="en-US" altLang="en-US" sz="2000" dirty="0">
              <a:solidFill>
                <a:srgbClr val="000000"/>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smtClean="0">
                <a:solidFill>
                  <a:srgbClr val="000000"/>
                </a:solidFill>
                <a:ea typeface="Franklin Gothic Book" charset="0"/>
                <a:cs typeface="Franklin Gothic Book" charset="0"/>
                <a:sym typeface="Calibri" charset="0"/>
              </a:rPr>
              <a:t> Protein</a:t>
            </a:r>
            <a:endParaRPr lang="en-US" altLang="en-US" sz="2000" dirty="0">
              <a:solidFill>
                <a:srgbClr val="000000"/>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a:solidFill>
                  <a:srgbClr val="000000"/>
                </a:solidFill>
                <a:ea typeface="Franklin Gothic Book" charset="0"/>
                <a:cs typeface="Franklin Gothic Book" charset="0"/>
                <a:sym typeface="Calibri" charset="0"/>
              </a:rPr>
              <a:t> </a:t>
            </a:r>
            <a:r>
              <a:rPr lang="en-US" altLang="en-US" sz="2000" dirty="0" smtClean="0">
                <a:solidFill>
                  <a:srgbClr val="000000"/>
                </a:solidFill>
                <a:ea typeface="Franklin Gothic Book" charset="0"/>
                <a:cs typeface="Franklin Gothic Book" charset="0"/>
                <a:sym typeface="Calibri" charset="0"/>
              </a:rPr>
              <a:t>Micronutrients</a:t>
            </a:r>
            <a:endParaRPr lang="en-US" altLang="en-US" sz="2000" dirty="0">
              <a:solidFill>
                <a:srgbClr val="000000"/>
              </a:solidFill>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a:ea typeface="Franklin Gothic Book" charset="0"/>
                <a:cs typeface="Franklin Gothic Book" charset="0"/>
                <a:sym typeface="Calibri" charset="0"/>
              </a:rPr>
              <a:t> </a:t>
            </a:r>
            <a:r>
              <a:rPr lang="en-US" altLang="en-US" sz="2000" dirty="0" smtClean="0">
                <a:ea typeface="Franklin Gothic Book" charset="0"/>
                <a:cs typeface="Franklin Gothic Book" charset="0"/>
                <a:sym typeface="Calibri" charset="0"/>
              </a:rPr>
              <a:t>Safety</a:t>
            </a:r>
            <a:endParaRPr lang="en-US" altLang="en-US" sz="2000" dirty="0">
              <a:solidFill>
                <a:srgbClr val="000000"/>
              </a:solidFill>
              <a:ea typeface="Franklin Gothic Book" charset="0"/>
              <a:cs typeface="Franklin Gothic Book" charset="0"/>
              <a:sym typeface="Calibri" charset="0"/>
            </a:endParaRPr>
          </a:p>
        </p:txBody>
      </p:sp>
      <p:sp>
        <p:nvSpPr>
          <p:cNvPr id="28676" name="Shape 331"/>
          <p:cNvSpPr txBox="1">
            <a:spLocks noChangeArrowheads="1"/>
          </p:cNvSpPr>
          <p:nvPr/>
        </p:nvSpPr>
        <p:spPr bwMode="auto">
          <a:xfrm>
            <a:off x="3220355" y="1904999"/>
            <a:ext cx="2468563" cy="28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dirty="0" smtClean="0">
                <a:solidFill>
                  <a:srgbClr val="32697C"/>
                </a:solidFill>
                <a:latin typeface="Franklin Gothic Heavy" panose="020B0903020102020204" pitchFamily="34" charset="0"/>
                <a:ea typeface="Franklin Gothic Book" charset="0"/>
                <a:cs typeface="Franklin Gothic Book" charset="0"/>
                <a:sym typeface="Calibri" charset="0"/>
              </a:rPr>
              <a:t>Income Generated &amp; How it is Spent</a:t>
            </a:r>
          </a:p>
          <a:p>
            <a:pPr eaLnBrk="1" hangingPunct="1">
              <a:spcBef>
                <a:spcPct val="0"/>
              </a:spcBef>
              <a:buClr>
                <a:srgbClr val="569CBE"/>
              </a:buClr>
              <a:buSzPct val="25000"/>
              <a:buFont typeface="Calibri" charset="0"/>
              <a:buNone/>
            </a:pPr>
            <a:endParaRPr lang="en-US" altLang="en-US" sz="1200" b="1" dirty="0">
              <a:solidFill>
                <a:srgbClr val="569CBE"/>
              </a:solidFill>
              <a:ea typeface="Franklin Gothic Book" charset="0"/>
              <a:cs typeface="Franklin Gothic Book" charset="0"/>
              <a:sym typeface="Calibri" charset="0"/>
            </a:endParaRPr>
          </a:p>
          <a:p>
            <a:pPr marL="231775" indent="-231775" eaLnBrk="1" hangingPunct="1">
              <a:spcBef>
                <a:spcPts val="475"/>
              </a:spcBef>
              <a:buClr>
                <a:srgbClr val="000000"/>
              </a:buClr>
              <a:buFontTx/>
              <a:buChar char="•"/>
            </a:pPr>
            <a:r>
              <a:rPr lang="en-US" altLang="en-US" sz="2000" dirty="0">
                <a:solidFill>
                  <a:srgbClr val="000000"/>
                </a:solidFill>
                <a:ea typeface="Franklin Gothic Book" charset="0"/>
                <a:cs typeface="Franklin Gothic Book" charset="0"/>
                <a:sym typeface="Calibri" charset="0"/>
              </a:rPr>
              <a:t>D</a:t>
            </a:r>
            <a:r>
              <a:rPr lang="en-US" altLang="en-US" sz="2000" dirty="0" smtClean="0">
                <a:solidFill>
                  <a:srgbClr val="000000"/>
                </a:solidFill>
                <a:ea typeface="Franklin Gothic Book" charset="0"/>
                <a:cs typeface="Franklin Gothic Book" charset="0"/>
                <a:sym typeface="Calibri" charset="0"/>
              </a:rPr>
              <a:t>iverse </a:t>
            </a:r>
            <a:r>
              <a:rPr lang="en-US" altLang="en-US" sz="2000" dirty="0">
                <a:solidFill>
                  <a:srgbClr val="000000"/>
                </a:solidFill>
                <a:ea typeface="Franklin Gothic Book" charset="0"/>
                <a:cs typeface="Franklin Gothic Book" charset="0"/>
                <a:sym typeface="Calibri" charset="0"/>
              </a:rPr>
              <a:t>diet and nutrient-rich foods</a:t>
            </a:r>
          </a:p>
          <a:p>
            <a:pPr marL="231775" indent="-231775" eaLnBrk="1" hangingPunct="1">
              <a:spcBef>
                <a:spcPts val="475"/>
              </a:spcBef>
              <a:buClr>
                <a:srgbClr val="000000"/>
              </a:buClr>
              <a:buFontTx/>
              <a:buChar char="•"/>
            </a:pPr>
            <a:r>
              <a:rPr lang="en-US" altLang="en-US" sz="2000" dirty="0" smtClean="0">
                <a:solidFill>
                  <a:srgbClr val="000000"/>
                </a:solidFill>
                <a:ea typeface="Franklin Gothic Book" charset="0"/>
                <a:cs typeface="Franklin Gothic Book" charset="0"/>
                <a:sym typeface="Calibri" charset="0"/>
              </a:rPr>
              <a:t>Health </a:t>
            </a:r>
            <a:r>
              <a:rPr lang="en-US" altLang="en-US" sz="2000" dirty="0">
                <a:solidFill>
                  <a:srgbClr val="000000"/>
                </a:solidFill>
                <a:ea typeface="Franklin Gothic Book" charset="0"/>
                <a:cs typeface="Franklin Gothic Book" charset="0"/>
                <a:sym typeface="Calibri" charset="0"/>
              </a:rPr>
              <a:t>and WASH services and products</a:t>
            </a:r>
          </a:p>
        </p:txBody>
      </p:sp>
      <p:sp>
        <p:nvSpPr>
          <p:cNvPr id="28677" name="Shape 332"/>
          <p:cNvSpPr txBox="1">
            <a:spLocks noChangeArrowheads="1"/>
          </p:cNvSpPr>
          <p:nvPr/>
        </p:nvSpPr>
        <p:spPr bwMode="auto">
          <a:xfrm>
            <a:off x="5992813" y="1904999"/>
            <a:ext cx="2500312" cy="281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342900" indent="-34290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dirty="0" smtClean="0">
                <a:solidFill>
                  <a:srgbClr val="32697C"/>
                </a:solidFill>
                <a:latin typeface="Franklin Gothic Heavy" panose="020B0903020102020204" pitchFamily="34" charset="0"/>
                <a:ea typeface="Franklin Gothic Book" charset="0"/>
                <a:cs typeface="Franklin Gothic Book" charset="0"/>
                <a:sym typeface="Calibri" charset="0"/>
              </a:rPr>
              <a:t>Use of Women’s Time &amp; Energy</a:t>
            </a:r>
          </a:p>
          <a:p>
            <a:pPr eaLnBrk="1" hangingPunct="1">
              <a:spcBef>
                <a:spcPct val="0"/>
              </a:spcBef>
              <a:buClr>
                <a:srgbClr val="569CBE"/>
              </a:buClr>
              <a:buSzPct val="25000"/>
              <a:buFont typeface="Calibri" charset="0"/>
              <a:buNone/>
            </a:pPr>
            <a:endParaRPr lang="en-US" altLang="en-US" sz="1200" b="1" dirty="0">
              <a:solidFill>
                <a:srgbClr val="569CBE"/>
              </a:solidFill>
              <a:ea typeface="Franklin Gothic Book" charset="0"/>
              <a:cs typeface="Franklin Gothic Book" charset="0"/>
              <a:sym typeface="Calibri" charset="0"/>
            </a:endParaRPr>
          </a:p>
          <a:p>
            <a:pPr marL="176213" lvl="1" indent="-176213">
              <a:spcBef>
                <a:spcPts val="475"/>
              </a:spcBef>
              <a:buClr>
                <a:srgbClr val="000000"/>
              </a:buClr>
              <a:buFont typeface="Arial" charset="0"/>
              <a:buChar char="•"/>
            </a:pPr>
            <a:r>
              <a:rPr lang="en-US" altLang="en-US" sz="2000" dirty="0" smtClean="0">
                <a:ea typeface="Franklin Gothic Book" charset="0"/>
                <a:cs typeface="Franklin Gothic Book" charset="0"/>
                <a:sym typeface="Calibri" charset="0"/>
              </a:rPr>
              <a:t>M</a:t>
            </a:r>
            <a:r>
              <a:rPr lang="en-US" altLang="en-US" sz="2000" dirty="0" smtClean="0">
                <a:solidFill>
                  <a:srgbClr val="000000"/>
                </a:solidFill>
                <a:ea typeface="Franklin Gothic Book" charset="0"/>
                <a:cs typeface="Franklin Gothic Book" charset="0"/>
                <a:sym typeface="Calibri" charset="0"/>
              </a:rPr>
              <a:t>anaging demands on women’s </a:t>
            </a:r>
            <a:r>
              <a:rPr lang="en-US" altLang="en-US" sz="2000" dirty="0">
                <a:solidFill>
                  <a:srgbClr val="000000"/>
                </a:solidFill>
                <a:ea typeface="Franklin Gothic Book" charset="0"/>
                <a:cs typeface="Franklin Gothic Book" charset="0"/>
                <a:sym typeface="Calibri" charset="0"/>
              </a:rPr>
              <a:t>time and </a:t>
            </a:r>
            <a:r>
              <a:rPr lang="en-US" altLang="en-US" sz="2000" dirty="0" smtClean="0">
                <a:solidFill>
                  <a:srgbClr val="000000"/>
                </a:solidFill>
                <a:ea typeface="Franklin Gothic Book" charset="0"/>
                <a:cs typeface="Franklin Gothic Book" charset="0"/>
                <a:sym typeface="Calibri" charset="0"/>
              </a:rPr>
              <a:t>energy</a:t>
            </a:r>
          </a:p>
          <a:p>
            <a:pPr marL="176213" lvl="1" indent="-176213">
              <a:spcBef>
                <a:spcPts val="475"/>
              </a:spcBef>
              <a:buClr>
                <a:srgbClr val="000000"/>
              </a:buClr>
              <a:buFont typeface="Arial" charset="0"/>
              <a:buChar char="•"/>
            </a:pPr>
            <a:r>
              <a:rPr lang="en-US" altLang="en-US" sz="2000" dirty="0">
                <a:solidFill>
                  <a:srgbClr val="000000"/>
                </a:solidFill>
                <a:ea typeface="Franklin Gothic Book" charset="0"/>
                <a:cs typeface="Franklin Gothic Book" charset="0"/>
                <a:sym typeface="Calibri" charset="0"/>
              </a:rPr>
              <a:t>Maximizing women’s control of income</a:t>
            </a:r>
          </a:p>
          <a:p>
            <a:pPr marL="176213" lvl="1" indent="-176213" eaLnBrk="1" hangingPunct="1">
              <a:spcBef>
                <a:spcPts val="475"/>
              </a:spcBef>
              <a:buClr>
                <a:srgbClr val="000000"/>
              </a:buClr>
              <a:buFont typeface="Arial" charset="0"/>
              <a:buChar char="•"/>
            </a:pPr>
            <a:endParaRPr lang="en-US" altLang="en-US" sz="2400" dirty="0">
              <a:solidFill>
                <a:srgbClr val="7F7F7F"/>
              </a:solidFill>
              <a:ea typeface="Franklin Gothic Book" charset="0"/>
              <a:cs typeface="Franklin Gothic Book" charset="0"/>
              <a:sym typeface="Calibri" charset="0"/>
            </a:endParaRPr>
          </a:p>
        </p:txBody>
      </p:sp>
      <p:cxnSp>
        <p:nvCxnSpPr>
          <p:cNvPr id="28678" name="Shape 333"/>
          <p:cNvCxnSpPr>
            <a:cxnSpLocks noChangeShapeType="1"/>
          </p:cNvCxnSpPr>
          <p:nvPr/>
        </p:nvCxnSpPr>
        <p:spPr bwMode="auto">
          <a:xfrm>
            <a:off x="2914417" y="2188369"/>
            <a:ext cx="0" cy="3292475"/>
          </a:xfrm>
          <a:prstGeom prst="straightConnector1">
            <a:avLst/>
          </a:prstGeom>
          <a:noFill/>
          <a:ln w="9525">
            <a:solidFill>
              <a:schemeClr val="accent1"/>
            </a:solidFill>
            <a:miter lim="800000"/>
            <a:headEnd/>
            <a:tailEnd/>
          </a:ln>
          <a:extLst>
            <a:ext uri="{909E8E84-426E-40DD-AFC4-6F175D3DCCD1}">
              <a14:hiddenFill xmlns:a14="http://schemas.microsoft.com/office/drawing/2010/main">
                <a:noFill/>
              </a14:hiddenFill>
            </a:ext>
          </a:extLst>
        </p:spPr>
      </p:cxnSp>
      <p:cxnSp>
        <p:nvCxnSpPr>
          <p:cNvPr id="28679" name="Shape 334"/>
          <p:cNvCxnSpPr>
            <a:cxnSpLocks noChangeShapeType="1"/>
          </p:cNvCxnSpPr>
          <p:nvPr/>
        </p:nvCxnSpPr>
        <p:spPr bwMode="auto">
          <a:xfrm>
            <a:off x="5797322" y="2188369"/>
            <a:ext cx="0" cy="3292475"/>
          </a:xfrm>
          <a:prstGeom prst="straightConnector1">
            <a:avLst/>
          </a:prstGeom>
          <a:noFill/>
          <a:ln w="9525">
            <a:solidFill>
              <a:schemeClr val="accent1"/>
            </a:solidFill>
            <a:miter lim="800000"/>
            <a:headEnd/>
            <a:tailEnd/>
          </a:ln>
          <a:extLst>
            <a:ext uri="{909E8E84-426E-40DD-AFC4-6F175D3DCCD1}">
              <a14:hiddenFill xmlns:a14="http://schemas.microsoft.com/office/drawing/2010/main">
                <a:noFill/>
              </a14:hiddenFill>
            </a:ext>
          </a:extLst>
        </p:spPr>
      </p:cxnSp>
      <p:pic>
        <p:nvPicPr>
          <p:cNvPr id="28680" name="Picture 8" descr="grocery basket by Martin LEBRETON from the Noun Project.png"/>
          <p:cNvPicPr>
            <a:picLocks noChangeAspect="1" noChangeArrowheads="1"/>
          </p:cNvPicPr>
          <p:nvPr/>
        </p:nvPicPr>
        <p:blipFill>
          <a:blip r:embed="rId4">
            <a:extLst>
              <a:ext uri="{28A0092B-C50C-407E-A947-70E740481C1C}">
                <a14:useLocalDpi xmlns:a14="http://schemas.microsoft.com/office/drawing/2010/main" val="0"/>
              </a:ext>
            </a:extLst>
          </a:blip>
          <a:srcRect l="6841" t="6441" r="5865" b="22591"/>
          <a:stretch>
            <a:fillRect/>
          </a:stretch>
        </p:blipFill>
        <p:spPr bwMode="auto">
          <a:xfrm>
            <a:off x="1084297" y="4931232"/>
            <a:ext cx="1045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descr="Image result for fair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831" y="4931232"/>
            <a:ext cx="1073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p:cNvPicPr>
            <a:picLocks noChangeAspect="1"/>
          </p:cNvPicPr>
          <p:nvPr/>
        </p:nvPicPr>
        <p:blipFill>
          <a:blip r:embed="rId6">
            <a:extLst>
              <a:ext uri="{28A0092B-C50C-407E-A947-70E740481C1C}">
                <a14:useLocalDpi xmlns:a14="http://schemas.microsoft.com/office/drawing/2010/main" val="0"/>
              </a:ext>
            </a:extLst>
          </a:blip>
          <a:srcRect l="20277" t="8195" r="19305" b="22369"/>
          <a:stretch>
            <a:fillRect/>
          </a:stretch>
        </p:blipFill>
        <p:spPr bwMode="auto">
          <a:xfrm>
            <a:off x="4056321" y="4974776"/>
            <a:ext cx="796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158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eed_the_future_spring_presentation_template_may_2015 (1)">
  <a:themeElements>
    <a:clrScheme name="SPRING template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91730AB6-8CE9-1645-B806-DD153BBA7C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C64F6D86-A2F5-1544-9228-86AABED6034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11D14590-4798-4849-B265-813D64193F8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feed_the_future_spring_presentation_template_may_2015_0 (2)</Template>
  <TotalTime>0</TotalTime>
  <Words>798</Words>
  <Application>Microsoft Office PowerPoint</Application>
  <PresentationFormat>On-screen Show (4:3)</PresentationFormat>
  <Paragraphs>109</Paragraphs>
  <Slides>13</Slides>
  <Notes>7</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feed_the_future_spring_presentation_template_may_2015 (1)</vt:lpstr>
      <vt:lpstr>Custom Design</vt:lpstr>
      <vt:lpstr>1_Custom Design</vt:lpstr>
      <vt:lpstr>Strengthening Agriculture-Nutrition Linkages:  Why It Matters</vt:lpstr>
      <vt:lpstr>Nutrition-Sensitive Agriculture: The Full Program</vt:lpstr>
      <vt:lpstr>Session Objectives</vt:lpstr>
      <vt:lpstr>Why should the agriculture sector care about nutrition?</vt:lpstr>
      <vt:lpstr>Cost of Malnutrition</vt:lpstr>
      <vt:lpstr>Improved Nutrition Drives Economic Growth</vt:lpstr>
      <vt:lpstr>What works to reduce undernutrition? Nutrition-Specific Interventions </vt:lpstr>
      <vt:lpstr>What works to reduce undernutrition? Nutrition-Sensitive Interventions</vt:lpstr>
      <vt:lpstr>How does agriculture affect nutrition?</vt:lpstr>
      <vt:lpstr>Five Ways to Improve Nutrition Through Agriculture</vt:lpstr>
      <vt:lpstr>Key Points from This Session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Agriculture-Nutrition Linkages: Why It Matters. SPRING Nutrition-Sensitive Agriculture Training Resource Package (February 2018)</dc:title>
  <dc:subject>PowerPoint presentation on agriculture-nutrition linkages</dc:subject>
  <dc:creator/>
  <cp:keywords>Feed the Future, USAID, SPRING, nutrition, agriculture, training</cp:keywords>
  <cp:lastModifiedBy/>
  <cp:revision>1</cp:revision>
  <dcterms:created xsi:type="dcterms:W3CDTF">2017-05-09T11:11:04Z</dcterms:created>
  <dcterms:modified xsi:type="dcterms:W3CDTF">2018-03-26T18:29:12Z</dcterms:modified>
</cp:coreProperties>
</file>