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72" r:id="rId2"/>
    <p:sldMasterId id="2147483684" r:id="rId3"/>
  </p:sldMasterIdLst>
  <p:notesMasterIdLst>
    <p:notesMasterId r:id="rId29"/>
  </p:notesMasterIdLst>
  <p:sldIdLst>
    <p:sldId id="256" r:id="rId4"/>
    <p:sldId id="258" r:id="rId5"/>
    <p:sldId id="306" r:id="rId6"/>
    <p:sldId id="315" r:id="rId7"/>
    <p:sldId id="316" r:id="rId8"/>
    <p:sldId id="317" r:id="rId9"/>
    <p:sldId id="310" r:id="rId10"/>
    <p:sldId id="307" r:id="rId11"/>
    <p:sldId id="314" r:id="rId12"/>
    <p:sldId id="263" r:id="rId13"/>
    <p:sldId id="262" r:id="rId14"/>
    <p:sldId id="264" r:id="rId15"/>
    <p:sldId id="303" r:id="rId16"/>
    <p:sldId id="265" r:id="rId17"/>
    <p:sldId id="311" r:id="rId18"/>
    <p:sldId id="312" r:id="rId19"/>
    <p:sldId id="313" r:id="rId20"/>
    <p:sldId id="266" r:id="rId21"/>
    <p:sldId id="304" r:id="rId22"/>
    <p:sldId id="305" r:id="rId23"/>
    <p:sldId id="276" r:id="rId24"/>
    <p:sldId id="281" r:id="rId25"/>
    <p:sldId id="301" r:id="rId26"/>
    <p:sldId id="299" r:id="rId27"/>
    <p:sldId id="25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7" name="Author" initials="A" lastIdx="28"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97C"/>
    <a:srgbClr val="2D472D"/>
    <a:srgbClr val="E28432"/>
    <a:srgbClr val="99993E"/>
    <a:srgbClr val="646561"/>
    <a:srgbClr val="472D2D"/>
    <a:srgbClr val="D2D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5655"/>
    <p:restoredTop sz="91942" autoAdjust="0"/>
  </p:normalViewPr>
  <p:slideViewPr>
    <p:cSldViewPr snapToGrid="0" snapToObjects="1">
      <p:cViewPr>
        <p:scale>
          <a:sx n="80" d="100"/>
          <a:sy n="80" d="100"/>
        </p:scale>
        <p:origin x="-72" y="-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65" d="100"/>
        <a:sy n="165" d="100"/>
      </p:scale>
      <p:origin x="0" y="37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Franklin Gothic Book" panose="020B05030201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Franklin Gothic Book" panose="020B0503020102020204" pitchFamily="34" charset="0"/>
              </a:defRPr>
            </a:lvl1pPr>
          </a:lstStyle>
          <a:p>
            <a:fld id="{F94A0F78-1892-4A08-B4C7-C115F98F2D0E}" type="datetimeFigureOut">
              <a:rPr lang="en-US" smtClean="0"/>
              <a:pPr/>
              <a:t>4/3/2018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Franklin Gothic Book" panose="020B05030201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Franklin Gothic Book" panose="020B0503020102020204" pitchFamily="34" charset="0"/>
              </a:defRPr>
            </a:lvl1pPr>
          </a:lstStyle>
          <a:p>
            <a:fld id="{4AF6705D-F226-4D4D-931F-ECFDC36EE3C5}" type="slidenum">
              <a:rPr lang="en-US" smtClean="0"/>
              <a:pPr/>
              <a:t>‹#›</a:t>
            </a:fld>
            <a:endParaRPr lang="en-US"/>
          </a:p>
        </p:txBody>
      </p:sp>
    </p:spTree>
    <p:extLst>
      <p:ext uri="{BB962C8B-B14F-4D97-AF65-F5344CB8AC3E}">
        <p14:creationId xmlns:p14="http://schemas.microsoft.com/office/powerpoint/2010/main" val="374481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snnetwork.org/sites/default/files/designing_for_behavior_change_a_practical_field_guid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snnetwork.org/sites/default/files/designing_for_behavior_change_a_practical_field_guide.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snnetwork.org/sites/default/files/designing_for_behavior_change_a_practical_field_guide.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Guidance for how to present these slides is included in the SPRING Nutrition-Sensitive</a:t>
            </a:r>
            <a:r>
              <a:rPr lang="en-US" baseline="0" dirty="0" smtClean="0"/>
              <a:t> Agriculture Training Resource Package Session Guide: </a:t>
            </a:r>
            <a:r>
              <a:rPr lang="en-US" b="1" baseline="0" dirty="0" smtClean="0"/>
              <a:t>Social and Behavior Change</a:t>
            </a:r>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a:t>
            </a:fld>
            <a:endParaRPr lang="en-US"/>
          </a:p>
        </p:txBody>
      </p:sp>
    </p:spTree>
    <p:extLst>
      <p:ext uri="{BB962C8B-B14F-4D97-AF65-F5344CB8AC3E}">
        <p14:creationId xmlns:p14="http://schemas.microsoft.com/office/powerpoint/2010/main" val="29463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AFA8DA3-B95C-4747-99DA-C3DE6E75A036}" type="slidenum">
              <a:rPr lang="en-US" smtClean="0"/>
              <a:pPr>
                <a:defRPr/>
              </a:pPr>
              <a:t>12</a:t>
            </a:fld>
            <a:endParaRPr lang="en-US" dirty="0"/>
          </a:p>
        </p:txBody>
      </p:sp>
    </p:spTree>
    <p:extLst>
      <p:ext uri="{BB962C8B-B14F-4D97-AF65-F5344CB8AC3E}">
        <p14:creationId xmlns:p14="http://schemas.microsoft.com/office/powerpoint/2010/main" val="152816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80" y="4342777"/>
            <a:ext cx="5487640" cy="4115111"/>
          </a:xfrm>
          <a:prstGeom prst="rect">
            <a:avLst/>
          </a:prstGeom>
        </p:spPr>
        <p:txBody>
          <a:bodyPr/>
          <a:lstStyle/>
          <a:p>
            <a:pPr lvl="1"/>
            <a:endParaRPr lang="en-US" sz="1000" dirty="0">
              <a:latin typeface="+mn-lt"/>
            </a:endParaRPr>
          </a:p>
        </p:txBody>
      </p:sp>
      <p:sp>
        <p:nvSpPr>
          <p:cNvPr id="4" name="Slide Number Placeholder 3"/>
          <p:cNvSpPr>
            <a:spLocks noGrp="1"/>
          </p:cNvSpPr>
          <p:nvPr>
            <p:ph type="sldNum" sz="quarter" idx="10"/>
          </p:nvPr>
        </p:nvSpPr>
        <p:spPr/>
        <p:txBody>
          <a:bodyPr/>
          <a:lstStyle/>
          <a:p>
            <a:fld id="{030C9F7D-EAC4-4147-9980-97939F26F2C9}" type="slidenum">
              <a:rPr lang="en-US" smtClean="0"/>
              <a:t>13</a:t>
            </a:fld>
            <a:endParaRPr lang="en-US"/>
          </a:p>
        </p:txBody>
      </p:sp>
    </p:spTree>
    <p:extLst>
      <p:ext uri="{BB962C8B-B14F-4D97-AF65-F5344CB8AC3E}">
        <p14:creationId xmlns:p14="http://schemas.microsoft.com/office/powerpoint/2010/main" val="43176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FA8DA3-B95C-4747-99DA-C3DE6E75A036}" type="slidenum">
              <a:rPr lang="en-US" smtClean="0"/>
              <a:pPr>
                <a:defRPr/>
              </a:pPr>
              <a:t>14</a:t>
            </a:fld>
            <a:endParaRPr lang="en-US" dirty="0"/>
          </a:p>
        </p:txBody>
      </p:sp>
    </p:spTree>
    <p:extLst>
      <p:ext uri="{BB962C8B-B14F-4D97-AF65-F5344CB8AC3E}">
        <p14:creationId xmlns:p14="http://schemas.microsoft.com/office/powerpoint/2010/main" val="371085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866" indent="-284616" eaLnBrk="0" hangingPunct="0">
              <a:spcBef>
                <a:spcPct val="30000"/>
              </a:spcBef>
              <a:defRPr sz="1200">
                <a:solidFill>
                  <a:schemeClr val="tx1"/>
                </a:solidFill>
                <a:latin typeface="Calibri" pitchFamily="34" charset="0"/>
              </a:defRPr>
            </a:lvl2pPr>
            <a:lvl3pPr marL="1141571" indent="-227070" eaLnBrk="0" hangingPunct="0">
              <a:spcBef>
                <a:spcPct val="30000"/>
              </a:spcBef>
              <a:defRPr sz="1200">
                <a:solidFill>
                  <a:schemeClr val="tx1"/>
                </a:solidFill>
                <a:latin typeface="Calibri" pitchFamily="34" charset="0"/>
              </a:defRPr>
            </a:lvl3pPr>
            <a:lvl4pPr marL="1598821" indent="-227070" eaLnBrk="0" hangingPunct="0">
              <a:spcBef>
                <a:spcPct val="30000"/>
              </a:spcBef>
              <a:defRPr sz="1200">
                <a:solidFill>
                  <a:schemeClr val="tx1"/>
                </a:solidFill>
                <a:latin typeface="Calibri" pitchFamily="34" charset="0"/>
              </a:defRPr>
            </a:lvl4pPr>
            <a:lvl5pPr marL="2056072" indent="-227070" eaLnBrk="0" hangingPunct="0">
              <a:spcBef>
                <a:spcPct val="30000"/>
              </a:spcBef>
              <a:defRPr sz="1200">
                <a:solidFill>
                  <a:schemeClr val="tx1"/>
                </a:solidFill>
                <a:latin typeface="Calibri" pitchFamily="34" charset="0"/>
              </a:defRPr>
            </a:lvl5pPr>
            <a:lvl6pPr marL="2503991" indent="-227070" eaLnBrk="0" fontAlgn="base" hangingPunct="0">
              <a:spcBef>
                <a:spcPct val="30000"/>
              </a:spcBef>
              <a:spcAft>
                <a:spcPct val="0"/>
              </a:spcAft>
              <a:defRPr sz="1200">
                <a:solidFill>
                  <a:schemeClr val="tx1"/>
                </a:solidFill>
                <a:latin typeface="Calibri" pitchFamily="34" charset="0"/>
              </a:defRPr>
            </a:lvl6pPr>
            <a:lvl7pPr marL="2951910" indent="-227070" eaLnBrk="0" fontAlgn="base" hangingPunct="0">
              <a:spcBef>
                <a:spcPct val="30000"/>
              </a:spcBef>
              <a:spcAft>
                <a:spcPct val="0"/>
              </a:spcAft>
              <a:defRPr sz="1200">
                <a:solidFill>
                  <a:schemeClr val="tx1"/>
                </a:solidFill>
                <a:latin typeface="Calibri" pitchFamily="34" charset="0"/>
              </a:defRPr>
            </a:lvl7pPr>
            <a:lvl8pPr marL="3399828" indent="-227070" eaLnBrk="0" fontAlgn="base" hangingPunct="0">
              <a:spcBef>
                <a:spcPct val="30000"/>
              </a:spcBef>
              <a:spcAft>
                <a:spcPct val="0"/>
              </a:spcAft>
              <a:defRPr sz="1200">
                <a:solidFill>
                  <a:schemeClr val="tx1"/>
                </a:solidFill>
                <a:latin typeface="Calibri" pitchFamily="34" charset="0"/>
              </a:defRPr>
            </a:lvl8pPr>
            <a:lvl9pPr marL="3847747" indent="-22707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9E6967D-5224-4AED-AF39-831CBD9150E6}" type="slidenum">
              <a:rPr lang="en-US" altLang="en-US" smtClean="0">
                <a:latin typeface="Franklin Gothic Book" pitchFamily="34" charset="0"/>
              </a:rPr>
              <a:pPr eaLnBrk="1" hangingPunct="1">
                <a:spcBef>
                  <a:spcPct val="0"/>
                </a:spcBef>
              </a:pPr>
              <a:t>15</a:t>
            </a:fld>
            <a:endParaRPr lang="en-US" altLang="en-US" dirty="0">
              <a:latin typeface="Franklin Gothic Book" pitchFamily="34" charset="0"/>
            </a:endParaRPr>
          </a:p>
        </p:txBody>
      </p:sp>
    </p:spTree>
    <p:extLst>
      <p:ext uri="{BB962C8B-B14F-4D97-AF65-F5344CB8AC3E}">
        <p14:creationId xmlns:p14="http://schemas.microsoft.com/office/powerpoint/2010/main" val="1041866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xfrm>
            <a:off x="701675" y="4421188"/>
            <a:ext cx="5619750" cy="4189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numCol="1" anchor="t" anchorCtr="0" compatLnSpc="1">
            <a:prstTxWarp prst="textNoShape">
              <a:avLst/>
            </a:prstTxWarp>
          </a:bodyPr>
          <a:lstStyle/>
          <a:p>
            <a:pPr marL="158733">
              <a:spcBef>
                <a:spcPct val="0"/>
              </a:spcBef>
              <a:buClr>
                <a:srgbClr val="000000"/>
              </a:buClr>
            </a:pPr>
            <a:endParaRPr lang="en-US" altLang="en-US" dirty="0">
              <a:solidFill>
                <a:srgbClr val="000000"/>
              </a:solidFill>
              <a:latin typeface="Calibri" pitchFamily="34" charset="0"/>
              <a:ea typeface="Calibri" pitchFamily="34" charset="0"/>
              <a:cs typeface="Calibri" pitchFamily="34" charset="0"/>
              <a:sym typeface="Calibri" pitchFamily="34" charset="0"/>
            </a:endParaRPr>
          </a:p>
        </p:txBody>
      </p:sp>
      <p:sp>
        <p:nvSpPr>
          <p:cNvPr id="4" name="Slide Number Placeholder 3"/>
          <p:cNvSpPr>
            <a:spLocks noGrp="1"/>
          </p:cNvSpPr>
          <p:nvPr>
            <p:ph type="sldNum" sz="quarter" idx="5"/>
          </p:nvPr>
        </p:nvSpPr>
        <p:spPr/>
        <p:txBody>
          <a:bodyPr/>
          <a:lstStyle/>
          <a:p>
            <a:pPr>
              <a:defRPr/>
            </a:pPr>
            <a:fld id="{CF3BE9EB-258E-4761-A1B6-E0C9C63A4D0E}" type="slidenum">
              <a:rPr lang="en-US" smtClean="0"/>
              <a:pPr>
                <a:defRPr/>
              </a:pPr>
              <a:t>16</a:t>
            </a:fld>
            <a:endParaRPr lang="en-US"/>
          </a:p>
        </p:txBody>
      </p:sp>
    </p:spTree>
    <p:extLst>
      <p:ext uri="{BB962C8B-B14F-4D97-AF65-F5344CB8AC3E}">
        <p14:creationId xmlns:p14="http://schemas.microsoft.com/office/powerpoint/2010/main" val="144592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xfrm>
            <a:off x="701675" y="4421188"/>
            <a:ext cx="5619750" cy="4189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numCol="1" anchor="t" anchorCtr="0" compatLnSpc="1">
            <a:prstTxWarp prst="textNoShape">
              <a:avLst/>
            </a:prstTxWarp>
          </a:bodyPr>
          <a:lstStyle/>
          <a:p>
            <a:endParaRPr lang="en-US" altLang="en-US" sz="1900" dirty="0">
              <a:ea typeface="Franklin Gothic Book" pitchFamily="34" charset="0"/>
              <a:cs typeface="Franklin Gothic Book" pitchFamily="34" charset="0"/>
            </a:endParaRPr>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Book" pitchFamily="34" charset="0"/>
              </a:defRPr>
            </a:lvl1pPr>
            <a:lvl2pPr marL="741972" indent="-285125">
              <a:defRPr>
                <a:solidFill>
                  <a:schemeClr val="tx1"/>
                </a:solidFill>
                <a:latin typeface="Franklin Gothic Book" pitchFamily="34" charset="0"/>
              </a:defRPr>
            </a:lvl2pPr>
            <a:lvl3pPr marL="1142119" indent="-228424">
              <a:defRPr>
                <a:solidFill>
                  <a:schemeClr val="tx1"/>
                </a:solidFill>
                <a:latin typeface="Franklin Gothic Book" pitchFamily="34" charset="0"/>
              </a:defRPr>
            </a:lvl3pPr>
            <a:lvl4pPr marL="1598966" indent="-228424">
              <a:defRPr>
                <a:solidFill>
                  <a:schemeClr val="tx1"/>
                </a:solidFill>
                <a:latin typeface="Franklin Gothic Book" pitchFamily="34" charset="0"/>
              </a:defRPr>
            </a:lvl4pPr>
            <a:lvl5pPr marL="2055813" indent="-228424">
              <a:defRPr>
                <a:solidFill>
                  <a:schemeClr val="tx1"/>
                </a:solidFill>
                <a:latin typeface="Franklin Gothic Book" pitchFamily="34" charset="0"/>
              </a:defRPr>
            </a:lvl5pPr>
            <a:lvl6pPr marL="2522382" indent="-228424" fontAlgn="base">
              <a:spcBef>
                <a:spcPct val="0"/>
              </a:spcBef>
              <a:spcAft>
                <a:spcPct val="0"/>
              </a:spcAft>
              <a:defRPr>
                <a:solidFill>
                  <a:schemeClr val="tx1"/>
                </a:solidFill>
                <a:latin typeface="Franklin Gothic Book" pitchFamily="34" charset="0"/>
              </a:defRPr>
            </a:lvl6pPr>
            <a:lvl7pPr marL="2988948" indent="-228424" fontAlgn="base">
              <a:spcBef>
                <a:spcPct val="0"/>
              </a:spcBef>
              <a:spcAft>
                <a:spcPct val="0"/>
              </a:spcAft>
              <a:defRPr>
                <a:solidFill>
                  <a:schemeClr val="tx1"/>
                </a:solidFill>
                <a:latin typeface="Franklin Gothic Book" pitchFamily="34" charset="0"/>
              </a:defRPr>
            </a:lvl7pPr>
            <a:lvl8pPr marL="3455516" indent="-228424" fontAlgn="base">
              <a:spcBef>
                <a:spcPct val="0"/>
              </a:spcBef>
              <a:spcAft>
                <a:spcPct val="0"/>
              </a:spcAft>
              <a:defRPr>
                <a:solidFill>
                  <a:schemeClr val="tx1"/>
                </a:solidFill>
                <a:latin typeface="Franklin Gothic Book" pitchFamily="34" charset="0"/>
              </a:defRPr>
            </a:lvl8pPr>
            <a:lvl9pPr marL="3922084" indent="-228424" fontAlgn="base">
              <a:spcBef>
                <a:spcPct val="0"/>
              </a:spcBef>
              <a:spcAft>
                <a:spcPct val="0"/>
              </a:spcAft>
              <a:defRPr>
                <a:solidFill>
                  <a:schemeClr val="tx1"/>
                </a:solidFill>
                <a:latin typeface="Franklin Gothic Book" pitchFamily="34" charset="0"/>
              </a:defRPr>
            </a:lvl9pPr>
          </a:lstStyle>
          <a:p>
            <a:pPr fontAlgn="base">
              <a:spcBef>
                <a:spcPct val="0"/>
              </a:spcBef>
              <a:spcAft>
                <a:spcPct val="0"/>
              </a:spcAft>
              <a:defRPr/>
            </a:pPr>
            <a:fld id="{9E86710D-6CA0-4820-A2BC-61DFED3DB3CA}" type="slidenum">
              <a:rPr lang="en-US" altLang="en-US" smtClean="0"/>
              <a:pPr fontAlgn="base">
                <a:spcBef>
                  <a:spcPct val="0"/>
                </a:spcBef>
                <a:spcAft>
                  <a:spcPct val="0"/>
                </a:spcAft>
                <a:defRPr/>
              </a:pPr>
              <a:t>17</a:t>
            </a:fld>
            <a:endParaRPr lang="en-US" altLang="en-US"/>
          </a:p>
        </p:txBody>
      </p:sp>
    </p:spTree>
    <p:extLst>
      <p:ext uri="{BB962C8B-B14F-4D97-AF65-F5344CB8AC3E}">
        <p14:creationId xmlns:p14="http://schemas.microsoft.com/office/powerpoint/2010/main" val="1315692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2623"/>
            <a:ext cx="5618480" cy="4189094"/>
          </a:xfrm>
          <a:prstGeom prst="rect">
            <a:avLst/>
          </a:prstGeom>
        </p:spPr>
        <p:txBody>
          <a:bodyPr lIns="92766" tIns="46383" rIns="92766" bIns="46383"/>
          <a:lstStyle/>
          <a:p>
            <a:endParaRPr lang="en-US" sz="1100" dirty="0"/>
          </a:p>
        </p:txBody>
      </p:sp>
      <p:sp>
        <p:nvSpPr>
          <p:cNvPr id="4" name="Slide Number Placeholder 3"/>
          <p:cNvSpPr>
            <a:spLocks noGrp="1"/>
          </p:cNvSpPr>
          <p:nvPr>
            <p:ph type="sldNum" sz="quarter" idx="10"/>
          </p:nvPr>
        </p:nvSpPr>
        <p:spPr/>
        <p:txBody>
          <a:bodyPr/>
          <a:lstStyle/>
          <a:p>
            <a:fld id="{030C9F7D-EAC4-4147-9980-97939F26F2C9}" type="slidenum">
              <a:rPr lang="en-US" smtClean="0"/>
              <a:t>18</a:t>
            </a:fld>
            <a:endParaRPr lang="en-US" dirty="0"/>
          </a:p>
        </p:txBody>
      </p:sp>
    </p:spTree>
    <p:extLst>
      <p:ext uri="{BB962C8B-B14F-4D97-AF65-F5344CB8AC3E}">
        <p14:creationId xmlns:p14="http://schemas.microsoft.com/office/powerpoint/2010/main" val="1887364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AF6705D-F226-4D4D-931F-ECFDC36EE3C5}" type="slidenum">
              <a:rPr lang="en-US" smtClean="0"/>
              <a:pPr/>
              <a:t>19</a:t>
            </a:fld>
            <a:endParaRPr lang="en-US" dirty="0"/>
          </a:p>
        </p:txBody>
      </p:sp>
    </p:spTree>
    <p:extLst>
      <p:ext uri="{BB962C8B-B14F-4D97-AF65-F5344CB8AC3E}">
        <p14:creationId xmlns:p14="http://schemas.microsoft.com/office/powerpoint/2010/main" val="735254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20</a:t>
            </a:fld>
            <a:endParaRPr lang="en-US" dirty="0"/>
          </a:p>
        </p:txBody>
      </p:sp>
    </p:spTree>
    <p:extLst>
      <p:ext uri="{BB962C8B-B14F-4D97-AF65-F5344CB8AC3E}">
        <p14:creationId xmlns:p14="http://schemas.microsoft.com/office/powerpoint/2010/main" val="3545775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702312" y="4421823"/>
            <a:ext cx="5618479" cy="4189096"/>
          </a:xfrm>
          <a:prstGeom prst="rect">
            <a:avLst/>
          </a:prstGeom>
        </p:spPr>
        <p:txBody>
          <a:bodyPr lIns="92751" tIns="92751" rIns="92751" bIns="92751" anchor="t" anchorCtr="0">
            <a:noAutofit/>
          </a:bodyPr>
          <a:lstStyle/>
          <a:p>
            <a:endParaRPr sz="1100"/>
          </a:p>
        </p:txBody>
      </p:sp>
      <p:sp>
        <p:nvSpPr>
          <p:cNvPr id="490" name="Shape 4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98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a:t>
            </a:fld>
            <a:endParaRPr lang="en-US"/>
          </a:p>
        </p:txBody>
      </p:sp>
    </p:spTree>
    <p:extLst>
      <p:ext uri="{BB962C8B-B14F-4D97-AF65-F5344CB8AC3E}">
        <p14:creationId xmlns:p14="http://schemas.microsoft.com/office/powerpoint/2010/main" val="1979678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2623"/>
            <a:ext cx="5618480" cy="4189094"/>
          </a:xfrm>
          <a:prstGeom prst="rect">
            <a:avLst/>
          </a:prstGeom>
        </p:spPr>
        <p:txBody>
          <a:bodyPr lIns="92766" tIns="46383" rIns="92766" bIns="46383"/>
          <a:lstStyle/>
          <a:p>
            <a:endParaRPr lang="en-US" sz="1200"/>
          </a:p>
        </p:txBody>
      </p:sp>
      <p:sp>
        <p:nvSpPr>
          <p:cNvPr id="4" name="Slide Number Placeholder 3"/>
          <p:cNvSpPr>
            <a:spLocks noGrp="1"/>
          </p:cNvSpPr>
          <p:nvPr>
            <p:ph type="sldNum" sz="quarter" idx="10"/>
          </p:nvPr>
        </p:nvSpPr>
        <p:spPr/>
        <p:txBody>
          <a:bodyPr/>
          <a:lstStyle/>
          <a:p>
            <a:fld id="{030C9F7D-EAC4-4147-9980-97939F26F2C9}" type="slidenum">
              <a:rPr lang="en-US" smtClean="0"/>
              <a:t>22</a:t>
            </a:fld>
            <a:endParaRPr lang="en-US"/>
          </a:p>
        </p:txBody>
      </p:sp>
    </p:spTree>
    <p:extLst>
      <p:ext uri="{BB962C8B-B14F-4D97-AF65-F5344CB8AC3E}">
        <p14:creationId xmlns:p14="http://schemas.microsoft.com/office/powerpoint/2010/main" val="701782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F6705D-F226-4D4D-931F-ECFDC36EE3C5}" type="slidenum">
              <a:rPr lang="en-US" smtClean="0"/>
              <a:t>25</a:t>
            </a:fld>
            <a:endParaRPr lang="en-US"/>
          </a:p>
        </p:txBody>
      </p:sp>
    </p:spTree>
    <p:extLst>
      <p:ext uri="{BB962C8B-B14F-4D97-AF65-F5344CB8AC3E}">
        <p14:creationId xmlns:p14="http://schemas.microsoft.com/office/powerpoint/2010/main" val="169595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3</a:t>
            </a:fld>
            <a:endParaRPr lang="en-US"/>
          </a:p>
        </p:txBody>
      </p:sp>
    </p:spTree>
    <p:extLst>
      <p:ext uri="{BB962C8B-B14F-4D97-AF65-F5344CB8AC3E}">
        <p14:creationId xmlns:p14="http://schemas.microsoft.com/office/powerpoint/2010/main" val="392571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Adapted from: The Technical and Operational Performance Support (TOPS) Program. 2017. </a:t>
            </a:r>
            <a:r>
              <a:rPr lang="en-US" altLang="en-US" i="1" dirty="0" smtClean="0"/>
              <a:t>Designing for Behavior Change: A Practical Field Guide</a:t>
            </a:r>
            <a:r>
              <a:rPr lang="en-US" altLang="en-US" dirty="0" smtClean="0"/>
              <a:t>. Washington, D.C.: The Technical and Operational Performance Support Program. </a:t>
            </a:r>
            <a:r>
              <a:rPr lang="en-US" altLang="en-US" u="sng" dirty="0" smtClean="0">
                <a:hlinkClick r:id="rId3"/>
              </a:rPr>
              <a:t>http://www.fsnnetwork.org/sites/default/files/designing_for_behavior_change_a_practical_field_guide.pdf</a:t>
            </a:r>
            <a:endParaRPr lang="en-US" altLang="en-US" dirty="0" smtClean="0"/>
          </a:p>
          <a:p>
            <a:pPr>
              <a:spcBef>
                <a:spcPct val="0"/>
              </a:spcBef>
            </a:pP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ADB1B7-B034-4C2F-B0C6-D53F4423F006}" type="slidenum">
              <a:rPr lang="en-US" altLang="en-US"/>
              <a:pPr fontAlgn="base">
                <a:spcBef>
                  <a:spcPct val="0"/>
                </a:spcBef>
                <a:spcAft>
                  <a:spcPct val="0"/>
                </a:spcAft>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Adapted from: The Technical and Operational Performance Support (TOPS) Program. 2017. </a:t>
            </a:r>
            <a:r>
              <a:rPr lang="en-US" altLang="en-US" i="1" dirty="0" smtClean="0"/>
              <a:t>Designing for Behavior Change: A Practical Field Guide</a:t>
            </a:r>
            <a:r>
              <a:rPr lang="en-US" altLang="en-US" dirty="0" smtClean="0"/>
              <a:t>. Washington, D.C.: The Technical and Operational Performance Support Program. </a:t>
            </a:r>
            <a:r>
              <a:rPr lang="en-US" altLang="en-US" u="sng" dirty="0" smtClean="0">
                <a:hlinkClick r:id="rId3"/>
              </a:rPr>
              <a:t>http://www.fsnnetwork.org/sites/default/files/designing_for_behavior_change_a_practical_field_guide.pdf</a:t>
            </a:r>
            <a:endParaRPr lang="en-US" altLang="en-US" dirty="0" smtClean="0"/>
          </a:p>
          <a:p>
            <a:pPr>
              <a:spcBef>
                <a:spcPct val="0"/>
              </a:spcBef>
            </a:pP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ADB1B7-B034-4C2F-B0C6-D53F4423F006}" type="slidenum">
              <a:rPr lang="en-US" altLang="en-US"/>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Adapted from: The Technical and Operational Performance Support (TOPS) Program. 2017. </a:t>
            </a:r>
            <a:r>
              <a:rPr lang="en-US" altLang="en-US" i="1" dirty="0" smtClean="0"/>
              <a:t>Designing for Behavior Change: A Practical Field Guide</a:t>
            </a:r>
            <a:r>
              <a:rPr lang="en-US" altLang="en-US" dirty="0" smtClean="0"/>
              <a:t>. Washington, D.C.: The Technical and Operational Performance Support Program. </a:t>
            </a:r>
            <a:r>
              <a:rPr lang="en-US" altLang="en-US" u="sng" dirty="0" smtClean="0">
                <a:hlinkClick r:id="rId3"/>
              </a:rPr>
              <a:t>http://www.fsnnetwork.org/sites/default/files/designing_for_behavior_change_a_practical_field_guide.pdf</a:t>
            </a:r>
            <a:endParaRPr lang="en-US" altLang="en-US" dirty="0" smtClean="0"/>
          </a:p>
          <a:p>
            <a:pPr>
              <a:spcBef>
                <a:spcPct val="0"/>
              </a:spcBef>
            </a:pPr>
            <a:endParaRPr lang="en-US" altLang="en-US" dirty="0" smtClean="0"/>
          </a:p>
          <a:p>
            <a:pPr>
              <a:spcBef>
                <a:spcPct val="0"/>
              </a:spcBef>
            </a:pPr>
            <a:endParaRPr lang="en-US" altLang="en-US" dirty="0" smtClean="0"/>
          </a:p>
          <a:p>
            <a:pPr>
              <a:spcBef>
                <a:spcPct val="0"/>
              </a:spcBef>
            </a:pPr>
            <a:endParaRPr lang="en-US" altLang="en-US"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1970F8C-4397-4EAE-B278-17BB0591ADB2}" type="slidenum">
              <a:rPr lang="en-US" altLang="en-US"/>
              <a:pPr fontAlgn="base">
                <a:spcBef>
                  <a:spcPct val="0"/>
                </a:spcBef>
                <a:spcAft>
                  <a:spcPct val="0"/>
                </a:spcAft>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8</a:t>
            </a:fld>
            <a:endParaRPr lang="en-US"/>
          </a:p>
        </p:txBody>
      </p:sp>
    </p:spTree>
    <p:extLst>
      <p:ext uri="{BB962C8B-B14F-4D97-AF65-F5344CB8AC3E}">
        <p14:creationId xmlns:p14="http://schemas.microsoft.com/office/powerpoint/2010/main" val="329586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7868" indent="-279949" eaLnBrk="0" hangingPunct="0">
              <a:spcBef>
                <a:spcPct val="30000"/>
              </a:spcBef>
              <a:defRPr sz="1200">
                <a:solidFill>
                  <a:schemeClr val="tx1"/>
                </a:solidFill>
                <a:latin typeface="Calibri" pitchFamily="34" charset="0"/>
              </a:defRPr>
            </a:lvl2pPr>
            <a:lvl3pPr marL="1119797" indent="-223959" eaLnBrk="0" hangingPunct="0">
              <a:spcBef>
                <a:spcPct val="30000"/>
              </a:spcBef>
              <a:defRPr sz="1200">
                <a:solidFill>
                  <a:schemeClr val="tx1"/>
                </a:solidFill>
                <a:latin typeface="Calibri" pitchFamily="34" charset="0"/>
              </a:defRPr>
            </a:lvl3pPr>
            <a:lvl4pPr marL="1567716" indent="-223959" eaLnBrk="0" hangingPunct="0">
              <a:spcBef>
                <a:spcPct val="30000"/>
              </a:spcBef>
              <a:defRPr sz="1200">
                <a:solidFill>
                  <a:schemeClr val="tx1"/>
                </a:solidFill>
                <a:latin typeface="Calibri" pitchFamily="34" charset="0"/>
              </a:defRPr>
            </a:lvl4pPr>
            <a:lvl5pPr marL="2015635" indent="-223959" eaLnBrk="0" hangingPunct="0">
              <a:spcBef>
                <a:spcPct val="30000"/>
              </a:spcBef>
              <a:defRPr sz="1200">
                <a:solidFill>
                  <a:schemeClr val="tx1"/>
                </a:solidFill>
                <a:latin typeface="Calibri" pitchFamily="34" charset="0"/>
              </a:defRPr>
            </a:lvl5pPr>
            <a:lvl6pPr marL="2463554" indent="-223959" eaLnBrk="0" fontAlgn="base" hangingPunct="0">
              <a:spcBef>
                <a:spcPct val="30000"/>
              </a:spcBef>
              <a:spcAft>
                <a:spcPct val="0"/>
              </a:spcAft>
              <a:defRPr sz="1200">
                <a:solidFill>
                  <a:schemeClr val="tx1"/>
                </a:solidFill>
                <a:latin typeface="Calibri" pitchFamily="34" charset="0"/>
              </a:defRPr>
            </a:lvl6pPr>
            <a:lvl7pPr marL="2911472" indent="-223959" eaLnBrk="0" fontAlgn="base" hangingPunct="0">
              <a:spcBef>
                <a:spcPct val="30000"/>
              </a:spcBef>
              <a:spcAft>
                <a:spcPct val="0"/>
              </a:spcAft>
              <a:defRPr sz="1200">
                <a:solidFill>
                  <a:schemeClr val="tx1"/>
                </a:solidFill>
                <a:latin typeface="Calibri" pitchFamily="34" charset="0"/>
              </a:defRPr>
            </a:lvl7pPr>
            <a:lvl8pPr marL="3359391" indent="-223959" eaLnBrk="0" fontAlgn="base" hangingPunct="0">
              <a:spcBef>
                <a:spcPct val="30000"/>
              </a:spcBef>
              <a:spcAft>
                <a:spcPct val="0"/>
              </a:spcAft>
              <a:defRPr sz="1200">
                <a:solidFill>
                  <a:schemeClr val="tx1"/>
                </a:solidFill>
                <a:latin typeface="Calibri" pitchFamily="34" charset="0"/>
              </a:defRPr>
            </a:lvl8pPr>
            <a:lvl9pPr marL="3807310" indent="-22395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68F282E-E2D1-47F0-AC2A-4BE3AF20A6AE}" type="slidenum">
              <a:rPr lang="en-US" altLang="en-US" smtClean="0">
                <a:latin typeface="Franklin Gothic Book" pitchFamily="34" charset="0"/>
              </a:rPr>
              <a:pPr eaLnBrk="1" hangingPunct="1">
                <a:spcBef>
                  <a:spcPct val="0"/>
                </a:spcBef>
              </a:pPr>
              <a:t>10</a:t>
            </a:fld>
            <a:endParaRPr lang="en-US" altLang="en-US" dirty="0">
              <a:latin typeface="Franklin Gothic Book" pitchFamily="34" charset="0"/>
            </a:endParaRPr>
          </a:p>
        </p:txBody>
      </p:sp>
    </p:spTree>
    <p:extLst>
      <p:ext uri="{BB962C8B-B14F-4D97-AF65-F5344CB8AC3E}">
        <p14:creationId xmlns:p14="http://schemas.microsoft.com/office/powerpoint/2010/main" val="120658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6AFA8DA3-B95C-4747-99DA-C3DE6E75A036}" type="slidenum">
              <a:rPr lang="en-US" smtClean="0"/>
              <a:pPr>
                <a:defRPr/>
              </a:pPr>
              <a:t>11</a:t>
            </a:fld>
            <a:endParaRPr lang="en-US" dirty="0"/>
          </a:p>
        </p:txBody>
      </p:sp>
    </p:spTree>
    <p:extLst>
      <p:ext uri="{BB962C8B-B14F-4D97-AF65-F5344CB8AC3E}">
        <p14:creationId xmlns:p14="http://schemas.microsoft.com/office/powerpoint/2010/main" val="49510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799" y="2948751"/>
            <a:ext cx="7829551" cy="565771"/>
          </a:xfrm>
        </p:spPr>
        <p:txBody>
          <a:bodyPr lIns="91440" tIns="91440" rIns="91440" bIns="91440" anchor="ctr" anchorCtr="0">
            <a:normAutofit/>
          </a:bodyPr>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Placeholder 1"/>
          <p:cNvSpPr>
            <a:spLocks noGrp="1"/>
          </p:cNvSpPr>
          <p:nvPr>
            <p:ph type="title" hasCustomPrompt="1"/>
          </p:nvPr>
        </p:nvSpPr>
        <p:spPr>
          <a:xfrm>
            <a:off x="628650" y="851526"/>
            <a:ext cx="7886700" cy="1325563"/>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133593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2476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txBox="1">
            <a:spLocks/>
          </p:cNvSpPr>
          <p:nvPr userDrawn="1"/>
        </p:nvSpPr>
        <p:spPr>
          <a:xfrm rot="5400000">
            <a:off x="4649152" y="2261777"/>
            <a:ext cx="5760720" cy="197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Helvetica" charset="0"/>
                <a:cs typeface="Helvetica" charset="0"/>
              </a:defRPr>
            </a:lvl1pPr>
          </a:lstStyle>
          <a:p>
            <a:r>
              <a:rPr lang="en-US">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155789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1596" y="1859305"/>
            <a:ext cx="7883754" cy="1655762"/>
          </a:xfrm>
          <a:prstGeom prst="rect">
            <a:avLst/>
          </a:prstGeom>
        </p:spPr>
        <p:txBody>
          <a:bodyPr lIns="91440" tIns="91440" rIns="91440" bIns="91440"/>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45057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41226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12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normAutofit/>
          </a:bodyPr>
          <a:lstStyle>
            <a:lvl1pPr marL="0" indent="0">
              <a:buNone/>
              <a:defRPr sz="2400">
                <a:solidFill>
                  <a:schemeClr val="tx1">
                    <a:tint val="75000"/>
                  </a:schemeClr>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txBox="1">
            <a:spLocks/>
          </p:cNvSpPr>
          <p:nvPr userDrawn="1"/>
        </p:nvSpPr>
        <p:spPr>
          <a:xfrm>
            <a:off x="628650" y="1361822"/>
            <a:ext cx="7886700" cy="289928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1034949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654887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52919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392035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54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8775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97073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889023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494613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726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247802"/>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p:cNvSpPr txBox="1">
            <a:spLocks/>
          </p:cNvSpPr>
          <p:nvPr userDrawn="1"/>
        </p:nvSpPr>
        <p:spPr>
          <a:xfrm>
            <a:off x="1143000" y="676656"/>
            <a:ext cx="6931152" cy="134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a:latin typeface="Franklin Gothic Book" panose="020B0503020102020204" pitchFamily="34" charset="0"/>
              </a:rPr>
              <a:t>CLICK TO EDIT MASTER TITLE STYLE</a:t>
            </a:r>
          </a:p>
        </p:txBody>
      </p:sp>
    </p:spTree>
    <p:extLst>
      <p:ext uri="{BB962C8B-B14F-4D97-AF65-F5344CB8AC3E}">
        <p14:creationId xmlns:p14="http://schemas.microsoft.com/office/powerpoint/2010/main" val="1455590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8298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806961"/>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txBox="1">
            <a:spLocks/>
          </p:cNvSpPr>
          <p:nvPr userDrawn="1"/>
        </p:nvSpPr>
        <p:spPr>
          <a:xfrm>
            <a:off x="656082" y="13343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a:latin typeface="Franklin Gothic Book" panose="020B0503020102020204" pitchFamily="34" charset="0"/>
              </a:rPr>
              <a:t>CLICK TO EDIT MASTER TITLE STYLE</a:t>
            </a:r>
          </a:p>
        </p:txBody>
      </p:sp>
    </p:spTree>
    <p:extLst>
      <p:ext uri="{BB962C8B-B14F-4D97-AF65-F5344CB8AC3E}">
        <p14:creationId xmlns:p14="http://schemas.microsoft.com/office/powerpoint/2010/main" val="70636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normAutofit/>
          </a:bodyPr>
          <a:lstStyle>
            <a:lvl1pPr>
              <a:defRPr>
                <a:latin typeface="Franklin Gothic Book" panose="020B0503020102020204" pitchFamily="34" charset="0"/>
              </a:defRPr>
            </a:lvl1pPr>
          </a:lstStyle>
          <a:p>
            <a:fld id="{BA2ECE41-3861-1A4A-A0BF-FAD24E61CDBA}" type="datetimeFigureOut">
              <a:rPr lang="en-US" smtClean="0"/>
              <a:pPr/>
              <a:t>4/3/2018</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normAutofit/>
          </a:bodyPr>
          <a:lstStyle>
            <a:lvl1pPr>
              <a:defRPr>
                <a:latin typeface="Franklin Gothic Book" panose="020B0503020102020204" pitchFamily="34" charset="0"/>
              </a:defRPr>
            </a:lvl1p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normAutofit/>
          </a:bodyPr>
          <a:lstStyle>
            <a:lvl1pPr>
              <a:defRPr>
                <a:latin typeface="Franklin Gothic Book" panose="020B0503020102020204" pitchFamily="34" charset="0"/>
              </a:defRPr>
            </a:lvl1pPr>
          </a:lstStyle>
          <a:p>
            <a:fld id="{718CA319-5C67-3148-B62C-5A45C0B0E9F6}" type="slidenum">
              <a:rPr lang="en-US" smtClean="0"/>
              <a:pPr/>
              <a:t>‹#›</a:t>
            </a:fld>
            <a:endParaRPr lang="en-US"/>
          </a:p>
        </p:txBody>
      </p:sp>
      <p:sp>
        <p:nvSpPr>
          <p:cNvPr id="8" name="Title Placeholder 1"/>
          <p:cNvSpPr txBox="1">
            <a:spLocks/>
          </p:cNvSpPr>
          <p:nvPr userDrawn="1"/>
        </p:nvSpPr>
        <p:spPr>
          <a:xfrm>
            <a:off x="656082" y="47485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a:latin typeface="Franklin Gothic Book" panose="020B0503020102020204" pitchFamily="34" charset="0"/>
              </a:rPr>
              <a:t>CLICK TO EDIT MASTER TITLE STYLE</a:t>
            </a:r>
          </a:p>
        </p:txBody>
      </p:sp>
    </p:spTree>
    <p:extLst>
      <p:ext uri="{BB962C8B-B14F-4D97-AF65-F5344CB8AC3E}">
        <p14:creationId xmlns:p14="http://schemas.microsoft.com/office/powerpoint/2010/main" val="136495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1086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1086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txBox="1">
            <a:spLocks/>
          </p:cNvSpPr>
          <p:nvPr userDrawn="1"/>
        </p:nvSpPr>
        <p:spPr>
          <a:xfrm>
            <a:off x="628650" y="337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a:latin typeface="Franklin Gothic Book" panose="020B0503020102020204" pitchFamily="34" charset="0"/>
              </a:rPr>
              <a:t>CLICK TO EDIT MASTER TITLE STYLE</a:t>
            </a:r>
          </a:p>
        </p:txBody>
      </p:sp>
    </p:spTree>
    <p:extLst>
      <p:ext uri="{BB962C8B-B14F-4D97-AF65-F5344CB8AC3E}">
        <p14:creationId xmlns:p14="http://schemas.microsoft.com/office/powerpoint/2010/main" val="1472576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txBox="1">
            <a:spLocks/>
          </p:cNvSpPr>
          <p:nvPr userDrawn="1"/>
        </p:nvSpPr>
        <p:spPr>
          <a:xfrm>
            <a:off x="656082"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a:latin typeface="Franklin Gothic Book" panose="020B0503020102020204" pitchFamily="34" charset="0"/>
              </a:rPr>
              <a:t>CLICK TO EDIT MASTER TITLE STYLE</a:t>
            </a:r>
          </a:p>
        </p:txBody>
      </p:sp>
    </p:spTree>
    <p:extLst>
      <p:ext uri="{BB962C8B-B14F-4D97-AF65-F5344CB8AC3E}">
        <p14:creationId xmlns:p14="http://schemas.microsoft.com/office/powerpoint/2010/main" val="402903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20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555255"/>
            <a:ext cx="7886700" cy="1115597"/>
          </a:xfrm>
        </p:spPr>
        <p:txBody>
          <a:bodyPr>
            <a:normAutofit/>
          </a:bodyPr>
          <a:lstStyle>
            <a:lvl1pPr marL="0" indent="0">
              <a:buNone/>
              <a:defRPr sz="24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56915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b="1"/>
            </a:lvl1pPr>
          </a:lstStyle>
          <a:p>
            <a:r>
              <a:rPr lang="en-US" dirty="0"/>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3885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9407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06531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934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8468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82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59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w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w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pring logo_final_recesse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022" y="6386245"/>
            <a:ext cx="822050" cy="320040"/>
          </a:xfrm>
          <a:prstGeom prst="rect">
            <a:avLst/>
          </a:prstGeom>
        </p:spPr>
      </p:pic>
      <p:pic>
        <p:nvPicPr>
          <p:cNvPr id="8" name="Picture 7" descr="USAID_logo_Horizontal_CMYK [Converted].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800" y="6386245"/>
            <a:ext cx="1078992" cy="320975"/>
          </a:xfrm>
          <a:prstGeom prst="rect">
            <a:avLst/>
          </a:prstGeom>
        </p:spPr>
      </p:pic>
      <p:sp>
        <p:nvSpPr>
          <p:cNvPr id="14" name="Rectangle 13"/>
          <p:cNvSpPr/>
          <p:nvPr/>
        </p:nvSpPr>
        <p:spPr>
          <a:xfrm>
            <a:off x="0" y="-1"/>
            <a:ext cx="9144000" cy="6100763"/>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accent3"/>
              </a:solidFill>
              <a:latin typeface="Franklin Gothic Book" panose="020B0503020102020204" pitchFamily="34" charset="0"/>
            </a:endParaRPr>
          </a:p>
        </p:txBody>
      </p:sp>
      <p:sp>
        <p:nvSpPr>
          <p:cNvPr id="2" name="Title Placeholder 1"/>
          <p:cNvSpPr>
            <a:spLocks noGrp="1"/>
          </p:cNvSpPr>
          <p:nvPr>
            <p:ph type="title"/>
          </p:nvPr>
        </p:nvSpPr>
        <p:spPr>
          <a:xfrm>
            <a:off x="628650" y="763974"/>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24473"/>
            <a:ext cx="7886700" cy="36069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p:nvSpPr>
        <p:spPr>
          <a:xfrm>
            <a:off x="0" y="6098028"/>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Franklin Gothic Book" panose="020B0503020102020204" pitchFamily="34" charset="0"/>
            </a:endParaRPr>
          </a:p>
        </p:txBody>
      </p:sp>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 y="297994"/>
            <a:ext cx="2418215" cy="410666"/>
          </a:xfrm>
          <a:prstGeom prst="rect">
            <a:avLst/>
          </a:prstGeom>
        </p:spPr>
      </p:pic>
    </p:spTree>
    <p:extLst>
      <p:ext uri="{BB962C8B-B14F-4D97-AF65-F5344CB8AC3E}">
        <p14:creationId xmlns:p14="http://schemas.microsoft.com/office/powerpoint/2010/main" val="1950955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48400"/>
            <a:ext cx="9144000" cy="6096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accent3"/>
              </a:solidFill>
              <a:latin typeface="Franklin Gothic Book" panose="020B0503020102020204" pitchFamily="34" charset="0"/>
            </a:endParaRPr>
          </a:p>
        </p:txBody>
      </p:sp>
      <p:sp>
        <p:nvSpPr>
          <p:cNvPr id="8" name="Rectangle 7"/>
          <p:cNvSpPr/>
          <p:nvPr/>
        </p:nvSpPr>
        <p:spPr>
          <a:xfrm>
            <a:off x="0" y="6248400"/>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Franklin Gothic Book" panose="020B0503020102020204" pitchFamily="34" charset="0"/>
            </a:endParaRPr>
          </a:p>
        </p:txBody>
      </p:sp>
      <p:sp>
        <p:nvSpPr>
          <p:cNvPr id="9" name="TextBox 8"/>
          <p:cNvSpPr txBox="1"/>
          <p:nvPr/>
        </p:nvSpPr>
        <p:spPr>
          <a:xfrm>
            <a:off x="6934200" y="6464348"/>
            <a:ext cx="2057400" cy="215444"/>
          </a:xfrm>
          <a:prstGeom prst="rect">
            <a:avLst/>
          </a:prstGeom>
          <a:noFill/>
        </p:spPr>
        <p:txBody>
          <a:bodyPr wrap="square" rtlCol="0">
            <a:spAutoFit/>
          </a:bodyPr>
          <a:lstStyle/>
          <a:p>
            <a:pPr algn="r"/>
            <a:r>
              <a:rPr lang="en-US" sz="800">
                <a:solidFill>
                  <a:srgbClr val="F6F5F0">
                    <a:alpha val="86000"/>
                  </a:srgbClr>
                </a:solidFill>
                <a:latin typeface="Franklin Gothic Book" panose="020B0503020102020204" pitchFamily="34" charset="0"/>
                <a:ea typeface="Franklin Gothic Book" charset="0"/>
                <a:cs typeface="Franklin Gothic Book" charset="0"/>
              </a:rPr>
              <a:t>www.spring-nutrition.org</a:t>
            </a:r>
          </a:p>
        </p:txBody>
      </p:sp>
      <p:sp>
        <p:nvSpPr>
          <p:cNvPr id="1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2"/>
          <p:cNvSpPr>
            <a:spLocks noGrp="1"/>
          </p:cNvSpPr>
          <p:nvPr>
            <p:ph type="body" idx="1"/>
          </p:nvPr>
        </p:nvSpPr>
        <p:spPr>
          <a:xfrm>
            <a:off x="628650" y="1825625"/>
            <a:ext cx="7886700" cy="360698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SPRING leaves alone 80 percent tint.wm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8599" y="6417755"/>
            <a:ext cx="346800" cy="300644"/>
          </a:xfrm>
          <a:prstGeom prst="rect">
            <a:avLst/>
          </a:prstGeom>
          <a:noFill/>
          <a:ln>
            <a:noFill/>
          </a:ln>
        </p:spPr>
      </p:pic>
    </p:spTree>
    <p:extLst>
      <p:ext uri="{BB962C8B-B14F-4D97-AF65-F5344CB8AC3E}">
        <p14:creationId xmlns:p14="http://schemas.microsoft.com/office/powerpoint/2010/main" val="5022786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accent3"/>
              </a:solidFill>
              <a:latin typeface="Franklin Gothic Book" panose="020B0503020102020204" pitchFamily="34" charset="0"/>
            </a:endParaRPr>
          </a:p>
        </p:txBody>
      </p:sp>
      <p:sp>
        <p:nvSpPr>
          <p:cNvPr id="8" name="TextBox 7"/>
          <p:cNvSpPr txBox="1"/>
          <p:nvPr/>
        </p:nvSpPr>
        <p:spPr>
          <a:xfrm>
            <a:off x="1955260" y="6230505"/>
            <a:ext cx="5291846" cy="551295"/>
          </a:xfrm>
          <a:prstGeom prst="rect">
            <a:avLst/>
          </a:prstGeom>
          <a:noFill/>
        </p:spPr>
        <p:txBody>
          <a:bodyPr wrap="square" lIns="0" tIns="0" rIns="0" bIns="0" numCol="1" spcCol="91440" rtlCol="0" anchor="ctr" anchorCtr="0">
            <a:no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700" b="0" i="0" kern="1200">
                <a:solidFill>
                  <a:schemeClr val="tx1"/>
                </a:solidFill>
                <a:effectLst/>
                <a:latin typeface="Franklin Gothic Book" panose="020B0503020102020204" pitchFamily="34" charset="0"/>
                <a:ea typeface="+mn-ea"/>
                <a:cs typeface="+mn-cs"/>
              </a:rPr>
              <a:t>This presentation is made possible by the generous support of the American people through the United States Agency for International Development (USAID) and Feed the Future, the U.S. Government’s global hunger and food security initiative, under the terms of the Cooperative Agreement AID-OAA-A-11-00031 (SPRING), managed by JSI Research &amp; Training Institute, Inc. (JSI). The contents are the responsibility of JSI and the authors, and do not necessarily reflect the views of USAID or the U.S. Government.</a:t>
            </a:r>
            <a:endParaRPr lang="en-US" sz="700" b="0" i="0" u="none" strike="noStrike" kern="1200" baseline="0">
              <a:ln>
                <a:noFill/>
              </a:ln>
              <a:solidFill>
                <a:schemeClr val="tx1"/>
              </a:solidFill>
              <a:latin typeface="Franklin Gothic Book" panose="020B0503020102020204" pitchFamily="34" charset="0"/>
              <a:ea typeface="Franklin Gothic Book" charset="0"/>
              <a:cs typeface="Franklin Gothic Book" charset="0"/>
            </a:endParaRPr>
          </a:p>
        </p:txBody>
      </p:sp>
      <p:pic>
        <p:nvPicPr>
          <p:cNvPr id="9" name="Picture 5" descr="C:\Users\jbishara\Dropbox\logos for PowerPoint Tehcnical Meeting PAHO\spring logo_final_recesse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51926" y="6348479"/>
            <a:ext cx="811073" cy="31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jbishara\Dropbox\logos for PowerPoint Tehcnical Meeting PAHO\USAID_logo_Horizontal_CMYK [Convert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6347729"/>
            <a:ext cx="1066800" cy="31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6019800"/>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p>
            <a:pPr algn="ctr" fontAlgn="auto">
              <a:spcBef>
                <a:spcPts val="0"/>
              </a:spcBef>
              <a:spcAft>
                <a:spcPts val="0"/>
              </a:spcAft>
              <a:defRPr/>
            </a:pPr>
            <a:endParaRPr lang="en-US">
              <a:latin typeface="Franklin Gothic Book" panose="020B0503020102020204" pitchFamily="34" charset="0"/>
            </a:endParaRPr>
          </a:p>
        </p:txBody>
      </p:sp>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SPRING leaves alone 80 percent tint.wm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32506" y="4572000"/>
            <a:ext cx="878988" cy="762000"/>
          </a:xfrm>
          <a:prstGeom prst="rect">
            <a:avLst/>
          </a:prstGeom>
          <a:noFill/>
          <a:ln>
            <a:noFill/>
          </a:ln>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4320" y="297994"/>
            <a:ext cx="2418215" cy="410666"/>
          </a:xfrm>
          <a:prstGeom prst="rect">
            <a:avLst/>
          </a:prstGeom>
        </p:spPr>
      </p:pic>
      <p:sp>
        <p:nvSpPr>
          <p:cNvPr id="14" name="TextBox 13"/>
          <p:cNvSpPr txBox="1"/>
          <p:nvPr/>
        </p:nvSpPr>
        <p:spPr>
          <a:xfrm>
            <a:off x="3515740" y="5569403"/>
            <a:ext cx="2057400" cy="307777"/>
          </a:xfrm>
          <a:prstGeom prst="rect">
            <a:avLst/>
          </a:prstGeom>
          <a:noFill/>
        </p:spPr>
        <p:txBody>
          <a:bodyPr wrap="square" rtlCol="0">
            <a:spAutoFit/>
          </a:bodyPr>
          <a:lstStyle/>
          <a:p>
            <a:pPr algn="ctr"/>
            <a:r>
              <a:rPr lang="en-US" sz="1400">
                <a:solidFill>
                  <a:srgbClr val="F6F5F0">
                    <a:alpha val="86000"/>
                  </a:srgbClr>
                </a:solidFill>
                <a:latin typeface="Franklin Gothic Book" panose="020B0503020102020204" pitchFamily="34" charset="0"/>
                <a:ea typeface="Franklin Gothic Book" charset="0"/>
                <a:cs typeface="Franklin Gothic Book" charset="0"/>
              </a:rPr>
              <a:t>www.spring-nutrition.org</a:t>
            </a:r>
          </a:p>
        </p:txBody>
      </p:sp>
    </p:spTree>
    <p:extLst>
      <p:ext uri="{BB962C8B-B14F-4D97-AF65-F5344CB8AC3E}">
        <p14:creationId xmlns:p14="http://schemas.microsoft.com/office/powerpoint/2010/main" val="1722060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spring-nutrition.org/publications/series/evidence-effective-approaches-social-and-behavior-change-communicat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398" y="745845"/>
            <a:ext cx="7902388" cy="1228729"/>
          </a:xfrm>
        </p:spPr>
        <p:txBody>
          <a:bodyPr lIns="91440" tIns="91440" rIns="91440" bIns="91440"/>
          <a:lstStyle/>
          <a:p>
            <a:pPr algn="l"/>
            <a:r>
              <a:rPr lang="en-US" sz="3200" dirty="0" smtClean="0"/>
              <a:t>Behavior Change Concepts for Nutrition-Sensitive Agriculture</a:t>
            </a:r>
            <a:endParaRPr lang="en-US" sz="3200" dirty="0"/>
          </a:p>
        </p:txBody>
      </p:sp>
      <p:sp>
        <p:nvSpPr>
          <p:cNvPr id="5" name="TextBox 4"/>
          <p:cNvSpPr txBox="1"/>
          <p:nvPr/>
        </p:nvSpPr>
        <p:spPr>
          <a:xfrm>
            <a:off x="408398" y="2255562"/>
            <a:ext cx="6983895" cy="646331"/>
          </a:xfrm>
          <a:prstGeom prst="rect">
            <a:avLst/>
          </a:prstGeom>
          <a:noFill/>
        </p:spPr>
        <p:txBody>
          <a:bodyPr wrap="square" rtlCol="0">
            <a:spAutoFit/>
          </a:bodyPr>
          <a:lstStyle/>
          <a:p>
            <a:r>
              <a:rPr lang="en-US" dirty="0">
                <a:solidFill>
                  <a:schemeClr val="bg1"/>
                </a:solidFill>
                <a:latin typeface="Franklin Gothic Book" panose="020B0503020102020204" pitchFamily="34" charset="0"/>
                <a:ea typeface="Franklin Gothic Book" charset="0"/>
                <a:cs typeface="Franklin Gothic Book" charset="0"/>
              </a:rPr>
              <a:t>SPRING Nutrition-Sensitive Agriculture </a:t>
            </a:r>
            <a:r>
              <a:rPr lang="en-US" dirty="0" smtClean="0">
                <a:solidFill>
                  <a:schemeClr val="bg1"/>
                </a:solidFill>
                <a:latin typeface="Franklin Gothic Book" panose="020B0503020102020204" pitchFamily="34" charset="0"/>
                <a:ea typeface="Franklin Gothic Book" charset="0"/>
                <a:cs typeface="Franklin Gothic Book" charset="0"/>
              </a:rPr>
              <a:t/>
            </a:r>
            <a:br>
              <a:rPr lang="en-US" dirty="0" smtClean="0">
                <a:solidFill>
                  <a:schemeClr val="bg1"/>
                </a:solidFill>
                <a:latin typeface="Franklin Gothic Book" panose="020B0503020102020204" pitchFamily="34" charset="0"/>
                <a:ea typeface="Franklin Gothic Book" charset="0"/>
                <a:cs typeface="Franklin Gothic Book" charset="0"/>
              </a:rPr>
            </a:br>
            <a:r>
              <a:rPr lang="en-US" dirty="0" smtClean="0">
                <a:solidFill>
                  <a:schemeClr val="bg1"/>
                </a:solidFill>
                <a:latin typeface="Franklin Gothic Book" panose="020B0503020102020204" pitchFamily="34" charset="0"/>
                <a:ea typeface="Franklin Gothic Book" charset="0"/>
                <a:cs typeface="Franklin Gothic Book" charset="0"/>
              </a:rPr>
              <a:t>Training </a:t>
            </a:r>
            <a:r>
              <a:rPr lang="en-US" dirty="0">
                <a:solidFill>
                  <a:schemeClr val="bg1"/>
                </a:solidFill>
                <a:latin typeface="Franklin Gothic Book" panose="020B0503020102020204" pitchFamily="34" charset="0"/>
                <a:ea typeface="Franklin Gothic Book" charset="0"/>
                <a:cs typeface="Franklin Gothic Book" charset="0"/>
              </a:rPr>
              <a:t>Resource Package</a:t>
            </a:r>
          </a:p>
        </p:txBody>
      </p:sp>
      <p:sp>
        <p:nvSpPr>
          <p:cNvPr id="9" name="TextBox 8"/>
          <p:cNvSpPr txBox="1"/>
          <p:nvPr/>
        </p:nvSpPr>
        <p:spPr>
          <a:xfrm>
            <a:off x="408398" y="3048564"/>
            <a:ext cx="6983895" cy="338554"/>
          </a:xfrm>
          <a:prstGeom prst="rect">
            <a:avLst/>
          </a:prstGeom>
          <a:noFill/>
        </p:spPr>
        <p:txBody>
          <a:bodyPr wrap="square" rtlCol="0">
            <a:spAutoFit/>
          </a:bodyPr>
          <a:lstStyle/>
          <a:p>
            <a:r>
              <a:rPr lang="en-US" sz="1600" dirty="0" smtClean="0">
                <a:solidFill>
                  <a:schemeClr val="bg1"/>
                </a:solidFill>
                <a:latin typeface="Franklin Gothic Book" panose="020B0503020102020204" pitchFamily="34" charset="0"/>
                <a:ea typeface="Franklin Gothic Book" charset="0"/>
                <a:cs typeface="Franklin Gothic Book" charset="0"/>
              </a:rPr>
              <a:t>February 2018</a:t>
            </a:r>
            <a:endParaRPr lang="en-US" sz="1600" dirty="0">
              <a:solidFill>
                <a:schemeClr val="bg1"/>
              </a:solidFill>
              <a:latin typeface="Franklin Gothic Book" panose="020B0503020102020204" pitchFamily="34" charset="0"/>
              <a:ea typeface="Franklin Gothic Book" charset="0"/>
              <a:cs typeface="Franklin Gothic Book"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64" y="1672026"/>
            <a:ext cx="4810134" cy="4621205"/>
          </a:xfrm>
          <a:prstGeom prst="rect">
            <a:avLst/>
          </a:prstGeom>
        </p:spPr>
      </p:pic>
    </p:spTree>
    <p:extLst>
      <p:ext uri="{BB962C8B-B14F-4D97-AF65-F5344CB8AC3E}">
        <p14:creationId xmlns:p14="http://schemas.microsoft.com/office/powerpoint/2010/main" val="387451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sz="half" idx="1"/>
          </p:nvPr>
        </p:nvSpPr>
        <p:spPr>
          <a:xfrm>
            <a:off x="628650" y="1690689"/>
            <a:ext cx="3863481" cy="4486274"/>
          </a:xfrm>
        </p:spPr>
        <p:txBody>
          <a:bodyPr>
            <a:normAutofit fontScale="92500" lnSpcReduction="10000"/>
          </a:bodyPr>
          <a:lstStyle/>
          <a:p>
            <a:r>
              <a:rPr lang="en-US" altLang="en-US" dirty="0" smtClean="0"/>
              <a:t>How people think &amp; feel about an issue</a:t>
            </a:r>
          </a:p>
          <a:p>
            <a:r>
              <a:rPr lang="en-US" altLang="en-US" dirty="0" smtClean="0"/>
              <a:t>Physical &amp; market environments</a:t>
            </a:r>
          </a:p>
          <a:p>
            <a:r>
              <a:rPr lang="en-US" altLang="en-US" dirty="0" smtClean="0"/>
              <a:t>Levels of participation in certain activities</a:t>
            </a:r>
          </a:p>
          <a:p>
            <a:r>
              <a:rPr lang="en-US" altLang="en-US" dirty="0" smtClean="0"/>
              <a:t>Policies that create incentives/disincentives</a:t>
            </a:r>
          </a:p>
          <a:p>
            <a:r>
              <a:rPr lang="en-US" altLang="en-US" dirty="0" smtClean="0"/>
              <a:t>Resources available</a:t>
            </a:r>
          </a:p>
          <a:p>
            <a:r>
              <a:rPr lang="en-US" altLang="en-US" dirty="0" smtClean="0"/>
              <a:t>Social norms, identities and roles</a:t>
            </a:r>
          </a:p>
          <a:p>
            <a:endParaRPr lang="en-US" altLang="en-US" dirty="0" smtClean="0"/>
          </a:p>
          <a:p>
            <a:endParaRPr lang="en-US" altLang="en-US" dirty="0"/>
          </a:p>
        </p:txBody>
      </p:sp>
      <p:sp>
        <p:nvSpPr>
          <p:cNvPr id="24578" name="Title 1"/>
          <p:cNvSpPr>
            <a:spLocks noGrp="1"/>
          </p:cNvSpPr>
          <p:nvPr>
            <p:ph type="title"/>
          </p:nvPr>
        </p:nvSpPr>
        <p:spPr/>
        <p:txBody>
          <a:bodyPr/>
          <a:lstStyle/>
          <a:p>
            <a:r>
              <a:rPr lang="en-US" altLang="en-US" dirty="0" smtClean="0"/>
              <a:t>Effective SBC Interventions Facilitate Change</a:t>
            </a:r>
            <a:endParaRPr lang="en-US" alt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33" r="12761"/>
          <a:stretch/>
        </p:blipFill>
        <p:spPr bwMode="auto">
          <a:xfrm>
            <a:off x="5158397" y="1873593"/>
            <a:ext cx="3541690" cy="321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05427" y="5090133"/>
            <a:ext cx="2994660" cy="230832"/>
          </a:xfrm>
          <a:prstGeom prst="rect">
            <a:avLst/>
          </a:prstGeom>
          <a:noFill/>
        </p:spPr>
        <p:txBody>
          <a:bodyPr wrap="square" rtlCol="0">
            <a:spAutoFit/>
          </a:bodyPr>
          <a:lstStyle/>
          <a:p>
            <a:pPr algn="r"/>
            <a:r>
              <a:rPr lang="en-US" sz="900" dirty="0" smtClean="0">
                <a:latin typeface="Franklin Gothic Book" panose="020B0503020102020204" pitchFamily="34" charset="0"/>
              </a:rPr>
              <a:t>Photo credit: Peggy </a:t>
            </a:r>
            <a:r>
              <a:rPr lang="en-US" sz="900" dirty="0" err="1" smtClean="0">
                <a:latin typeface="Franklin Gothic Book" panose="020B0503020102020204" pitchFamily="34" charset="0"/>
              </a:rPr>
              <a:t>Koniz-Booher</a:t>
            </a:r>
            <a:r>
              <a:rPr lang="en-US" sz="900" dirty="0" smtClean="0">
                <a:latin typeface="Franklin Gothic Book" panose="020B0503020102020204" pitchFamily="34" charset="0"/>
              </a:rPr>
              <a:t>, SPRING</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1054583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17581" r="58039"/>
          <a:stretch/>
        </p:blipFill>
        <p:spPr>
          <a:xfrm>
            <a:off x="0" y="0"/>
            <a:ext cx="3339548" cy="6907728"/>
          </a:xfrm>
          <a:prstGeom prst="rect">
            <a:avLst/>
          </a:prstGeom>
        </p:spPr>
      </p:pic>
      <p:pic>
        <p:nvPicPr>
          <p:cNvPr id="3" name="Content Placeholder 2"/>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8981" r="-2"/>
          <a:stretch/>
        </p:blipFill>
        <p:spPr>
          <a:xfrm>
            <a:off x="2600739" y="-17003"/>
            <a:ext cx="6543262" cy="6907728"/>
          </a:xfrm>
        </p:spPr>
      </p:pic>
      <p:sp>
        <p:nvSpPr>
          <p:cNvPr id="5" name="Text Placeholder 4"/>
          <p:cNvSpPr>
            <a:spLocks noGrp="1"/>
          </p:cNvSpPr>
          <p:nvPr>
            <p:ph sz="half" idx="2"/>
          </p:nvPr>
        </p:nvSpPr>
        <p:spPr>
          <a:xfrm>
            <a:off x="354495" y="-17003"/>
            <a:ext cx="4774095" cy="6907728"/>
          </a:xfrm>
          <a:solidFill>
            <a:schemeClr val="bg1">
              <a:alpha val="86000"/>
            </a:schemeClr>
          </a:solidFill>
        </p:spPr>
        <p:txBody>
          <a:bodyPr wrap="square" lIns="182880" rIns="182880" anchor="ctr">
            <a:normAutofit/>
          </a:bodyPr>
          <a:lstStyle/>
          <a:p>
            <a:pPr marL="0" indent="0" algn="ctr">
              <a:buNone/>
            </a:pPr>
            <a:r>
              <a:rPr lang="en-US" sz="3200" b="1" dirty="0" smtClean="0">
                <a:solidFill>
                  <a:schemeClr val="tx1"/>
                </a:solidFill>
              </a:rPr>
              <a:t>Change Agents and Communities May Think </a:t>
            </a:r>
            <a:r>
              <a:rPr lang="en-US" sz="3200" b="1" dirty="0">
                <a:solidFill>
                  <a:schemeClr val="tx1"/>
                </a:solidFill>
              </a:rPr>
              <a:t>A</a:t>
            </a:r>
            <a:r>
              <a:rPr lang="en-US" sz="3200" b="1" dirty="0" smtClean="0">
                <a:solidFill>
                  <a:schemeClr val="tx1"/>
                </a:solidFill>
              </a:rPr>
              <a:t>bout a Problem Differently</a:t>
            </a:r>
            <a:endParaRPr lang="en-US" sz="600" b="1" dirty="0">
              <a:solidFill>
                <a:schemeClr val="tx1"/>
              </a:solidFill>
            </a:endParaRPr>
          </a:p>
          <a:p>
            <a:pPr marL="0" indent="0">
              <a:buNone/>
            </a:pPr>
            <a:r>
              <a:rPr lang="en-US" dirty="0" smtClean="0">
                <a:solidFill>
                  <a:schemeClr val="tx1"/>
                </a:solidFill>
              </a:rPr>
              <a:t>“</a:t>
            </a:r>
            <a:r>
              <a:rPr lang="en-US" dirty="0">
                <a:solidFill>
                  <a:schemeClr val="tx1"/>
                </a:solidFill>
              </a:rPr>
              <a:t>People don’t live their lives in </a:t>
            </a:r>
            <a:r>
              <a:rPr lang="en-US" dirty="0" smtClean="0">
                <a:solidFill>
                  <a:schemeClr val="tx1"/>
                </a:solidFill>
              </a:rPr>
              <a:t>sectors: </a:t>
            </a:r>
            <a:r>
              <a:rPr lang="en-US" dirty="0">
                <a:solidFill>
                  <a:schemeClr val="tx1"/>
                </a:solidFill>
              </a:rPr>
              <a:t>health or education </a:t>
            </a:r>
            <a:r>
              <a:rPr lang="en-US" dirty="0" smtClean="0">
                <a:solidFill>
                  <a:schemeClr val="tx1"/>
                </a:solidFill>
              </a:rPr>
              <a:t>or infrastructure... </a:t>
            </a:r>
            <a:r>
              <a:rPr lang="en-US" dirty="0">
                <a:solidFill>
                  <a:schemeClr val="tx1"/>
                </a:solidFill>
              </a:rPr>
              <a:t>People live in families and villages and </a:t>
            </a:r>
            <a:r>
              <a:rPr lang="en-US" dirty="0" smtClean="0">
                <a:solidFill>
                  <a:schemeClr val="tx1"/>
                </a:solidFill>
              </a:rPr>
              <a:t>communities, </a:t>
            </a:r>
            <a:r>
              <a:rPr lang="en-US" dirty="0">
                <a:solidFill>
                  <a:schemeClr val="tx1"/>
                </a:solidFill>
              </a:rPr>
              <a:t>where </a:t>
            </a:r>
            <a:r>
              <a:rPr lang="en-US" dirty="0" smtClean="0">
                <a:solidFill>
                  <a:schemeClr val="tx1"/>
                </a:solidFill>
              </a:rPr>
              <a:t>the </a:t>
            </a:r>
            <a:r>
              <a:rPr lang="en-US" dirty="0">
                <a:solidFill>
                  <a:schemeClr val="tx1"/>
                </a:solidFill>
              </a:rPr>
              <a:t>issues of everyday life merge. We need to connect the dots.”</a:t>
            </a:r>
          </a:p>
          <a:p>
            <a:pPr marL="0" indent="0">
              <a:buNone/>
            </a:pPr>
            <a:r>
              <a:rPr lang="en-US" dirty="0">
                <a:solidFill>
                  <a:schemeClr val="tx1"/>
                </a:solidFill>
              </a:rPr>
              <a:t>— Robert Zoellick, former head of </a:t>
            </a:r>
            <a:r>
              <a:rPr lang="en-US" dirty="0" smtClean="0">
                <a:solidFill>
                  <a:schemeClr val="tx1"/>
                </a:solidFill>
              </a:rPr>
              <a:t>World </a:t>
            </a:r>
            <a:r>
              <a:rPr lang="en-US" dirty="0">
                <a:solidFill>
                  <a:schemeClr val="tx1"/>
                </a:solidFill>
              </a:rPr>
              <a:t>Bank (2010)</a:t>
            </a:r>
          </a:p>
        </p:txBody>
      </p:sp>
      <p:sp>
        <p:nvSpPr>
          <p:cNvPr id="7" name="TextBox 6"/>
          <p:cNvSpPr txBox="1"/>
          <p:nvPr/>
        </p:nvSpPr>
        <p:spPr>
          <a:xfrm>
            <a:off x="6187841" y="6674242"/>
            <a:ext cx="2994660" cy="230832"/>
          </a:xfrm>
          <a:prstGeom prst="rect">
            <a:avLst/>
          </a:prstGeom>
          <a:noFill/>
        </p:spPr>
        <p:txBody>
          <a:bodyPr wrap="square" rtlCol="0">
            <a:spAutoFit/>
          </a:bodyPr>
          <a:lstStyle/>
          <a:p>
            <a:pPr algn="r"/>
            <a:r>
              <a:rPr lang="en-US" sz="900" dirty="0" smtClean="0">
                <a:solidFill>
                  <a:schemeClr val="bg1"/>
                </a:solidFill>
                <a:latin typeface="Franklin Gothic Book" panose="020B0503020102020204" pitchFamily="34" charset="0"/>
              </a:rPr>
              <a:t>Photo credit: Tim Williams, SPRING</a:t>
            </a:r>
            <a:endParaRPr lang="en-US" sz="9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65898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Activity Impact Through SBC</a:t>
            </a:r>
            <a:endParaRPr lang="en-US" dirty="0"/>
          </a:p>
        </p:txBody>
      </p:sp>
      <p:sp>
        <p:nvSpPr>
          <p:cNvPr id="3" name="Content Placeholder 2"/>
          <p:cNvSpPr>
            <a:spLocks noGrp="1"/>
          </p:cNvSpPr>
          <p:nvPr>
            <p:ph idx="1"/>
          </p:nvPr>
        </p:nvSpPr>
        <p:spPr>
          <a:xfrm>
            <a:off x="551649" y="1511421"/>
            <a:ext cx="4886625" cy="3506771"/>
          </a:xfrm>
        </p:spPr>
        <p:txBody>
          <a:bodyPr>
            <a:noAutofit/>
          </a:bodyPr>
          <a:lstStyle/>
          <a:p>
            <a:pPr lvl="0">
              <a:spcAft>
                <a:spcPts val="1200"/>
              </a:spcAft>
            </a:pPr>
            <a:r>
              <a:rPr lang="en-US" sz="2400" dirty="0" smtClean="0"/>
              <a:t>Activities that use SBC approaches have a greater impact than those that do not.</a:t>
            </a:r>
          </a:p>
          <a:p>
            <a:pPr lvl="0"/>
            <a:r>
              <a:rPr lang="en-US" sz="2400" dirty="0" smtClean="0"/>
              <a:t>Reaching target groups through multiple channels and points of contact improves effectiveness of SBC interventions.</a:t>
            </a:r>
          </a:p>
          <a:p>
            <a:r>
              <a:rPr lang="en-US" sz="2400" dirty="0" smtClean="0"/>
              <a:t>A wide variety of delivery strategies have evidence of effectiveness, with 1-on-1 and small group communication having the most evidence.*</a:t>
            </a:r>
            <a:endParaRPr lang="en-US" sz="2400" dirty="0"/>
          </a:p>
        </p:txBody>
      </p:sp>
      <p:sp>
        <p:nvSpPr>
          <p:cNvPr id="4" name="TextBox 3"/>
          <p:cNvSpPr txBox="1"/>
          <p:nvPr/>
        </p:nvSpPr>
        <p:spPr>
          <a:xfrm>
            <a:off x="628649" y="5886718"/>
            <a:ext cx="8515349" cy="415498"/>
          </a:xfrm>
          <a:prstGeom prst="rect">
            <a:avLst/>
          </a:prstGeom>
          <a:noFill/>
        </p:spPr>
        <p:txBody>
          <a:bodyPr wrap="square" rtlCol="0">
            <a:spAutoFit/>
          </a:bodyPr>
          <a:lstStyle/>
          <a:p>
            <a:r>
              <a:rPr lang="en-US" sz="1050" dirty="0" smtClean="0">
                <a:latin typeface="Franklin Gothic Book" panose="020B0503020102020204" pitchFamily="34" charset="0"/>
              </a:rPr>
              <a:t>*</a:t>
            </a:r>
            <a:r>
              <a:rPr lang="en-US" sz="1050" dirty="0">
                <a:latin typeface="Franklin Gothic Book" panose="020B0503020102020204" pitchFamily="34" charset="0"/>
              </a:rPr>
              <a:t>SPRING SBCC literature review: </a:t>
            </a:r>
            <a:r>
              <a:rPr lang="en-US" sz="1050" u="sng" dirty="0">
                <a:latin typeface="Franklin Gothic Book" panose="020B0503020102020204" pitchFamily="34" charset="0"/>
                <a:hlinkClick r:id="rId3"/>
              </a:rPr>
              <a:t>https://www.spring-nutrition.org/publications/series/evidence-effective-approaches-social-and-behavior-change-communication</a:t>
            </a:r>
            <a:r>
              <a:rPr lang="en-US" sz="1050" dirty="0">
                <a:latin typeface="Franklin Gothic Book" panose="020B0503020102020204" pitchFamily="34" charset="0"/>
              </a:rPr>
              <a:t> </a:t>
            </a:r>
          </a:p>
        </p:txBody>
      </p:sp>
      <p:sp>
        <p:nvSpPr>
          <p:cNvPr id="5" name="TextBox 4"/>
          <p:cNvSpPr txBox="1"/>
          <p:nvPr/>
        </p:nvSpPr>
        <p:spPr>
          <a:xfrm>
            <a:off x="6436404" y="5413329"/>
            <a:ext cx="2387682" cy="230832"/>
          </a:xfrm>
          <a:prstGeom prst="rect">
            <a:avLst/>
          </a:prstGeom>
          <a:noFill/>
        </p:spPr>
        <p:txBody>
          <a:bodyPr wrap="square" rtlCol="0">
            <a:spAutoFit/>
          </a:bodyPr>
          <a:lstStyle/>
          <a:p>
            <a:pPr algn="r"/>
            <a:r>
              <a:rPr lang="en-US" sz="900" dirty="0">
                <a:latin typeface="Franklin Gothic Book" panose="020B0503020102020204" pitchFamily="34" charset="0"/>
              </a:rPr>
              <a:t>Photo credit: </a:t>
            </a:r>
            <a:r>
              <a:rPr lang="en-US" sz="900" dirty="0" err="1" smtClean="0">
                <a:latin typeface="Franklin Gothic Book" panose="020B0503020102020204" pitchFamily="34" charset="0"/>
              </a:rPr>
              <a:t>Fintrac</a:t>
            </a:r>
            <a:r>
              <a:rPr lang="en-US" sz="900" dirty="0" smtClean="0">
                <a:latin typeface="Franklin Gothic Book" panose="020B0503020102020204" pitchFamily="34" charset="0"/>
              </a:rPr>
              <a:t> Inc.</a:t>
            </a:r>
            <a:endParaRPr lang="en-US" sz="900" dirty="0">
              <a:latin typeface="Franklin Gothic Book" panose="020B050302010202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320" t="2013" r="35524"/>
          <a:stretch/>
        </p:blipFill>
        <p:spPr>
          <a:xfrm>
            <a:off x="5735779" y="1630171"/>
            <a:ext cx="3099459" cy="3783158"/>
          </a:xfrm>
          <a:prstGeom prst="rect">
            <a:avLst/>
          </a:prstGeom>
        </p:spPr>
      </p:pic>
    </p:spTree>
    <p:extLst>
      <p:ext uri="{BB962C8B-B14F-4D97-AF65-F5344CB8AC3E}">
        <p14:creationId xmlns:p14="http://schemas.microsoft.com/office/powerpoint/2010/main" val="321695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Promoting Behavior Change Effectively</a:t>
            </a:r>
            <a:endParaRPr lang="en-US" dirty="0"/>
          </a:p>
        </p:txBody>
      </p:sp>
      <p:sp>
        <p:nvSpPr>
          <p:cNvPr id="6" name="Text Placeholder 5"/>
          <p:cNvSpPr>
            <a:spLocks noGrp="1"/>
          </p:cNvSpPr>
          <p:nvPr>
            <p:ph type="body" idx="1"/>
          </p:nvPr>
        </p:nvSpPr>
        <p:spPr>
          <a:xfrm>
            <a:off x="628652" y="1771049"/>
            <a:ext cx="4394610" cy="4344744"/>
          </a:xfrm>
        </p:spPr>
        <p:txBody>
          <a:bodyPr>
            <a:normAutofit/>
          </a:bodyPr>
          <a:lstStyle/>
          <a:p>
            <a:r>
              <a:rPr lang="en-US" sz="2400" dirty="0" smtClean="0"/>
              <a:t>Promote practices in local terms</a:t>
            </a:r>
          </a:p>
          <a:p>
            <a:r>
              <a:rPr lang="en-US" sz="2400" dirty="0" smtClean="0"/>
              <a:t>Link improved practices to short term risks and benefits</a:t>
            </a:r>
          </a:p>
          <a:p>
            <a:r>
              <a:rPr lang="en-US" sz="2400" dirty="0" smtClean="0"/>
              <a:t>Messages should grab the heart and gut as well as the mind</a:t>
            </a:r>
          </a:p>
          <a:p>
            <a:r>
              <a:rPr lang="en-US" sz="2400" dirty="0" smtClean="0"/>
              <a:t>Social identities and gender roles can enable or constrain acting on messages</a:t>
            </a:r>
          </a:p>
          <a:p>
            <a:r>
              <a:rPr lang="en-US" sz="2400" dirty="0" smtClean="0"/>
              <a:t>Messages need to be appropriately targeted</a:t>
            </a:r>
          </a:p>
        </p:txBody>
      </p:sp>
      <p:sp>
        <p:nvSpPr>
          <p:cNvPr id="8" name="TextBox 7"/>
          <p:cNvSpPr txBox="1"/>
          <p:nvPr/>
        </p:nvSpPr>
        <p:spPr>
          <a:xfrm>
            <a:off x="6436404" y="5722092"/>
            <a:ext cx="2387682" cy="230832"/>
          </a:xfrm>
          <a:prstGeom prst="rect">
            <a:avLst/>
          </a:prstGeom>
          <a:noFill/>
        </p:spPr>
        <p:txBody>
          <a:bodyPr wrap="square" rtlCol="0">
            <a:spAutoFit/>
          </a:bodyPr>
          <a:lstStyle/>
          <a:p>
            <a:pPr algn="r"/>
            <a:r>
              <a:rPr lang="en-US" sz="900" dirty="0">
                <a:latin typeface="Franklin Gothic Book" panose="020B0503020102020204" pitchFamily="34" charset="0"/>
              </a:rPr>
              <a:t>Photo credit: Sarah Hogan, SPRING, India</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7412" t="14985" r="4075"/>
          <a:stretch/>
        </p:blipFill>
        <p:spPr>
          <a:xfrm>
            <a:off x="5688281" y="1816928"/>
            <a:ext cx="3123206" cy="3878012"/>
          </a:xfrm>
          <a:prstGeom prst="rect">
            <a:avLst/>
          </a:prstGeom>
        </p:spPr>
      </p:pic>
    </p:spTree>
    <p:extLst>
      <p:ext uri="{BB962C8B-B14F-4D97-AF65-F5344CB8AC3E}">
        <p14:creationId xmlns:p14="http://schemas.microsoft.com/office/powerpoint/2010/main" val="1676502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a:t>
            </a:r>
            <a:r>
              <a:rPr lang="en-US" dirty="0"/>
              <a:t>, Market, Policy, and Physical Environments </a:t>
            </a:r>
            <a:r>
              <a:rPr lang="en-US" dirty="0" smtClean="0"/>
              <a:t>are Essential for Change</a:t>
            </a:r>
            <a:endParaRPr lang="en-US" dirty="0"/>
          </a:p>
        </p:txBody>
      </p:sp>
      <p:sp>
        <p:nvSpPr>
          <p:cNvPr id="3" name="Content Placeholder 2"/>
          <p:cNvSpPr>
            <a:spLocks noGrp="1"/>
          </p:cNvSpPr>
          <p:nvPr>
            <p:ph idx="1"/>
          </p:nvPr>
        </p:nvSpPr>
        <p:spPr>
          <a:xfrm>
            <a:off x="685800" y="1948735"/>
            <a:ext cx="4179833" cy="4122688"/>
          </a:xfrm>
        </p:spPr>
        <p:txBody>
          <a:bodyPr>
            <a:normAutofit/>
          </a:bodyPr>
          <a:lstStyle/>
          <a:p>
            <a:pPr lvl="0"/>
            <a:r>
              <a:rPr lang="en-US" dirty="0" smtClean="0"/>
              <a:t>People are more likely to change when there is a change in their society. </a:t>
            </a:r>
            <a:endParaRPr lang="en-US" dirty="0"/>
          </a:p>
          <a:p>
            <a:r>
              <a:rPr lang="en-US" dirty="0" smtClean="0"/>
              <a:t>Changes can be encouraged through mass media, market-led interventions and advocacy.</a:t>
            </a:r>
            <a:endParaRPr lang="en-US" dirty="0"/>
          </a:p>
          <a:p>
            <a:pPr lvl="0"/>
            <a:endParaRPr lang="en-US" dirty="0"/>
          </a:p>
          <a:p>
            <a:endParaRPr lang="en-US" dirty="0"/>
          </a:p>
        </p:txBody>
      </p:sp>
      <p:sp>
        <p:nvSpPr>
          <p:cNvPr id="5" name="TextBox 4"/>
          <p:cNvSpPr txBox="1"/>
          <p:nvPr/>
        </p:nvSpPr>
        <p:spPr>
          <a:xfrm>
            <a:off x="6158965" y="5290574"/>
            <a:ext cx="2994660" cy="230832"/>
          </a:xfrm>
          <a:prstGeom prst="rect">
            <a:avLst/>
          </a:prstGeom>
          <a:noFill/>
        </p:spPr>
        <p:txBody>
          <a:bodyPr wrap="square" rtlCol="0">
            <a:spAutoFit/>
          </a:bodyPr>
          <a:lstStyle/>
          <a:p>
            <a:pPr algn="r"/>
            <a:r>
              <a:rPr lang="en-US" sz="900" dirty="0" smtClean="0">
                <a:latin typeface="Franklin Gothic Book" panose="020B0503020102020204" pitchFamily="34" charset="0"/>
              </a:rPr>
              <a:t>Photo credit: Peggy </a:t>
            </a:r>
            <a:r>
              <a:rPr lang="en-US" sz="900" dirty="0" err="1" smtClean="0">
                <a:latin typeface="Franklin Gothic Book" panose="020B0503020102020204" pitchFamily="34" charset="0"/>
              </a:rPr>
              <a:t>Koniz-Booher</a:t>
            </a:r>
            <a:r>
              <a:rPr lang="en-US" sz="900" dirty="0" smtClean="0">
                <a:latin typeface="Franklin Gothic Book" panose="020B0503020102020204" pitchFamily="34" charset="0"/>
              </a:rPr>
              <a:t>, SPRING</a:t>
            </a:r>
            <a:endParaRPr lang="en-US" sz="900" dirty="0">
              <a:latin typeface="Franklin Gothic Book" panose="020B05030201020202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58" t="3809" b="3337"/>
          <a:stretch/>
        </p:blipFill>
        <p:spPr bwMode="auto">
          <a:xfrm>
            <a:off x="5062888" y="2169473"/>
            <a:ext cx="3998094" cy="316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657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Key Concepts and Models for SBC</a:t>
            </a:r>
            <a:endParaRPr lang="en-US" alt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421" y="1147932"/>
            <a:ext cx="5581403" cy="5362181"/>
          </a:xfrm>
          <a:prstGeom prst="rect">
            <a:avLst/>
          </a:prstGeom>
        </p:spPr>
      </p:pic>
    </p:spTree>
    <p:extLst>
      <p:ext uri="{BB962C8B-B14F-4D97-AF65-F5344CB8AC3E}">
        <p14:creationId xmlns:p14="http://schemas.microsoft.com/office/powerpoint/2010/main" val="405684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a:xfrm>
            <a:off x="532435" y="365125"/>
            <a:ext cx="8067555" cy="941388"/>
          </a:xfrm>
          <a:noFill/>
          <a:ln>
            <a:noFill/>
          </a:ln>
        </p:spPr>
        <p:txBody>
          <a:bodyPr lIns="0" tIns="0" rIns="0" bIns="0" anchor="ctr" anchorCtr="0">
            <a:noAutofit/>
          </a:bodyPr>
          <a:lstStyle/>
          <a:p>
            <a:pPr>
              <a:buClr>
                <a:srgbClr val="C55A11"/>
              </a:buClr>
              <a:buSzPct val="25000"/>
            </a:pPr>
            <a:r>
              <a:rPr lang="en-US" altLang="en-US" dirty="0"/>
              <a:t>The COM-B </a:t>
            </a:r>
            <a:r>
              <a:rPr lang="en-US" altLang="en-US" dirty="0" smtClean="0"/>
              <a:t>Model: </a:t>
            </a:r>
            <a:r>
              <a:rPr lang="en-US" altLang="en-US" dirty="0"/>
              <a:t>Getting to Action</a:t>
            </a:r>
          </a:p>
        </p:txBody>
      </p:sp>
      <p:sp>
        <p:nvSpPr>
          <p:cNvPr id="24580" name="TextBox 1"/>
          <p:cNvSpPr txBox="1">
            <a:spLocks noChangeArrowheads="1"/>
          </p:cNvSpPr>
          <p:nvPr/>
        </p:nvSpPr>
        <p:spPr bwMode="auto">
          <a:xfrm>
            <a:off x="827088" y="5661025"/>
            <a:ext cx="768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rgbClr val="646561"/>
                </a:solidFill>
                <a:latin typeface="Franklin Gothic Book" pitchFamily="34" charset="0"/>
                <a:ea typeface="Franklin Gothic Book" pitchFamily="34" charset="0"/>
                <a:cs typeface="Franklin Gothic Book" pitchFamily="34" charset="0"/>
              </a:defRPr>
            </a:lvl1pPr>
            <a:lvl2pPr marL="742950" indent="-285750" eaLnBrk="0" hangingPunct="0">
              <a:lnSpc>
                <a:spcPct val="90000"/>
              </a:lnSpc>
              <a:spcBef>
                <a:spcPts val="500"/>
              </a:spcBef>
              <a:buFont typeface="Arial" pitchFamily="34" charset="0"/>
              <a:buChar char="•"/>
              <a:defRPr sz="2400">
                <a:solidFill>
                  <a:srgbClr val="646561"/>
                </a:solidFill>
                <a:latin typeface="Franklin Gothic Book" pitchFamily="34" charset="0"/>
                <a:ea typeface="Franklin Gothic Book" pitchFamily="34" charset="0"/>
                <a:cs typeface="Franklin Gothic Book" pitchFamily="34" charset="0"/>
              </a:defRPr>
            </a:lvl2pPr>
            <a:lvl3pPr marL="1143000" indent="-228600" eaLnBrk="0" hangingPunct="0">
              <a:lnSpc>
                <a:spcPct val="90000"/>
              </a:lnSpc>
              <a:spcBef>
                <a:spcPts val="500"/>
              </a:spcBef>
              <a:buFont typeface="Arial" pitchFamily="34" charset="0"/>
              <a:buChar char="•"/>
              <a:defRPr sz="2000">
                <a:solidFill>
                  <a:srgbClr val="646561"/>
                </a:solidFill>
                <a:latin typeface="Franklin Gothic Book" pitchFamily="34" charset="0"/>
                <a:ea typeface="Franklin Gothic Book" pitchFamily="34" charset="0"/>
                <a:cs typeface="Franklin Gothic Book" pitchFamily="34" charset="0"/>
              </a:defRPr>
            </a:lvl3pPr>
            <a:lvl4pPr marL="1600200" indent="-228600" eaLnBrk="0" hangingPunct="0">
              <a:lnSpc>
                <a:spcPct val="90000"/>
              </a:lnSpc>
              <a:spcBef>
                <a:spcPts val="500"/>
              </a:spcBef>
              <a:buFont typeface="Arial" pitchFamily="34" charset="0"/>
              <a:buChar char="•"/>
              <a:defRPr>
                <a:solidFill>
                  <a:srgbClr val="646561"/>
                </a:solidFill>
                <a:latin typeface="Franklin Gothic Book" pitchFamily="34" charset="0"/>
                <a:ea typeface="Franklin Gothic Book" pitchFamily="34" charset="0"/>
                <a:cs typeface="Franklin Gothic Book" pitchFamily="34" charset="0"/>
              </a:defRPr>
            </a:lvl4pPr>
            <a:lvl5pPr marL="2057400" indent="-228600" eaLnBrk="0" hangingPunct="0">
              <a:lnSpc>
                <a:spcPct val="90000"/>
              </a:lnSpc>
              <a:spcBef>
                <a:spcPts val="500"/>
              </a:spcBef>
              <a:buFont typeface="Arial" pitchFamily="34" charset="0"/>
              <a:buChar char="•"/>
              <a:defRPr>
                <a:solidFill>
                  <a:srgbClr val="646561"/>
                </a:solidFill>
                <a:latin typeface="Franklin Gothic Book" pitchFamily="34" charset="0"/>
                <a:ea typeface="Franklin Gothic Book" pitchFamily="34" charset="0"/>
                <a:cs typeface="Franklin Gothic Book"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rgbClr val="646561"/>
                </a:solidFill>
                <a:latin typeface="Franklin Gothic Book" pitchFamily="34" charset="0"/>
                <a:ea typeface="Franklin Gothic Book" pitchFamily="34" charset="0"/>
                <a:cs typeface="Franklin Gothic Book"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rgbClr val="646561"/>
                </a:solidFill>
                <a:latin typeface="Franklin Gothic Book" pitchFamily="34" charset="0"/>
                <a:ea typeface="Franklin Gothic Book" pitchFamily="34" charset="0"/>
                <a:cs typeface="Franklin Gothic Book"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rgbClr val="646561"/>
                </a:solidFill>
                <a:latin typeface="Franklin Gothic Book" pitchFamily="34" charset="0"/>
                <a:ea typeface="Franklin Gothic Book" pitchFamily="34" charset="0"/>
                <a:cs typeface="Franklin Gothic Book"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rgbClr val="646561"/>
                </a:solidFill>
                <a:latin typeface="Franklin Gothic Book" pitchFamily="34" charset="0"/>
                <a:ea typeface="Franklin Gothic Book" pitchFamily="34" charset="0"/>
                <a:cs typeface="Franklin Gothic Book" pitchFamily="34" charset="0"/>
              </a:defRPr>
            </a:lvl9pPr>
          </a:lstStyle>
          <a:p>
            <a:pPr eaLnBrk="1" hangingPunct="1">
              <a:lnSpc>
                <a:spcPct val="100000"/>
              </a:lnSpc>
              <a:spcBef>
                <a:spcPct val="0"/>
              </a:spcBef>
              <a:buFontTx/>
              <a:buNone/>
            </a:pPr>
            <a:r>
              <a:rPr lang="en-US" altLang="en-US" sz="1800" dirty="0" smtClean="0">
                <a:solidFill>
                  <a:schemeClr val="tx1"/>
                </a:solidFill>
                <a:cs typeface="Arial" pitchFamily="34" charset="0"/>
              </a:rPr>
              <a:t>Adapted </a:t>
            </a:r>
            <a:r>
              <a:rPr lang="en-US" altLang="en-US" sz="1800" dirty="0">
                <a:solidFill>
                  <a:schemeClr val="tx1"/>
                </a:solidFill>
                <a:cs typeface="Arial" pitchFamily="34" charset="0"/>
              </a:rPr>
              <a:t>from </a:t>
            </a:r>
            <a:r>
              <a:rPr lang="en-US" altLang="en-US" sz="1800" dirty="0" err="1">
                <a:solidFill>
                  <a:schemeClr val="tx1"/>
                </a:solidFill>
                <a:cs typeface="Arial" pitchFamily="34" charset="0"/>
              </a:rPr>
              <a:t>Michie</a:t>
            </a:r>
            <a:r>
              <a:rPr lang="en-US" altLang="en-US" sz="1800" dirty="0">
                <a:solidFill>
                  <a:schemeClr val="tx1"/>
                </a:solidFill>
                <a:cs typeface="Arial" pitchFamily="34" charset="0"/>
              </a:rPr>
              <a:t>, van </a:t>
            </a:r>
            <a:r>
              <a:rPr lang="en-US" altLang="en-US" sz="1800" dirty="0" err="1">
                <a:solidFill>
                  <a:schemeClr val="tx1"/>
                </a:solidFill>
                <a:cs typeface="Arial" pitchFamily="34" charset="0"/>
              </a:rPr>
              <a:t>Stralen</a:t>
            </a:r>
            <a:r>
              <a:rPr lang="en-US" altLang="en-US" sz="1800" dirty="0">
                <a:solidFill>
                  <a:schemeClr val="tx1"/>
                </a:solidFill>
                <a:cs typeface="Arial" pitchFamily="34" charset="0"/>
              </a:rPr>
              <a:t>, and West, 2011  </a:t>
            </a:r>
          </a:p>
        </p:txBody>
      </p:sp>
      <p:sp>
        <p:nvSpPr>
          <p:cNvPr id="2" name="Rounded Rectangle 1"/>
          <p:cNvSpPr/>
          <p:nvPr/>
        </p:nvSpPr>
        <p:spPr>
          <a:xfrm>
            <a:off x="929958" y="1611630"/>
            <a:ext cx="2434590" cy="822960"/>
          </a:xfrm>
          <a:prstGeom prst="roundRect">
            <a:avLst/>
          </a:prstGeom>
          <a:solidFill>
            <a:srgbClr val="646561"/>
          </a:solidFill>
          <a:ln>
            <a:solidFill>
              <a:srgbClr val="646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Century Gothic" panose="020B0502020202020204" pitchFamily="34" charset="0"/>
              </a:rPr>
              <a:t>Capability</a:t>
            </a:r>
            <a:endParaRPr lang="en-US" b="1" dirty="0">
              <a:latin typeface="Century Gothic" panose="020B0502020202020204" pitchFamily="34" charset="0"/>
            </a:endParaRPr>
          </a:p>
        </p:txBody>
      </p:sp>
      <p:sp>
        <p:nvSpPr>
          <p:cNvPr id="6" name="Rounded Rectangle 5"/>
          <p:cNvSpPr/>
          <p:nvPr/>
        </p:nvSpPr>
        <p:spPr>
          <a:xfrm>
            <a:off x="929958" y="2891837"/>
            <a:ext cx="2434590" cy="822960"/>
          </a:xfrm>
          <a:prstGeom prst="roundRect">
            <a:avLst/>
          </a:prstGeom>
          <a:solidFill>
            <a:srgbClr val="99993E"/>
          </a:solidFill>
          <a:ln>
            <a:solidFill>
              <a:srgbClr val="999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Century Gothic" panose="020B0502020202020204" pitchFamily="34" charset="0"/>
              </a:rPr>
              <a:t>Motivation</a:t>
            </a:r>
            <a:endParaRPr lang="en-US" b="1" dirty="0">
              <a:latin typeface="Century Gothic" panose="020B0502020202020204" pitchFamily="34" charset="0"/>
            </a:endParaRPr>
          </a:p>
        </p:txBody>
      </p:sp>
      <p:sp>
        <p:nvSpPr>
          <p:cNvPr id="7" name="Rounded Rectangle 6"/>
          <p:cNvSpPr/>
          <p:nvPr/>
        </p:nvSpPr>
        <p:spPr>
          <a:xfrm>
            <a:off x="929958" y="4196297"/>
            <a:ext cx="2434590" cy="822960"/>
          </a:xfrm>
          <a:prstGeom prst="roundRect">
            <a:avLst/>
          </a:prstGeom>
          <a:solidFill>
            <a:srgbClr val="32697C"/>
          </a:solidFill>
          <a:ln>
            <a:solidFill>
              <a:srgbClr val="32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Century Gothic" panose="020B0502020202020204" pitchFamily="34" charset="0"/>
              </a:rPr>
              <a:t>Opportunity</a:t>
            </a:r>
            <a:endParaRPr lang="en-US" b="1" dirty="0">
              <a:latin typeface="Century Gothic" panose="020B0502020202020204" pitchFamily="34" charset="0"/>
            </a:endParaRPr>
          </a:p>
        </p:txBody>
      </p:sp>
      <p:sp>
        <p:nvSpPr>
          <p:cNvPr id="8" name="Rounded Rectangle 7"/>
          <p:cNvSpPr/>
          <p:nvPr/>
        </p:nvSpPr>
        <p:spPr>
          <a:xfrm>
            <a:off x="5962968" y="2891978"/>
            <a:ext cx="2434590" cy="822960"/>
          </a:xfrm>
          <a:prstGeom prst="roundRect">
            <a:avLst/>
          </a:prstGeom>
          <a:solidFill>
            <a:srgbClr val="E28432"/>
          </a:solidFill>
          <a:ln>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Century Gothic" panose="020B0502020202020204" pitchFamily="34" charset="0"/>
              </a:rPr>
              <a:t>Behavior</a:t>
            </a:r>
            <a:endParaRPr lang="en-US" b="1" dirty="0">
              <a:latin typeface="Century Gothic" panose="020B0502020202020204" pitchFamily="34" charset="0"/>
            </a:endParaRPr>
          </a:p>
        </p:txBody>
      </p:sp>
      <p:cxnSp>
        <p:nvCxnSpPr>
          <p:cNvPr id="4" name="Straight Arrow Connector 3"/>
          <p:cNvCxnSpPr>
            <a:stCxn id="6" idx="3"/>
            <a:endCxn id="8" idx="1"/>
          </p:cNvCxnSpPr>
          <p:nvPr/>
        </p:nvCxnSpPr>
        <p:spPr>
          <a:xfrm>
            <a:off x="3364548" y="3303317"/>
            <a:ext cx="2598420" cy="141"/>
          </a:xfrm>
          <a:prstGeom prst="straightConnector1">
            <a:avLst/>
          </a:prstGeom>
          <a:ln w="57150">
            <a:solidFill>
              <a:srgbClr val="2D472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64548" y="2023110"/>
            <a:ext cx="2598420" cy="1097280"/>
          </a:xfrm>
          <a:prstGeom prst="straightConnector1">
            <a:avLst/>
          </a:prstGeom>
          <a:ln w="57150">
            <a:solidFill>
              <a:srgbClr val="2D472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3"/>
          </p:cNvCxnSpPr>
          <p:nvPr/>
        </p:nvCxnSpPr>
        <p:spPr>
          <a:xfrm flipV="1">
            <a:off x="3364548" y="3486150"/>
            <a:ext cx="2598420" cy="1121627"/>
          </a:xfrm>
          <a:prstGeom prst="straightConnector1">
            <a:avLst/>
          </a:prstGeom>
          <a:ln w="57150">
            <a:solidFill>
              <a:srgbClr val="2D472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 idx="0"/>
            <a:endCxn id="6" idx="2"/>
          </p:cNvCxnSpPr>
          <p:nvPr/>
        </p:nvCxnSpPr>
        <p:spPr>
          <a:xfrm flipV="1">
            <a:off x="2147253" y="3714797"/>
            <a:ext cx="0" cy="481500"/>
          </a:xfrm>
          <a:prstGeom prst="straightConnector1">
            <a:avLst/>
          </a:prstGeom>
          <a:ln w="57150">
            <a:solidFill>
              <a:srgbClr val="2D472D"/>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 idx="2"/>
            <a:endCxn id="6" idx="0"/>
          </p:cNvCxnSpPr>
          <p:nvPr/>
        </p:nvCxnSpPr>
        <p:spPr>
          <a:xfrm>
            <a:off x="2147253" y="2434590"/>
            <a:ext cx="0" cy="457247"/>
          </a:xfrm>
          <a:prstGeom prst="straightConnector1">
            <a:avLst/>
          </a:prstGeom>
          <a:ln w="57150">
            <a:solidFill>
              <a:srgbClr val="2D472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662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1"/>
          <p:cNvSpPr txBox="1">
            <a:spLocks noChangeArrowheads="1"/>
          </p:cNvSpPr>
          <p:nvPr/>
        </p:nvSpPr>
        <p:spPr bwMode="auto">
          <a:xfrm>
            <a:off x="347663" y="130175"/>
            <a:ext cx="8796337" cy="535531"/>
          </a:xfrm>
          <a:prstGeom prst="rect">
            <a:avLst/>
          </a:prstGeom>
          <a:noFill/>
          <a:ln>
            <a:noFill/>
          </a:ln>
        </p:spPr>
        <p:txBody>
          <a:bodyPr lIns="0" tIns="0" rIns="0" bIns="0" anchor="ctr" anchorCtr="0">
            <a:noAutofit/>
          </a:bodyPr>
          <a:lstStyle>
            <a:defPPr marR="0" lvl="0" algn="l" rtl="0">
              <a:lnSpc>
                <a:spcPct val="100000"/>
              </a:lnSpc>
              <a:spcBef>
                <a:spcPts val="0"/>
              </a:spcBef>
              <a:spcAft>
                <a:spcPts val="0"/>
              </a:spcAft>
            </a:defPPr>
            <a:lvl1pPr marL="0" indent="0">
              <a:lnSpc>
                <a:spcPct val="90000"/>
              </a:lnSpc>
              <a:buClr>
                <a:srgbClr val="C55A11"/>
              </a:buClr>
              <a:buSzPct val="25000"/>
              <a:buFont typeface="Source Sans Pro"/>
              <a:defRPr sz="3200" b="1">
                <a:solidFill>
                  <a:srgbClr val="47652D"/>
                </a:solidFill>
                <a:latin typeface="Century Gothic" panose="020B0502020202020204" pitchFamily="34" charset="0"/>
                <a:ea typeface="Source Sans Pro"/>
                <a:cs typeface="Source Sans Pro"/>
                <a:sym typeface="Source Sans Pro"/>
              </a:defRPr>
            </a:lvl1pPr>
            <a:lvl2pPr indent="0">
              <a:defRPr sz="1800"/>
            </a:lvl2pPr>
            <a:lvl3pPr indent="0">
              <a:defRPr sz="1800"/>
            </a:lvl3pPr>
            <a:lvl4pPr indent="0">
              <a:defRPr sz="1800"/>
            </a:lvl4pPr>
            <a:lvl5pPr indent="0">
              <a:defRPr sz="1800"/>
            </a:lvl5pPr>
            <a:lvl6pPr indent="0">
              <a:defRPr sz="1800"/>
            </a:lvl6pPr>
            <a:lvl7pPr indent="0">
              <a:defRPr sz="1800"/>
            </a:lvl7pPr>
            <a:lvl8pPr indent="0">
              <a:defRPr sz="1800"/>
            </a:lvl8pPr>
            <a:lvl9pPr indent="0">
              <a:defRPr sz="1800"/>
            </a:lvl9pPr>
          </a:lstStyle>
          <a:p>
            <a:r>
              <a:rPr lang="en-US" altLang="en-US"/>
              <a:t>The Socio-Ecological Model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752" y="738858"/>
            <a:ext cx="6071617" cy="5419456"/>
          </a:xfrm>
          <a:prstGeom prst="rect">
            <a:avLst/>
          </a:prstGeom>
        </p:spPr>
      </p:pic>
    </p:spTree>
    <p:extLst>
      <p:ext uri="{BB962C8B-B14F-4D97-AF65-F5344CB8AC3E}">
        <p14:creationId xmlns:p14="http://schemas.microsoft.com/office/powerpoint/2010/main" val="1286272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What is formative research?</a:t>
            </a:r>
            <a:endParaRPr lang="en-US" dirty="0"/>
          </a:p>
        </p:txBody>
      </p:sp>
      <p:sp>
        <p:nvSpPr>
          <p:cNvPr id="2" name="Subtitle 1"/>
          <p:cNvSpPr>
            <a:spLocks noGrp="1"/>
          </p:cNvSpPr>
          <p:nvPr>
            <p:ph idx="1"/>
          </p:nvPr>
        </p:nvSpPr>
        <p:spPr/>
        <p:txBody>
          <a:bodyPr/>
          <a:lstStyle/>
          <a:p>
            <a:r>
              <a:rPr lang="en-US" dirty="0" smtClean="0"/>
              <a:t>Data collection to inform activity design, helping uncover priority practices and factors for effective program interventions</a:t>
            </a:r>
          </a:p>
          <a:p>
            <a:r>
              <a:rPr lang="en-US" dirty="0" smtClean="0"/>
              <a:t>Can be done at any time during an activity’s lifecycle</a:t>
            </a:r>
          </a:p>
          <a:p>
            <a:r>
              <a:rPr lang="en-US" dirty="0" smtClean="0"/>
              <a:t>Focuses on understanding small, practical actions that fit within existing environments</a:t>
            </a:r>
          </a:p>
          <a:p>
            <a:r>
              <a:rPr lang="en-US" dirty="0" smtClean="0"/>
              <a:t>Helps us understand how to promote practices effectively</a:t>
            </a:r>
          </a:p>
        </p:txBody>
      </p:sp>
    </p:spTree>
    <p:extLst>
      <p:ext uri="{BB962C8B-B14F-4D97-AF65-F5344CB8AC3E}">
        <p14:creationId xmlns:p14="http://schemas.microsoft.com/office/powerpoint/2010/main" val="542764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research in Odisha, India</a:t>
            </a:r>
            <a:endParaRPr lang="en-US" dirty="0"/>
          </a:p>
        </p:txBody>
      </p:sp>
      <p:sp>
        <p:nvSpPr>
          <p:cNvPr id="3" name="Content Placeholder 2"/>
          <p:cNvSpPr>
            <a:spLocks noGrp="1"/>
          </p:cNvSpPr>
          <p:nvPr>
            <p:ph idx="1"/>
          </p:nvPr>
        </p:nvSpPr>
        <p:spPr>
          <a:xfrm>
            <a:off x="628650" y="1601067"/>
            <a:ext cx="7886700" cy="4342093"/>
          </a:xfrm>
        </p:spPr>
        <p:txBody>
          <a:bodyPr>
            <a:normAutofit fontScale="85000" lnSpcReduction="20000"/>
          </a:bodyPr>
          <a:lstStyle/>
          <a:p>
            <a:pPr lvl="0"/>
            <a:r>
              <a:rPr lang="en-US" dirty="0" smtClean="0"/>
              <a:t>Household and community environment, markets, resources, and services</a:t>
            </a:r>
          </a:p>
          <a:p>
            <a:pPr lvl="0"/>
            <a:r>
              <a:rPr lang="en-US" dirty="0" smtClean="0"/>
              <a:t>Community priorities related to agriculture, livelihoods, and nutrition</a:t>
            </a:r>
          </a:p>
          <a:p>
            <a:pPr lvl="0"/>
            <a:r>
              <a:rPr lang="en-US" dirty="0" smtClean="0"/>
              <a:t>WASH practices, attitudes, and beliefs</a:t>
            </a:r>
          </a:p>
          <a:p>
            <a:pPr lvl="0"/>
            <a:r>
              <a:rPr lang="en-US" dirty="0" smtClean="0"/>
              <a:t>Gender roles, household relationships, and decision-making</a:t>
            </a:r>
          </a:p>
          <a:p>
            <a:pPr lvl="0"/>
            <a:r>
              <a:rPr lang="en-US" dirty="0" smtClean="0"/>
              <a:t>Gender roles, division of labor and labor sharing </a:t>
            </a:r>
          </a:p>
          <a:p>
            <a:pPr lvl="0"/>
            <a:r>
              <a:rPr lang="en-US" dirty="0" smtClean="0"/>
              <a:t>Attitudes and beliefs related to commonly produced and/or purchased foods</a:t>
            </a:r>
          </a:p>
          <a:p>
            <a:pPr lvl="0"/>
            <a:r>
              <a:rPr lang="en-US" dirty="0" smtClean="0"/>
              <a:t>Farming practices, attitudes, and beliefs </a:t>
            </a:r>
          </a:p>
          <a:p>
            <a:pPr lvl="0"/>
            <a:r>
              <a:rPr lang="en-US" dirty="0" smtClean="0"/>
              <a:t>Seasonal challenges related to food security, income and expenditure, labor demands, and health issues</a:t>
            </a:r>
          </a:p>
        </p:txBody>
      </p:sp>
    </p:spTree>
    <p:extLst>
      <p:ext uri="{BB962C8B-B14F-4D97-AF65-F5344CB8AC3E}">
        <p14:creationId xmlns:p14="http://schemas.microsoft.com/office/powerpoint/2010/main" val="2002660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1596" y="1859304"/>
            <a:ext cx="7883754" cy="3131149"/>
          </a:xfrm>
        </p:spPr>
        <p:txBody>
          <a:bodyPr>
            <a:normAutofit/>
          </a:bodyPr>
          <a:lstStyle/>
          <a:p>
            <a:pPr marL="342900" indent="-342900">
              <a:spcAft>
                <a:spcPts val="600"/>
              </a:spcAft>
              <a:buFont typeface="Arial" charset="0"/>
              <a:buChar char="•"/>
            </a:pPr>
            <a:r>
              <a:rPr lang="en-US" sz="2800" dirty="0"/>
              <a:t>Articulate the basic concepts about why behaviors </a:t>
            </a:r>
            <a:r>
              <a:rPr lang="en-US" sz="2800" dirty="0" smtClean="0"/>
              <a:t>change </a:t>
            </a:r>
          </a:p>
          <a:p>
            <a:pPr marL="342900" lvl="0" indent="-342900">
              <a:spcAft>
                <a:spcPts val="600"/>
              </a:spcAft>
              <a:buFont typeface="Arial" charset="0"/>
              <a:buChar char="•"/>
            </a:pPr>
            <a:r>
              <a:rPr lang="en-US" sz="2800" dirty="0" smtClean="0"/>
              <a:t>Explain several ways that SBC contributes to improved activity outcomes</a:t>
            </a:r>
          </a:p>
          <a:p>
            <a:pPr marL="342900" lvl="0" indent="-342900">
              <a:spcAft>
                <a:spcPts val="600"/>
              </a:spcAft>
              <a:buFont typeface="Arial" charset="0"/>
              <a:buChar char="•"/>
            </a:pPr>
            <a:r>
              <a:rPr lang="en-US" sz="2800" dirty="0" smtClean="0"/>
              <a:t>Describe how SBC uses formative research to guide activity interventions</a:t>
            </a:r>
          </a:p>
          <a:p>
            <a:pPr marL="342900" indent="-342900">
              <a:spcAft>
                <a:spcPts val="600"/>
              </a:spcAft>
              <a:buFont typeface="Arial" charset="0"/>
              <a:buChar char="•"/>
            </a:pPr>
            <a:endParaRPr lang="en-US" sz="2800" dirty="0"/>
          </a:p>
        </p:txBody>
      </p:sp>
      <p:sp>
        <p:nvSpPr>
          <p:cNvPr id="2" name="Title 1"/>
          <p:cNvSpPr>
            <a:spLocks noGrp="1"/>
          </p:cNvSpPr>
          <p:nvPr>
            <p:ph type="ctrTitle"/>
          </p:nvPr>
        </p:nvSpPr>
        <p:spPr/>
        <p:txBody>
          <a:bodyPr/>
          <a:lstStyle/>
          <a:p>
            <a:r>
              <a:rPr lang="en-US" smtClean="0"/>
              <a:t>Objectives</a:t>
            </a:r>
            <a:endParaRPr lang="en-US" dirty="0"/>
          </a:p>
        </p:txBody>
      </p:sp>
    </p:spTree>
    <p:extLst>
      <p:ext uri="{BB962C8B-B14F-4D97-AF65-F5344CB8AC3E}">
        <p14:creationId xmlns:p14="http://schemas.microsoft.com/office/powerpoint/2010/main" val="1896306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28650" y="365125"/>
            <a:ext cx="7886700" cy="1325563"/>
          </a:xfrm>
        </p:spPr>
        <p:txBody>
          <a:bodyPr/>
          <a:lstStyle/>
          <a:p>
            <a:r>
              <a:rPr lang="en-US" dirty="0" smtClean="0"/>
              <a:t>Data collection methods used for formative research in Odisha, India</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763" y="2931400"/>
            <a:ext cx="4726231" cy="315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657523" y="1950753"/>
            <a:ext cx="7886700" cy="434209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Open-ended discussion</a:t>
            </a:r>
          </a:p>
          <a:p>
            <a:r>
              <a:rPr lang="en-US" dirty="0" smtClean="0"/>
              <a:t>Food ranking</a:t>
            </a:r>
          </a:p>
          <a:p>
            <a:r>
              <a:rPr lang="en-US" dirty="0" smtClean="0"/>
              <a:t>Daily activity chart</a:t>
            </a:r>
          </a:p>
          <a:p>
            <a:r>
              <a:rPr lang="en-US" dirty="0" smtClean="0"/>
              <a:t>Seasonal calendar</a:t>
            </a:r>
          </a:p>
          <a:p>
            <a:r>
              <a:rPr lang="en-US" dirty="0" smtClean="0"/>
              <a:t>Transect walk</a:t>
            </a:r>
          </a:p>
        </p:txBody>
      </p:sp>
      <p:sp>
        <p:nvSpPr>
          <p:cNvPr id="10" name="TextBox 9"/>
          <p:cNvSpPr txBox="1"/>
          <p:nvPr/>
        </p:nvSpPr>
        <p:spPr>
          <a:xfrm>
            <a:off x="4522027" y="6047828"/>
            <a:ext cx="4541958" cy="230832"/>
          </a:xfrm>
          <a:prstGeom prst="rect">
            <a:avLst/>
          </a:prstGeom>
          <a:noFill/>
        </p:spPr>
        <p:txBody>
          <a:bodyPr wrap="square" rtlCol="0">
            <a:spAutoFit/>
          </a:bodyPr>
          <a:lstStyle/>
          <a:p>
            <a:pPr algn="r"/>
            <a:r>
              <a:rPr lang="en-US" sz="900" dirty="0">
                <a:latin typeface="Franklin Gothic Book" panose="020B0503020102020204" pitchFamily="34" charset="0"/>
              </a:rPr>
              <a:t>Photo credit: </a:t>
            </a:r>
            <a:r>
              <a:rPr lang="en-US" sz="900" dirty="0" smtClean="0">
                <a:latin typeface="Franklin Gothic Book" panose="020B0503020102020204" pitchFamily="34" charset="0"/>
              </a:rPr>
              <a:t>Sarah Cunningham, SPRING</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949000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Shape 493"/>
          <p:cNvSpPr txBox="1">
            <a:spLocks noGrp="1"/>
          </p:cNvSpPr>
          <p:nvPr>
            <p:ph sz="half" idx="1"/>
          </p:nvPr>
        </p:nvSpPr>
        <p:spPr>
          <a:xfrm>
            <a:off x="866274" y="1597794"/>
            <a:ext cx="8277726" cy="4759692"/>
          </a:xfrm>
          <a:noFill/>
        </p:spPr>
        <p:txBody>
          <a:bodyPr>
            <a:normAutofit/>
          </a:bodyPr>
          <a:lstStyle/>
          <a:p>
            <a:pPr lvl="0"/>
            <a:r>
              <a:rPr lang="en-US" sz="2600" dirty="0" smtClean="0">
                <a:sym typeface="Source Sans Pro"/>
              </a:rPr>
              <a:t>Increase demand for nutritious foods </a:t>
            </a:r>
            <a:r>
              <a:rPr lang="en-US" sz="2600" i="1" dirty="0" smtClean="0">
                <a:sym typeface="Source Sans Pro"/>
              </a:rPr>
              <a:t>AND</a:t>
            </a:r>
          </a:p>
          <a:p>
            <a:pPr lvl="0"/>
            <a:r>
              <a:rPr lang="en-US" sz="2600" dirty="0" smtClean="0">
                <a:sym typeface="Source Sans Pro"/>
              </a:rPr>
              <a:t>Ensure nutritious foods are available in local markets </a:t>
            </a:r>
            <a:r>
              <a:rPr lang="en-US" sz="2600" i="1" dirty="0" smtClean="0">
                <a:sym typeface="Source Sans Pro"/>
              </a:rPr>
              <a:t>AND</a:t>
            </a:r>
          </a:p>
          <a:p>
            <a:pPr lvl="0"/>
            <a:r>
              <a:rPr lang="en-US" sz="2600" dirty="0" smtClean="0">
                <a:sym typeface="Source Sans Pro"/>
              </a:rPr>
              <a:t>Ensure farmers can grow them (accessible supplies &amp; equipment)</a:t>
            </a:r>
          </a:p>
          <a:p>
            <a:pPr lvl="0"/>
            <a:endParaRPr lang="en-US" sz="1000" dirty="0" smtClean="0">
              <a:solidFill>
                <a:schemeClr val="tx1"/>
              </a:solidFill>
              <a:sym typeface="Source Sans Pro"/>
            </a:endParaRPr>
          </a:p>
        </p:txBody>
      </p:sp>
      <p:sp>
        <p:nvSpPr>
          <p:cNvPr id="492" name="Shape 492"/>
          <p:cNvSpPr txBox="1">
            <a:spLocks noGrp="1"/>
          </p:cNvSpPr>
          <p:nvPr>
            <p:ph type="title"/>
          </p:nvPr>
        </p:nvSpPr>
        <p:spPr>
          <a:xfrm>
            <a:off x="866274" y="365126"/>
            <a:ext cx="7757962" cy="753811"/>
          </a:xfrm>
        </p:spPr>
        <p:txBody>
          <a:bodyPr anchor="ctr">
            <a:normAutofit/>
          </a:bodyPr>
          <a:lstStyle/>
          <a:p>
            <a:pPr lvl="0"/>
            <a:r>
              <a:rPr lang="en-US" dirty="0" smtClean="0"/>
              <a:t>Strengthen Enablers for Change</a:t>
            </a:r>
            <a:endParaRPr lang="en-US" dirty="0">
              <a:sym typeface="Source Sans Pro"/>
            </a:endParaRPr>
          </a:p>
        </p:txBody>
      </p:sp>
      <p:pic>
        <p:nvPicPr>
          <p:cNvPr id="5" name="Picture 2"/>
          <p:cNvPicPr>
            <a:picLocks noChangeAspect="1" noChangeArrowheads="1"/>
          </p:cNvPicPr>
          <p:nvPr/>
        </p:nvPicPr>
        <p:blipFill rotWithShape="1">
          <a:blip r:embed="rId3">
            <a:clrChange>
              <a:clrFrom>
                <a:srgbClr val="FDDAAE"/>
              </a:clrFrom>
              <a:clrTo>
                <a:srgbClr val="FDDAAE">
                  <a:alpha val="0"/>
                </a:srgbClr>
              </a:clrTo>
            </a:clrChange>
            <a:extLst>
              <a:ext uri="{28A0092B-C50C-407E-A947-70E740481C1C}">
                <a14:useLocalDpi xmlns:a14="http://schemas.microsoft.com/office/drawing/2010/main" val="0"/>
              </a:ext>
            </a:extLst>
          </a:blip>
          <a:srcRect l="1338" r="17536"/>
          <a:stretch/>
        </p:blipFill>
        <p:spPr bwMode="auto">
          <a:xfrm>
            <a:off x="4297597" y="3365347"/>
            <a:ext cx="4846403"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990" y="5477529"/>
            <a:ext cx="1727578" cy="37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465" y="4205765"/>
            <a:ext cx="800618" cy="25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317637" y="4082460"/>
            <a:ext cx="3869352" cy="1328023"/>
          </a:xfrm>
          <a:prstGeom prst="roundRect">
            <a:avLst/>
          </a:prstGeom>
          <a:noFill/>
          <a:ln>
            <a:noFill/>
          </a:ln>
        </p:spPr>
        <p:txBody>
          <a:bodyPr wrap="square">
            <a:spAutoFit/>
          </a:bodyPr>
          <a:lstStyle/>
          <a:p>
            <a:pPr lvl="0"/>
            <a:r>
              <a:rPr lang="en-US" sz="2400" i="1" dirty="0">
                <a:solidFill>
                  <a:srgbClr val="2D472D"/>
                </a:solidFill>
                <a:latin typeface="Franklin Gothic Heavy" panose="020B0903020102020204" pitchFamily="34" charset="0"/>
                <a:sym typeface="Source Sans Pro"/>
              </a:rPr>
              <a:t>Increasing demand and supply </a:t>
            </a:r>
            <a:r>
              <a:rPr lang="en-US" sz="2400" i="1" u="sng" dirty="0">
                <a:solidFill>
                  <a:srgbClr val="2D472D"/>
                </a:solidFill>
                <a:latin typeface="Franklin Gothic Heavy" panose="020B0903020102020204" pitchFamily="34" charset="0"/>
                <a:sym typeface="Source Sans Pro"/>
              </a:rPr>
              <a:t>together</a:t>
            </a:r>
            <a:r>
              <a:rPr lang="en-US" sz="2400" i="1" dirty="0">
                <a:solidFill>
                  <a:srgbClr val="2D472D"/>
                </a:solidFill>
                <a:latin typeface="Franklin Gothic Heavy" panose="020B0903020102020204" pitchFamily="34" charset="0"/>
                <a:sym typeface="Source Sans Pro"/>
              </a:rPr>
              <a:t> is complicated, but critical</a:t>
            </a:r>
          </a:p>
        </p:txBody>
      </p:sp>
    </p:spTree>
    <p:extLst>
      <p:ext uri="{BB962C8B-B14F-4D97-AF65-F5344CB8AC3E}">
        <p14:creationId xmlns:p14="http://schemas.microsoft.com/office/powerpoint/2010/main" val="1175483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628650" y="365126"/>
            <a:ext cx="7886700" cy="769992"/>
          </a:xfrm>
        </p:spPr>
        <p:txBody>
          <a:bodyPr>
            <a:normAutofit fontScale="90000"/>
          </a:bodyPr>
          <a:lstStyle/>
          <a:p>
            <a:r>
              <a:rPr lang="en-US" dirty="0" smtClean="0"/>
              <a:t>Applying SBC to Design: Joint Decision-Making</a:t>
            </a:r>
            <a:endParaRPr lang="en-US" dirty="0"/>
          </a:p>
        </p:txBody>
      </p:sp>
      <p:sp>
        <p:nvSpPr>
          <p:cNvPr id="2" name="Subtitle 1"/>
          <p:cNvSpPr>
            <a:spLocks noGrp="1"/>
          </p:cNvSpPr>
          <p:nvPr>
            <p:ph idx="1"/>
          </p:nvPr>
        </p:nvSpPr>
        <p:spPr>
          <a:xfrm>
            <a:off x="462013" y="1598426"/>
            <a:ext cx="3773103" cy="4919105"/>
          </a:xfrm>
        </p:spPr>
        <p:txBody>
          <a:bodyPr>
            <a:normAutofit/>
          </a:bodyPr>
          <a:lstStyle/>
          <a:p>
            <a:r>
              <a:rPr lang="en-US" sz="2600" dirty="0"/>
              <a:t>Community-produced videos show a local </a:t>
            </a:r>
            <a:r>
              <a:rPr lang="en-US" sz="2600" dirty="0" smtClean="0"/>
              <a:t>family:</a:t>
            </a:r>
            <a:endParaRPr lang="en-US" sz="2600" dirty="0"/>
          </a:p>
          <a:p>
            <a:pPr lvl="1"/>
            <a:r>
              <a:rPr lang="en-US" sz="2200" dirty="0"/>
              <a:t>D</a:t>
            </a:r>
            <a:r>
              <a:rPr lang="en-US" sz="2200" dirty="0" smtClean="0"/>
              <a:t>iscussing </a:t>
            </a:r>
            <a:r>
              <a:rPr lang="en-US" sz="2200" dirty="0"/>
              <a:t>risks and benefits </a:t>
            </a:r>
            <a:r>
              <a:rPr lang="en-US" sz="2200" dirty="0" smtClean="0"/>
              <a:t>together;</a:t>
            </a:r>
            <a:endParaRPr lang="en-US" sz="2200" dirty="0"/>
          </a:p>
          <a:p>
            <a:pPr lvl="1"/>
            <a:r>
              <a:rPr lang="en-US" sz="2200" dirty="0"/>
              <a:t>S</a:t>
            </a:r>
            <a:r>
              <a:rPr lang="en-US" sz="2200" dirty="0" smtClean="0"/>
              <a:t>haring </a:t>
            </a:r>
            <a:r>
              <a:rPr lang="en-US" sz="2200" dirty="0"/>
              <a:t>tasks to improve </a:t>
            </a:r>
            <a:r>
              <a:rPr lang="en-US" sz="2200" dirty="0" smtClean="0"/>
              <a:t>practices; and</a:t>
            </a:r>
            <a:endParaRPr lang="en-US" sz="2200" dirty="0"/>
          </a:p>
          <a:p>
            <a:pPr lvl="1"/>
            <a:r>
              <a:rPr lang="en-US" sz="2200" dirty="0" smtClean="0"/>
              <a:t>Deciding </a:t>
            </a:r>
            <a:r>
              <a:rPr lang="en-US" sz="2200" dirty="0"/>
              <a:t>together when to consume </a:t>
            </a:r>
            <a:r>
              <a:rPr lang="en-US" sz="2200" dirty="0" smtClean="0"/>
              <a:t>meat/eggs </a:t>
            </a:r>
            <a:r>
              <a:rPr lang="en-US" sz="2200" dirty="0"/>
              <a:t>at home, when to sell </a:t>
            </a:r>
            <a:r>
              <a:rPr lang="en-US" sz="2200" dirty="0" smtClean="0"/>
              <a:t>meat/eggs</a:t>
            </a:r>
            <a:r>
              <a:rPr lang="en-US" sz="2200" dirty="0"/>
              <a:t>, and how to use </a:t>
            </a:r>
            <a:r>
              <a:rPr lang="en-US" sz="2200" dirty="0" smtClean="0"/>
              <a:t>income.</a:t>
            </a:r>
            <a:endParaRPr lang="en-US" sz="2200" dirty="0"/>
          </a:p>
          <a:p>
            <a:endParaRPr lang="en-US" dirty="0"/>
          </a:p>
        </p:txBody>
      </p:sp>
      <p:sp>
        <p:nvSpPr>
          <p:cNvPr id="5" name="TextBox 4"/>
          <p:cNvSpPr txBox="1"/>
          <p:nvPr/>
        </p:nvSpPr>
        <p:spPr>
          <a:xfrm>
            <a:off x="4502778" y="4786918"/>
            <a:ext cx="4541958" cy="230832"/>
          </a:xfrm>
          <a:prstGeom prst="rect">
            <a:avLst/>
          </a:prstGeom>
          <a:noFill/>
        </p:spPr>
        <p:txBody>
          <a:bodyPr wrap="square" rtlCol="0">
            <a:spAutoFit/>
          </a:bodyPr>
          <a:lstStyle/>
          <a:p>
            <a:pPr algn="r"/>
            <a:r>
              <a:rPr lang="en-US" sz="900" dirty="0">
                <a:latin typeface="Franklin Gothic Book" panose="020B0503020102020204" pitchFamily="34" charset="0"/>
              </a:rPr>
              <a:t>Photo credit: </a:t>
            </a:r>
            <a:r>
              <a:rPr lang="en-US" sz="900" dirty="0" smtClean="0">
                <a:latin typeface="Franklin Gothic Book" panose="020B0503020102020204" pitchFamily="34" charset="0"/>
              </a:rPr>
              <a:t>Sarah Hogan, SPRING</a:t>
            </a:r>
            <a:endParaRPr lang="en-US" sz="900" dirty="0">
              <a:latin typeface="Franklin Gothic Book" panose="020B0503020102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41" r="6295" b="6225"/>
          <a:stretch/>
        </p:blipFill>
        <p:spPr bwMode="auto">
          <a:xfrm>
            <a:off x="4394254" y="2053342"/>
            <a:ext cx="4650482" cy="273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452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Accelerating Behavior Change in Nutrition-Sensitive Agriculture: On-line Course</a:t>
            </a:r>
            <a:endParaRPr lang="en-US" dirty="0"/>
          </a:p>
        </p:txBody>
      </p:sp>
      <p:pic>
        <p:nvPicPr>
          <p:cNvPr id="1027" name="Picture 3" descr="C:\Users\lkowalski\Downloads\13697962385_e2e53b5350_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124" y="1642680"/>
            <a:ext cx="6536572" cy="4311967"/>
          </a:xfrm>
          <a:prstGeom prst="rect">
            <a:avLst/>
          </a:prstGeom>
          <a:noFill/>
          <a:ln w="28575">
            <a:solidFill>
              <a:srgbClr val="32697C"/>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82230" y="5976549"/>
            <a:ext cx="4541958" cy="230832"/>
          </a:xfrm>
          <a:prstGeom prst="rect">
            <a:avLst/>
          </a:prstGeom>
          <a:noFill/>
        </p:spPr>
        <p:txBody>
          <a:bodyPr wrap="square" rtlCol="0">
            <a:spAutoFit/>
          </a:bodyPr>
          <a:lstStyle/>
          <a:p>
            <a:pPr algn="r"/>
            <a:r>
              <a:rPr lang="en-US" sz="900" dirty="0">
                <a:latin typeface="Franklin Gothic Book" panose="020B0503020102020204" pitchFamily="34" charset="0"/>
              </a:rPr>
              <a:t>Photo credit: </a:t>
            </a:r>
            <a:r>
              <a:rPr lang="en-US" sz="900" dirty="0" smtClean="0">
                <a:latin typeface="Franklin Gothic Book" panose="020B0503020102020204" pitchFamily="34" charset="0"/>
              </a:rPr>
              <a:t>Cambodia, HARVEST</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377151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from This </a:t>
            </a:r>
            <a:r>
              <a:rPr lang="en-US" dirty="0" smtClean="0"/>
              <a:t>Session</a:t>
            </a:r>
            <a:endParaRPr lang="en-US" dirty="0"/>
          </a:p>
        </p:txBody>
      </p:sp>
      <p:sp>
        <p:nvSpPr>
          <p:cNvPr id="3" name="Content Placeholder 2"/>
          <p:cNvSpPr>
            <a:spLocks noGrp="1"/>
          </p:cNvSpPr>
          <p:nvPr>
            <p:ph idx="1"/>
          </p:nvPr>
        </p:nvSpPr>
        <p:spPr>
          <a:xfrm>
            <a:off x="628650" y="1690688"/>
            <a:ext cx="7886700" cy="4257625"/>
          </a:xfrm>
        </p:spPr>
        <p:txBody>
          <a:bodyPr/>
          <a:lstStyle/>
          <a:p>
            <a:pPr lvl="0"/>
            <a:r>
              <a:rPr lang="en-US" dirty="0"/>
              <a:t>Social and behavior change </a:t>
            </a:r>
            <a:r>
              <a:rPr lang="en-US" dirty="0" smtClean="0"/>
              <a:t>encourages people to adopt and maintain practices that contribute to specific outcomes</a:t>
            </a:r>
            <a:endParaRPr lang="en-US" dirty="0"/>
          </a:p>
          <a:p>
            <a:pPr lvl="0"/>
            <a:r>
              <a:rPr lang="en-US" dirty="0" smtClean="0"/>
              <a:t>Activities that </a:t>
            </a:r>
            <a:r>
              <a:rPr lang="en-US" dirty="0"/>
              <a:t>use SBC </a:t>
            </a:r>
            <a:r>
              <a:rPr lang="en-US" dirty="0" smtClean="0"/>
              <a:t>approaches are better able to </a:t>
            </a:r>
            <a:r>
              <a:rPr lang="en-US" dirty="0"/>
              <a:t>achieve </a:t>
            </a:r>
            <a:r>
              <a:rPr lang="en-US" dirty="0" smtClean="0"/>
              <a:t>stated outcomes, as compared with those </a:t>
            </a:r>
            <a:r>
              <a:rPr lang="en-US" dirty="0"/>
              <a:t>that have no SBC component</a:t>
            </a:r>
          </a:p>
          <a:p>
            <a:pPr lvl="0"/>
            <a:r>
              <a:rPr lang="en-US" dirty="0" smtClean="0"/>
              <a:t>SBC for nutrition-sensitive agriculture focuses on:</a:t>
            </a:r>
          </a:p>
          <a:p>
            <a:pPr lvl="1"/>
            <a:r>
              <a:rPr lang="en-US" dirty="0" smtClean="0"/>
              <a:t>Which agriculture practices can best contribute to nutrition outcomes in a given context?</a:t>
            </a:r>
          </a:p>
          <a:p>
            <a:pPr lvl="1"/>
            <a:r>
              <a:rPr lang="en-US" dirty="0" smtClean="0"/>
              <a:t>How can we improve uptake of specific practices?</a:t>
            </a:r>
            <a:endParaRPr lang="en-US" dirty="0"/>
          </a:p>
        </p:txBody>
      </p:sp>
    </p:spTree>
    <p:extLst>
      <p:ext uri="{BB962C8B-B14F-4D97-AF65-F5344CB8AC3E}">
        <p14:creationId xmlns:p14="http://schemas.microsoft.com/office/powerpoint/2010/main" val="1317048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34170" y="2247900"/>
            <a:ext cx="6858000" cy="1655763"/>
          </a:xfrm>
        </p:spPr>
        <p:txBody>
          <a:bodyPr>
            <a:normAutofit/>
          </a:bodyPr>
          <a:lstStyle/>
          <a:p>
            <a:pPr marL="0" indent="0" algn="ctr">
              <a:buNone/>
            </a:pPr>
            <a:r>
              <a:rPr lang="en-US" dirty="0"/>
              <a:t>Thank you! </a:t>
            </a:r>
          </a:p>
          <a:p>
            <a:pPr marL="0" indent="0" algn="ctr">
              <a:buNone/>
            </a:pPr>
            <a:r>
              <a:rPr lang="en-US" dirty="0"/>
              <a:t>For more information, please contact:</a:t>
            </a:r>
          </a:p>
          <a:p>
            <a:pPr marL="0" indent="0" algn="ctr">
              <a:buNone/>
            </a:pPr>
            <a:endParaRPr lang="en-US" dirty="0"/>
          </a:p>
        </p:txBody>
      </p:sp>
    </p:spTree>
    <p:extLst>
      <p:ext uri="{BB962C8B-B14F-4D97-AF65-F5344CB8AC3E}">
        <p14:creationId xmlns:p14="http://schemas.microsoft.com/office/powerpoint/2010/main" val="1297893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Social and Behavior Change (SBC)?</a:t>
            </a:r>
            <a:endParaRPr lang="en-US" dirty="0"/>
          </a:p>
        </p:txBody>
      </p:sp>
      <p:sp>
        <p:nvSpPr>
          <p:cNvPr id="3" name="Content Placeholder 2"/>
          <p:cNvSpPr>
            <a:spLocks noGrp="1"/>
          </p:cNvSpPr>
          <p:nvPr>
            <p:ph idx="1"/>
          </p:nvPr>
        </p:nvSpPr>
        <p:spPr/>
        <p:txBody>
          <a:bodyPr>
            <a:normAutofit/>
          </a:bodyPr>
          <a:lstStyle/>
          <a:p>
            <a:r>
              <a:rPr lang="en-US" dirty="0" smtClean="0"/>
              <a:t> Activities that focus on changing the behavior of individuals and communities</a:t>
            </a:r>
            <a:r>
              <a:rPr lang="mr-IN" dirty="0" smtClean="0"/>
              <a:t>–</a:t>
            </a:r>
            <a:r>
              <a:rPr lang="en-US" dirty="0" smtClean="0"/>
              <a:t> including social norms and environmental factors</a:t>
            </a:r>
          </a:p>
          <a:p>
            <a:r>
              <a:rPr lang="en-US" dirty="0" smtClean="0"/>
              <a:t>Encourages people to adopt and maintain practices that contribute to specific outcomes</a:t>
            </a:r>
          </a:p>
          <a:p>
            <a:r>
              <a:rPr lang="en-US" dirty="0" smtClean="0"/>
              <a:t>However, in order to </a:t>
            </a:r>
            <a:r>
              <a:rPr lang="en-US" i="1" dirty="0" smtClean="0"/>
              <a:t>change</a:t>
            </a:r>
            <a:r>
              <a:rPr lang="en-US" dirty="0" smtClean="0"/>
              <a:t> how people behave, we need to first </a:t>
            </a:r>
            <a:r>
              <a:rPr lang="en-US" i="1" dirty="0" smtClean="0"/>
              <a:t>understand</a:t>
            </a:r>
            <a:r>
              <a:rPr lang="en-US" dirty="0" smtClean="0"/>
              <a:t> their current behavior</a:t>
            </a:r>
            <a:r>
              <a:rPr lang="mr-IN" dirty="0" smtClean="0"/>
              <a:t>–</a:t>
            </a:r>
            <a:r>
              <a:rPr lang="en-US" dirty="0" smtClean="0"/>
              <a:t> SBC activities strive to do both</a:t>
            </a:r>
          </a:p>
          <a:p>
            <a:endParaRPr lang="en-US" dirty="0"/>
          </a:p>
        </p:txBody>
      </p:sp>
    </p:spTree>
    <p:extLst>
      <p:ext uri="{BB962C8B-B14F-4D97-AF65-F5344CB8AC3E}">
        <p14:creationId xmlns:p14="http://schemas.microsoft.com/office/powerpoint/2010/main" val="4162028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 t="1504" r="14717" b="10950"/>
          <a:stretch/>
        </p:blipFill>
        <p:spPr bwMode="auto">
          <a:xfrm>
            <a:off x="0" y="-36225"/>
            <a:ext cx="9144000" cy="627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 y="-51991"/>
            <a:ext cx="9144001" cy="6290442"/>
          </a:xfrm>
          <a:prstGeom prst="rect">
            <a:avLst/>
          </a:prstGeom>
          <a:gradFill>
            <a:gsLst>
              <a:gs pos="45000">
                <a:srgbClr val="FFFFFF">
                  <a:alpha val="80000"/>
                </a:srgbClr>
              </a:gs>
              <a:gs pos="0">
                <a:schemeClr val="bg1">
                  <a:alpha val="90000"/>
                </a:schemeClr>
              </a:gs>
              <a:gs pos="80000">
                <a:schemeClr val="bg1">
                  <a:alpha val="60000"/>
                </a:schemeClr>
              </a:gs>
              <a:gs pos="100000">
                <a:schemeClr val="bg1">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23494"/>
            <a:ext cx="8229600" cy="487362"/>
          </a:xfrm>
        </p:spPr>
        <p:txBody>
          <a:bodyPr rtlCol="0">
            <a:normAutofit fontScale="90000"/>
          </a:bodyPr>
          <a:lstStyle/>
          <a:p>
            <a:pPr fontAlgn="auto">
              <a:spcAft>
                <a:spcPts val="0"/>
              </a:spcAft>
              <a:defRPr/>
            </a:pPr>
            <a:r>
              <a:rPr lang="en-US" dirty="0" smtClean="0"/>
              <a:t>Clearly Defining Behaviors: “Behavior” and “Practice”</a:t>
            </a:r>
          </a:p>
        </p:txBody>
      </p:sp>
      <p:sp>
        <p:nvSpPr>
          <p:cNvPr id="3" name="Content Placeholder 2"/>
          <p:cNvSpPr>
            <a:spLocks noGrp="1"/>
          </p:cNvSpPr>
          <p:nvPr>
            <p:ph idx="1"/>
          </p:nvPr>
        </p:nvSpPr>
        <p:spPr>
          <a:xfrm>
            <a:off x="200651" y="3394595"/>
            <a:ext cx="5480463" cy="2573721"/>
          </a:xfrm>
        </p:spPr>
        <p:txBody>
          <a:bodyPr rtlCol="0">
            <a:noAutofit/>
          </a:bodyPr>
          <a:lstStyle/>
          <a:p>
            <a:pPr marL="0" indent="0">
              <a:buNone/>
              <a:defRPr/>
            </a:pPr>
            <a:r>
              <a:rPr lang="en-US" sz="2400" b="1" dirty="0" smtClean="0"/>
              <a:t>Behaviors</a:t>
            </a:r>
            <a:r>
              <a:rPr lang="en-US" sz="2400" dirty="0" smtClean="0"/>
              <a:t> have characteristics including: </a:t>
            </a:r>
          </a:p>
          <a:p>
            <a:pPr>
              <a:defRPr/>
            </a:pPr>
            <a:r>
              <a:rPr lang="en-US" sz="2000" dirty="0" smtClean="0"/>
              <a:t>whether they are observable or hidden(private)</a:t>
            </a:r>
          </a:p>
          <a:p>
            <a:pPr>
              <a:defRPr/>
            </a:pPr>
            <a:r>
              <a:rPr lang="en-US" sz="2000" dirty="0" smtClean="0"/>
              <a:t>their specificity (time, place, quantity, duration, and/or frequency)</a:t>
            </a:r>
          </a:p>
          <a:p>
            <a:pPr>
              <a:defRPr/>
            </a:pPr>
            <a:r>
              <a:rPr lang="en-US" sz="2000" dirty="0" smtClean="0"/>
              <a:t>whether they are easy or hard to measure, and </a:t>
            </a:r>
          </a:p>
          <a:p>
            <a:pPr>
              <a:defRPr/>
            </a:pPr>
            <a:r>
              <a:rPr lang="en-US" sz="2000" dirty="0" smtClean="0"/>
              <a:t>whether they are feasible to adopt and maintain over time.</a:t>
            </a:r>
          </a:p>
        </p:txBody>
      </p:sp>
      <p:sp>
        <p:nvSpPr>
          <p:cNvPr id="4" name="Content Placeholder 2"/>
          <p:cNvSpPr txBox="1">
            <a:spLocks/>
          </p:cNvSpPr>
          <p:nvPr/>
        </p:nvSpPr>
        <p:spPr>
          <a:xfrm>
            <a:off x="200651" y="1273627"/>
            <a:ext cx="6200149" cy="452596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defRPr/>
            </a:pPr>
            <a:r>
              <a:rPr lang="en-US" dirty="0" smtClean="0"/>
              <a:t>We use the words “behavior” and “practice” interchangeably, to mean a concrete action that a specific person or group does at a specific time and place. </a:t>
            </a:r>
          </a:p>
        </p:txBody>
      </p:sp>
      <p:sp>
        <p:nvSpPr>
          <p:cNvPr id="8" name="TextBox 7"/>
          <p:cNvSpPr txBox="1"/>
          <p:nvPr/>
        </p:nvSpPr>
        <p:spPr>
          <a:xfrm>
            <a:off x="4136065" y="6023007"/>
            <a:ext cx="5007935" cy="215444"/>
          </a:xfrm>
          <a:prstGeom prst="rect">
            <a:avLst/>
          </a:prstGeom>
          <a:noFill/>
        </p:spPr>
        <p:txBody>
          <a:bodyPr wrap="square" rtlCol="0">
            <a:spAutoFit/>
          </a:bodyPr>
          <a:lstStyle/>
          <a:p>
            <a:pPr algn="r"/>
            <a:r>
              <a:rPr lang="en-US" sz="800" dirty="0" smtClean="0">
                <a:latin typeface="Franklin Gothic Book" panose="020B0503020102020204" pitchFamily="34" charset="0"/>
              </a:rPr>
              <a:t>Photo </a:t>
            </a:r>
            <a:r>
              <a:rPr lang="en-US" sz="800" dirty="0">
                <a:latin typeface="Franklin Gothic Book" panose="020B0503020102020204" pitchFamily="34" charset="0"/>
              </a:rPr>
              <a:t>credit: Knowledge-based Integrated Sustainable Agriculture and Nutrition (KISAN) Project</a:t>
            </a:r>
          </a:p>
        </p:txBody>
      </p:sp>
    </p:spTree>
    <p:extLst>
      <p:ext uri="{BB962C8B-B14F-4D97-AF65-F5344CB8AC3E}">
        <p14:creationId xmlns:p14="http://schemas.microsoft.com/office/powerpoint/2010/main" val="1384934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3258"/>
            <a:ext cx="8229600" cy="487362"/>
          </a:xfrm>
        </p:spPr>
        <p:txBody>
          <a:bodyPr rtlCol="0">
            <a:normAutofit fontScale="90000"/>
          </a:bodyPr>
          <a:lstStyle/>
          <a:p>
            <a:pPr fontAlgn="auto">
              <a:spcAft>
                <a:spcPts val="0"/>
              </a:spcAft>
              <a:defRPr/>
            </a:pPr>
            <a:r>
              <a:rPr lang="en-US" dirty="0" smtClean="0"/>
              <a:t>Clearly Defining </a:t>
            </a:r>
            <a:r>
              <a:rPr lang="en-US" dirty="0"/>
              <a:t>B</a:t>
            </a:r>
            <a:r>
              <a:rPr lang="en-US" dirty="0" smtClean="0"/>
              <a:t>ehaviors: Behavior Statements</a:t>
            </a:r>
          </a:p>
        </p:txBody>
      </p:sp>
      <p:sp>
        <p:nvSpPr>
          <p:cNvPr id="3" name="Content Placeholder 2"/>
          <p:cNvSpPr>
            <a:spLocks noGrp="1"/>
          </p:cNvSpPr>
          <p:nvPr>
            <p:ph idx="1"/>
          </p:nvPr>
        </p:nvSpPr>
        <p:spPr>
          <a:xfrm>
            <a:off x="457200" y="1307813"/>
            <a:ext cx="8229600" cy="1187279"/>
          </a:xfrm>
        </p:spPr>
        <p:txBody>
          <a:bodyPr rtlCol="0">
            <a:noAutofit/>
          </a:bodyPr>
          <a:lstStyle/>
          <a:p>
            <a:pPr marL="0" indent="0" fontAlgn="auto">
              <a:spcAft>
                <a:spcPts val="0"/>
              </a:spcAft>
              <a:buNone/>
              <a:defRPr/>
            </a:pPr>
            <a:r>
              <a:rPr lang="en-US" sz="2000" dirty="0" smtClean="0"/>
              <a:t>A </a:t>
            </a:r>
            <a:r>
              <a:rPr lang="en-US" sz="2000" b="1" dirty="0" smtClean="0"/>
              <a:t>behavior statemen</a:t>
            </a:r>
            <a:r>
              <a:rPr lang="en-US" sz="2000" dirty="0" smtClean="0"/>
              <a:t>t helps to define a priority behavior clearly so that project staff can understand what change we are striving for and know how to plan for and monitor the change. </a:t>
            </a:r>
          </a:p>
        </p:txBody>
      </p:sp>
      <p:sp>
        <p:nvSpPr>
          <p:cNvPr id="4" name="Content Placeholder 2"/>
          <p:cNvSpPr txBox="1">
            <a:spLocks/>
          </p:cNvSpPr>
          <p:nvPr/>
        </p:nvSpPr>
        <p:spPr>
          <a:xfrm>
            <a:off x="202019" y="3739137"/>
            <a:ext cx="5050465" cy="2013077"/>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defRPr/>
            </a:pPr>
            <a:r>
              <a:rPr lang="en-US" sz="2000" dirty="0" smtClean="0"/>
              <a:t>Example behavior statement: </a:t>
            </a:r>
            <a:r>
              <a:rPr lang="en-US" sz="2000" i="1" dirty="0" smtClean="0"/>
              <a:t>Targeted care givers add Small Fish Powder to the meals for their children under five years of age each day.</a:t>
            </a:r>
            <a:endParaRPr lang="en-US" i="1" dirty="0" smtClean="0"/>
          </a:p>
        </p:txBody>
      </p:sp>
      <p:sp>
        <p:nvSpPr>
          <p:cNvPr id="5" name="Content Placeholder 2"/>
          <p:cNvSpPr txBox="1">
            <a:spLocks/>
          </p:cNvSpPr>
          <p:nvPr/>
        </p:nvSpPr>
        <p:spPr>
          <a:xfrm>
            <a:off x="0" y="2222206"/>
            <a:ext cx="9143999" cy="1470863"/>
          </a:xfrm>
          <a:prstGeom prst="rect">
            <a:avLst/>
          </a:prstGeom>
          <a:solidFill>
            <a:srgbClr val="2D472D"/>
          </a:solidFill>
        </p:spPr>
        <p:txBody>
          <a:bodyPr vert="horz" lIns="45720" tIns="0" rIns="45720" bIns="0" rtlCol="0" anchor="ctr">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sz="2400" dirty="0" smtClean="0">
                <a:solidFill>
                  <a:schemeClr val="bg1"/>
                </a:solidFill>
                <a:latin typeface="Franklin Gothic Heavy" panose="020B0903020102020204" pitchFamily="34" charset="0"/>
              </a:rPr>
              <a:t>Behavior Statement: </a:t>
            </a:r>
          </a:p>
          <a:p>
            <a:pPr marL="0" indent="0" algn="ctr">
              <a:buFont typeface="Arial"/>
              <a:buNone/>
              <a:defRPr/>
            </a:pPr>
            <a:r>
              <a:rPr lang="en-US" sz="2000" dirty="0" smtClean="0">
                <a:solidFill>
                  <a:schemeClr val="bg1"/>
                </a:solidFill>
                <a:latin typeface="Franklin Gothic Heavy" panose="020B0903020102020204" pitchFamily="34" charset="0"/>
              </a:rPr>
              <a:t>Priority Group + Action verb in present tense + The details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344" y="3813567"/>
            <a:ext cx="3440005" cy="229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11120" y="6070918"/>
            <a:ext cx="2994660" cy="215444"/>
          </a:xfrm>
          <a:prstGeom prst="rect">
            <a:avLst/>
          </a:prstGeom>
          <a:noFill/>
        </p:spPr>
        <p:txBody>
          <a:bodyPr wrap="square" rtlCol="0">
            <a:spAutoFit/>
          </a:bodyPr>
          <a:lstStyle/>
          <a:p>
            <a:pPr algn="r"/>
            <a:r>
              <a:rPr lang="en-US" sz="800" dirty="0" smtClean="0">
                <a:latin typeface="Franklin Gothic Book" panose="020B0503020102020204" pitchFamily="34" charset="0"/>
              </a:rPr>
              <a:t>Photo </a:t>
            </a:r>
            <a:r>
              <a:rPr lang="en-US" sz="800" dirty="0">
                <a:latin typeface="Franklin Gothic Book" panose="020B0503020102020204" pitchFamily="34" charset="0"/>
              </a:rPr>
              <a:t>credit: Igor </a:t>
            </a:r>
            <a:r>
              <a:rPr lang="en-US" sz="800" dirty="0" err="1">
                <a:latin typeface="Franklin Gothic Book" panose="020B0503020102020204" pitchFamily="34" charset="0"/>
              </a:rPr>
              <a:t>Dashevskiy</a:t>
            </a:r>
            <a:r>
              <a:rPr lang="en-US" sz="800" dirty="0">
                <a:latin typeface="Franklin Gothic Book" panose="020B0503020102020204" pitchFamily="34" charset="0"/>
              </a:rPr>
              <a:t>, the NOURISH Project</a:t>
            </a:r>
          </a:p>
        </p:txBody>
      </p:sp>
    </p:spTree>
    <p:extLst>
      <p:ext uri="{BB962C8B-B14F-4D97-AF65-F5344CB8AC3E}">
        <p14:creationId xmlns:p14="http://schemas.microsoft.com/office/powerpoint/2010/main" val="2061574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7963" y="152400"/>
            <a:ext cx="7467600" cy="1143000"/>
          </a:xfrm>
        </p:spPr>
        <p:txBody>
          <a:bodyPr/>
          <a:lstStyle/>
          <a:p>
            <a:r>
              <a:rPr lang="en-US" altLang="en-US" dirty="0" smtClean="0"/>
              <a:t>5 Behave Principles</a:t>
            </a:r>
          </a:p>
        </p:txBody>
      </p:sp>
      <p:sp>
        <p:nvSpPr>
          <p:cNvPr id="19459" name="Content Placeholder 2"/>
          <p:cNvSpPr>
            <a:spLocks noGrp="1"/>
          </p:cNvSpPr>
          <p:nvPr>
            <p:ph idx="1"/>
          </p:nvPr>
        </p:nvSpPr>
        <p:spPr>
          <a:xfrm>
            <a:off x="935664" y="1527543"/>
            <a:ext cx="7368363" cy="4830763"/>
          </a:xfrm>
        </p:spPr>
        <p:txBody>
          <a:bodyPr rtlCol="0">
            <a:normAutofit/>
          </a:bodyPr>
          <a:lstStyle/>
          <a:p>
            <a:pPr marL="514350" indent="-514350" fontAlgn="auto">
              <a:spcAft>
                <a:spcPts val="0"/>
              </a:spcAft>
              <a:buFont typeface="+mj-lt"/>
              <a:buAutoNum type="arabicPeriod"/>
              <a:defRPr/>
            </a:pPr>
            <a:r>
              <a:rPr lang="en-US" altLang="en-US" sz="2400" dirty="0" smtClean="0"/>
              <a:t>Base </a:t>
            </a:r>
            <a:r>
              <a:rPr lang="en-US" altLang="en-US" sz="2400" dirty="0"/>
              <a:t>decisions on </a:t>
            </a:r>
            <a:r>
              <a:rPr lang="en-US" altLang="en-US" sz="2400" b="1" dirty="0"/>
              <a:t>evidence</a:t>
            </a:r>
            <a:r>
              <a:rPr lang="en-US" altLang="en-US" sz="2400" dirty="0"/>
              <a:t> and </a:t>
            </a:r>
            <a:r>
              <a:rPr lang="en-US" altLang="en-US" sz="2400" b="1" dirty="0"/>
              <a:t>keep checking </a:t>
            </a:r>
            <a:r>
              <a:rPr lang="en-US" altLang="en-US" sz="2400" b="1" dirty="0" smtClean="0"/>
              <a:t>in</a:t>
            </a:r>
            <a:r>
              <a:rPr lang="en-US" altLang="en-US" sz="2400" dirty="0" smtClean="0"/>
              <a:t>.</a:t>
            </a:r>
            <a:endParaRPr lang="en-US" altLang="en-US" sz="2400" dirty="0"/>
          </a:p>
          <a:p>
            <a:pPr marL="514350" indent="-514350" fontAlgn="auto">
              <a:spcAft>
                <a:spcPts val="0"/>
              </a:spcAft>
              <a:buFont typeface="+mj-lt"/>
              <a:buAutoNum type="arabicPeriod"/>
              <a:defRPr/>
            </a:pPr>
            <a:r>
              <a:rPr lang="en-US" altLang="en-US" sz="2400" dirty="0" smtClean="0"/>
              <a:t>Understand </a:t>
            </a:r>
            <a:r>
              <a:rPr lang="en-US" altLang="en-US" sz="2400" dirty="0"/>
              <a:t>exactly who your </a:t>
            </a:r>
            <a:r>
              <a:rPr lang="en-US" altLang="en-US" sz="2400" b="1" dirty="0" smtClean="0"/>
              <a:t>priority groups </a:t>
            </a:r>
            <a:r>
              <a:rPr lang="en-US" altLang="en-US" sz="2400" dirty="0" smtClean="0"/>
              <a:t>are, </a:t>
            </a:r>
            <a:r>
              <a:rPr lang="en-US" altLang="en-US" sz="2400" dirty="0"/>
              <a:t>work closely with them to understand everything from their point of </a:t>
            </a:r>
            <a:r>
              <a:rPr lang="en-US" altLang="en-US" sz="2400" dirty="0" smtClean="0"/>
              <a:t>view.</a:t>
            </a:r>
            <a:endParaRPr lang="en-US" altLang="en-US" sz="2400" dirty="0"/>
          </a:p>
          <a:p>
            <a:pPr marL="514350" indent="-514350" fontAlgn="auto">
              <a:spcAft>
                <a:spcPts val="0"/>
              </a:spcAft>
              <a:buFont typeface="+mj-lt"/>
              <a:buAutoNum type="arabicPeriod"/>
              <a:defRPr/>
            </a:pPr>
            <a:r>
              <a:rPr lang="en-US" altLang="en-US" sz="2400" dirty="0" smtClean="0"/>
              <a:t>Bottom </a:t>
            </a:r>
            <a:r>
              <a:rPr lang="en-US" altLang="en-US" sz="2400" dirty="0"/>
              <a:t>line: </a:t>
            </a:r>
            <a:r>
              <a:rPr lang="en-US" altLang="en-US" sz="2400" b="1" dirty="0" smtClean="0"/>
              <a:t>Action</a:t>
            </a:r>
            <a:r>
              <a:rPr lang="en-US" altLang="en-US" sz="2400" dirty="0" smtClean="0"/>
              <a:t> </a:t>
            </a:r>
            <a:r>
              <a:rPr lang="en-US" altLang="en-US" sz="2400" dirty="0"/>
              <a:t>is what </a:t>
            </a:r>
            <a:r>
              <a:rPr lang="en-US" altLang="en-US" sz="2400" dirty="0" smtClean="0"/>
              <a:t>counts (not knowledge, attitudes, or beliefs).</a:t>
            </a:r>
            <a:endParaRPr lang="en-US" altLang="en-US" sz="2400" dirty="0"/>
          </a:p>
          <a:p>
            <a:pPr marL="514350" indent="-514350" fontAlgn="auto">
              <a:spcAft>
                <a:spcPts val="0"/>
              </a:spcAft>
              <a:buFont typeface="+mj-lt"/>
              <a:buAutoNum type="arabicPeriod"/>
              <a:defRPr/>
            </a:pPr>
            <a:r>
              <a:rPr lang="en-US" altLang="en-US" sz="2400" b="1" dirty="0" smtClean="0"/>
              <a:t>People </a:t>
            </a:r>
            <a:r>
              <a:rPr lang="en-US" altLang="en-US" sz="2400" b="1" dirty="0"/>
              <a:t>take action when it benefits </a:t>
            </a:r>
            <a:r>
              <a:rPr lang="en-US" altLang="en-US" sz="2400" b="1" dirty="0" smtClean="0"/>
              <a:t>them.</a:t>
            </a:r>
            <a:r>
              <a:rPr lang="en-US" altLang="en-US" sz="2400" dirty="0" smtClean="0"/>
              <a:t> Barriers </a:t>
            </a:r>
            <a:r>
              <a:rPr lang="en-US" altLang="en-US" sz="2400" dirty="0"/>
              <a:t>keep them from acting.</a:t>
            </a:r>
          </a:p>
          <a:p>
            <a:pPr marL="514350" indent="-514350" fontAlgn="auto">
              <a:spcAft>
                <a:spcPts val="0"/>
              </a:spcAft>
              <a:buFont typeface="+mj-lt"/>
              <a:buAutoNum type="arabicPeriod"/>
              <a:defRPr/>
            </a:pPr>
            <a:r>
              <a:rPr lang="en-US" altLang="en-US" sz="2400" dirty="0" smtClean="0"/>
              <a:t>All SBC activities should </a:t>
            </a:r>
            <a:r>
              <a:rPr lang="en-US" altLang="en-US" sz="2400" b="1" dirty="0" smtClean="0"/>
              <a:t>maximize </a:t>
            </a:r>
            <a:r>
              <a:rPr lang="en-US" altLang="en-US" sz="2400" b="1" dirty="0"/>
              <a:t>the benefits and </a:t>
            </a:r>
            <a:r>
              <a:rPr lang="en-US" altLang="en-US" sz="2400" b="1" dirty="0" smtClean="0"/>
              <a:t>minimize </a:t>
            </a:r>
            <a:r>
              <a:rPr lang="en-US" altLang="en-US" sz="2400" b="1" dirty="0"/>
              <a:t>the </a:t>
            </a:r>
            <a:r>
              <a:rPr lang="en-US" altLang="en-US" sz="2400" b="1" dirty="0" smtClean="0"/>
              <a:t>barriers </a:t>
            </a:r>
            <a:r>
              <a:rPr lang="en-US" altLang="en-US" sz="2400" dirty="0"/>
              <a:t>that matter to the people </a:t>
            </a:r>
            <a:r>
              <a:rPr lang="en-US" altLang="en-US" sz="2400" dirty="0" smtClean="0"/>
              <a:t>with whom you are working.</a:t>
            </a:r>
          </a:p>
        </p:txBody>
      </p:sp>
    </p:spTree>
    <p:extLst>
      <p:ext uri="{BB962C8B-B14F-4D97-AF65-F5344CB8AC3E}">
        <p14:creationId xmlns:p14="http://schemas.microsoft.com/office/powerpoint/2010/main" val="4185733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25" t="-354" r="10089" b="1175"/>
          <a:stretch/>
        </p:blipFill>
        <p:spPr bwMode="auto">
          <a:xfrm>
            <a:off x="-6250" y="-28876"/>
            <a:ext cx="9144000" cy="626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465054"/>
            <a:ext cx="9144000" cy="1775414"/>
          </a:xfrm>
          <a:solidFill>
            <a:schemeClr val="bg1">
              <a:alpha val="78000"/>
            </a:schemeClr>
          </a:solidFill>
        </p:spPr>
        <p:txBody>
          <a:bodyPr>
            <a:normAutofit/>
          </a:bodyPr>
          <a:lstStyle/>
          <a:p>
            <a:pPr algn="ctr"/>
            <a:r>
              <a:rPr lang="en-US" dirty="0" smtClean="0">
                <a:solidFill>
                  <a:schemeClr val="tx1"/>
                </a:solidFill>
              </a:rPr>
              <a:t>Using SBC approaches in design helps us identify which activity interventions will</a:t>
            </a:r>
            <a:r>
              <a:rPr lang="en-US" i="1" dirty="0" smtClean="0">
                <a:solidFill>
                  <a:schemeClr val="tx1"/>
                </a:solidFill>
              </a:rPr>
              <a:t> </a:t>
            </a:r>
            <a:r>
              <a:rPr lang="en-US" dirty="0" smtClean="0">
                <a:solidFill>
                  <a:schemeClr val="tx1"/>
                </a:solidFill>
              </a:rPr>
              <a:t>have</a:t>
            </a:r>
            <a:r>
              <a:rPr lang="en-US" i="1" dirty="0" smtClean="0">
                <a:solidFill>
                  <a:schemeClr val="tx1"/>
                </a:solidFill>
              </a:rPr>
              <a:t> the most impact </a:t>
            </a:r>
            <a:r>
              <a:rPr lang="en-US" dirty="0" smtClean="0">
                <a:solidFill>
                  <a:schemeClr val="tx1"/>
                </a:solidFill>
              </a:rPr>
              <a:t>in a specific context, with specific people</a:t>
            </a:r>
            <a:endParaRPr lang="en-US" dirty="0">
              <a:solidFill>
                <a:schemeClr val="tx1"/>
              </a:solidFill>
            </a:endParaRPr>
          </a:p>
        </p:txBody>
      </p:sp>
      <p:sp>
        <p:nvSpPr>
          <p:cNvPr id="4" name="TextBox 3"/>
          <p:cNvSpPr txBox="1"/>
          <p:nvPr/>
        </p:nvSpPr>
        <p:spPr>
          <a:xfrm>
            <a:off x="6210465" y="6288407"/>
            <a:ext cx="2994660" cy="246221"/>
          </a:xfrm>
          <a:prstGeom prst="rect">
            <a:avLst/>
          </a:prstGeom>
          <a:noFill/>
        </p:spPr>
        <p:txBody>
          <a:bodyPr wrap="square" rtlCol="0">
            <a:spAutoFit/>
          </a:bodyPr>
          <a:lstStyle/>
          <a:p>
            <a:pPr algn="r"/>
            <a:r>
              <a:rPr lang="en-US" sz="1000" dirty="0" smtClean="0">
                <a:solidFill>
                  <a:schemeClr val="bg1"/>
                </a:solidFill>
                <a:latin typeface="Franklin Gothic Book" panose="020B0503020102020204" pitchFamily="34" charset="0"/>
              </a:rPr>
              <a:t>Photo credit: Sarah Hogan, SPRING</a:t>
            </a:r>
            <a:endParaRPr lang="en-US" sz="10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89479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SBC in Practice</a:t>
            </a:r>
            <a:endParaRPr lang="en-US" dirty="0"/>
          </a:p>
        </p:txBody>
      </p:sp>
      <p:sp>
        <p:nvSpPr>
          <p:cNvPr id="3" name="Content Placeholder 2"/>
          <p:cNvSpPr>
            <a:spLocks noGrp="1"/>
          </p:cNvSpPr>
          <p:nvPr>
            <p:ph idx="1"/>
          </p:nvPr>
        </p:nvSpPr>
        <p:spPr/>
        <p:txBody>
          <a:bodyPr/>
          <a:lstStyle/>
          <a:p>
            <a:r>
              <a:rPr lang="en-US" dirty="0" smtClean="0"/>
              <a:t>SBC is at work in nearly every person’s life</a:t>
            </a:r>
            <a:r>
              <a:rPr lang="mr-IN" dirty="0" smtClean="0"/>
              <a:t>–</a:t>
            </a:r>
            <a:r>
              <a:rPr lang="en-US" dirty="0" smtClean="0"/>
              <a:t> both personally and professionally.</a:t>
            </a:r>
          </a:p>
          <a:p>
            <a:endParaRPr lang="en-US" dirty="0" smtClean="0"/>
          </a:p>
          <a:p>
            <a:r>
              <a:rPr lang="en-US" dirty="0" smtClean="0"/>
              <a:t>What behaviors does your activity aim to change?</a:t>
            </a:r>
            <a:endParaRPr lang="en-US" dirty="0"/>
          </a:p>
        </p:txBody>
      </p:sp>
    </p:spTree>
    <p:extLst>
      <p:ext uri="{BB962C8B-B14F-4D97-AF65-F5344CB8AC3E}">
        <p14:creationId xmlns:p14="http://schemas.microsoft.com/office/powerpoint/2010/main" val="3814689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5285"/>
            <a:ext cx="9144000" cy="1325563"/>
          </a:xfrm>
          <a:solidFill>
            <a:srgbClr val="32697C"/>
          </a:solidFill>
        </p:spPr>
        <p:txBody>
          <a:bodyPr/>
          <a:lstStyle/>
          <a:p>
            <a:r>
              <a:rPr lang="en-US" b="0" dirty="0" smtClean="0">
                <a:solidFill>
                  <a:schemeClr val="bg1"/>
                </a:solidFill>
                <a:latin typeface="Franklin Gothic Heavy" panose="020B0903020102020204" pitchFamily="34" charset="0"/>
              </a:rPr>
              <a:t>Exercise: The “exercise” exercise</a:t>
            </a:r>
            <a:endParaRPr lang="en-US" b="0" dirty="0">
              <a:solidFill>
                <a:schemeClr val="bg1"/>
              </a:solidFill>
              <a:latin typeface="Franklin Gothic Heavy" panose="020B0903020102020204" pitchFamily="34" charset="0"/>
            </a:endParaRPr>
          </a:p>
        </p:txBody>
      </p:sp>
    </p:spTree>
    <p:extLst>
      <p:ext uri="{BB962C8B-B14F-4D97-AF65-F5344CB8AC3E}">
        <p14:creationId xmlns:p14="http://schemas.microsoft.com/office/powerpoint/2010/main" val="1404200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feed_the_future_spring_presentation_template_may_2015 (1)">
  <a:themeElements>
    <a:clrScheme name="SPRING template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PRING presentation (green, May 14, 2015) v3 copy hi" id="{E42D5F45-1E61-1A4C-9323-4F8D56F9D74E}" vid="{91730AB6-8CE9-1645-B806-DD153BBA7C6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PRING presentation (green, May 14, 2015) v3 copy hi" id="{E42D5F45-1E61-1A4C-9323-4F8D56F9D74E}" vid="{C64F6D86-A2F5-1544-9228-86AABED6034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PRING presentation (green, May 14, 2015) v3 copy hi" id="{E42D5F45-1E61-1A4C-9323-4F8D56F9D74E}" vid="{11D14590-4798-4849-B265-813D64193F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feed_the_future_spring_presentation_template_may_2015_0 (2)</Template>
  <TotalTime>0</TotalTime>
  <Words>1289</Words>
  <Application>Microsoft Office PowerPoint</Application>
  <PresentationFormat>On-screen Show (4:3)</PresentationFormat>
  <Paragraphs>142</Paragraphs>
  <Slides>25</Slides>
  <Notes>21</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feed_the_future_spring_presentation_template_may_2015 (1)</vt:lpstr>
      <vt:lpstr>Custom Design</vt:lpstr>
      <vt:lpstr>1_Custom Design</vt:lpstr>
      <vt:lpstr>Behavior Change Concepts for Nutrition-Sensitive Agriculture</vt:lpstr>
      <vt:lpstr>Objectives</vt:lpstr>
      <vt:lpstr>What is Social and Behavior Change (SBC)?</vt:lpstr>
      <vt:lpstr>Clearly Defining Behaviors: “Behavior” and “Practice”</vt:lpstr>
      <vt:lpstr>Clearly Defining Behaviors: Behavior Statements</vt:lpstr>
      <vt:lpstr>5 Behave Principles</vt:lpstr>
      <vt:lpstr>Using SBC approaches in design helps us identify which activity interventions will have the most impact in a specific context, with specific people</vt:lpstr>
      <vt:lpstr>SBC in Practice</vt:lpstr>
      <vt:lpstr>Exercise: The “exercise” exercise</vt:lpstr>
      <vt:lpstr>Effective SBC Interventions Facilitate Change</vt:lpstr>
      <vt:lpstr>PowerPoint Presentation</vt:lpstr>
      <vt:lpstr>Increasing Activity Impact Through SBC</vt:lpstr>
      <vt:lpstr>Promoting Behavior Change Effectively</vt:lpstr>
      <vt:lpstr>Social, Market, Policy, and Physical Environments are Essential for Change</vt:lpstr>
      <vt:lpstr>Key Concepts and Models for SBC</vt:lpstr>
      <vt:lpstr>The COM-B Model: Getting to Action</vt:lpstr>
      <vt:lpstr>PowerPoint Presentation</vt:lpstr>
      <vt:lpstr>What is formative research?</vt:lpstr>
      <vt:lpstr>Formative research in Odisha, India</vt:lpstr>
      <vt:lpstr>Data collection methods used for formative research in Odisha, India</vt:lpstr>
      <vt:lpstr>Strengthen Enablers for Change</vt:lpstr>
      <vt:lpstr>Applying SBC to Design: Joint Decision-Making</vt:lpstr>
      <vt:lpstr>Accelerating Behavior Change in Nutrition-Sensitive Agriculture: On-line Course</vt:lpstr>
      <vt:lpstr>Key Points from This Session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 Change Concepts for Nutrition-Sensitive Agriculture: SPRING Nutrition-Sensitive Agriculture Training Resource Package (February 2018)</dc:title>
  <dc:subject>PowerPoint for session 6 of the SPRING Nutrition-Sensitive Agriculture Training Resource Package</dc:subject>
  <dc:creator/>
  <cp:keywords>Feed the Future, USAID, SPRING, nutrition, agriculture, training</cp:keywords>
  <cp:lastModifiedBy/>
  <cp:revision>1</cp:revision>
  <dcterms:created xsi:type="dcterms:W3CDTF">2017-05-10T07:37:46Z</dcterms:created>
  <dcterms:modified xsi:type="dcterms:W3CDTF">2018-04-03T14:12:16Z</dcterms:modified>
</cp:coreProperties>
</file>