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1"/>
    <p:sldMasterId id="2147483672" r:id="rId2"/>
    <p:sldMasterId id="2147483684" r:id="rId3"/>
  </p:sldMasterIdLst>
  <p:notesMasterIdLst>
    <p:notesMasterId r:id="rId35"/>
  </p:notesMasterIdLst>
  <p:sldIdLst>
    <p:sldId id="256" r:id="rId4"/>
    <p:sldId id="348" r:id="rId5"/>
    <p:sldId id="258" r:id="rId6"/>
    <p:sldId id="352" r:id="rId7"/>
    <p:sldId id="349" r:id="rId8"/>
    <p:sldId id="357" r:id="rId9"/>
    <p:sldId id="339" r:id="rId10"/>
    <p:sldId id="347" r:id="rId11"/>
    <p:sldId id="340" r:id="rId12"/>
    <p:sldId id="329" r:id="rId13"/>
    <p:sldId id="330" r:id="rId14"/>
    <p:sldId id="353" r:id="rId15"/>
    <p:sldId id="333" r:id="rId16"/>
    <p:sldId id="331" r:id="rId17"/>
    <p:sldId id="332" r:id="rId18"/>
    <p:sldId id="341" r:id="rId19"/>
    <p:sldId id="318" r:id="rId20"/>
    <p:sldId id="327" r:id="rId21"/>
    <p:sldId id="336" r:id="rId22"/>
    <p:sldId id="337" r:id="rId23"/>
    <p:sldId id="317" r:id="rId24"/>
    <p:sldId id="342" r:id="rId25"/>
    <p:sldId id="343" r:id="rId26"/>
    <p:sldId id="350" r:id="rId27"/>
    <p:sldId id="326" r:id="rId28"/>
    <p:sldId id="345" r:id="rId29"/>
    <p:sldId id="346" r:id="rId30"/>
    <p:sldId id="307" r:id="rId31"/>
    <p:sldId id="328" r:id="rId32"/>
    <p:sldId id="354" r:id="rId33"/>
    <p:sldId id="259"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4" name="Author" initials="A" lastIdx="29" clrIdx="2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697C"/>
    <a:srgbClr val="646561"/>
    <a:srgbClr val="2D472D"/>
    <a:srgbClr val="E28432"/>
    <a:srgbClr val="99993E"/>
    <a:srgbClr val="4297B4"/>
    <a:srgbClr val="FFFFFF"/>
    <a:srgbClr val="6E0001"/>
    <a:srgbClr val="610000"/>
    <a:srgbClr val="472D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23879"/>
    <p:restoredTop sz="85968" autoAdjust="0"/>
  </p:normalViewPr>
  <p:slideViewPr>
    <p:cSldViewPr snapToGrid="0" snapToObjects="1">
      <p:cViewPr>
        <p:scale>
          <a:sx n="90" d="100"/>
          <a:sy n="90" d="100"/>
        </p:scale>
        <p:origin x="-1440" y="3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85" d="100"/>
        <a:sy n="18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Sheet1!$B$1</c:f>
              <c:strCache>
                <c:ptCount val="1"/>
                <c:pt idx="0">
                  <c:v>Agricultural</c:v>
                </c:pt>
              </c:strCache>
            </c:strRef>
          </c:tx>
          <c:spPr>
            <a:solidFill>
              <a:srgbClr val="2D472D"/>
            </a:solidFill>
          </c:spPr>
          <c:invertIfNegative val="0"/>
          <c:cat>
            <c:strRef>
              <c:f>Sheet1!$A$2:$A$7</c:f>
              <c:strCache>
                <c:ptCount val="6"/>
                <c:pt idx="0">
                  <c:v>Africa</c:v>
                </c:pt>
                <c:pt idx="1">
                  <c:v>Americans</c:v>
                </c:pt>
                <c:pt idx="2">
                  <c:v>Asia</c:v>
                </c:pt>
                <c:pt idx="3">
                  <c:v>Europe</c:v>
                </c:pt>
                <c:pt idx="4">
                  <c:v>Oceania</c:v>
                </c:pt>
                <c:pt idx="5">
                  <c:v>World</c:v>
                </c:pt>
              </c:strCache>
            </c:strRef>
          </c:cat>
          <c:val>
            <c:numRef>
              <c:f>Sheet1!$B$2:$B$7</c:f>
              <c:numCache>
                <c:formatCode>General</c:formatCode>
                <c:ptCount val="6"/>
                <c:pt idx="0">
                  <c:v>37.5</c:v>
                </c:pt>
                <c:pt idx="1">
                  <c:v>30</c:v>
                </c:pt>
                <c:pt idx="2">
                  <c:v>50</c:v>
                </c:pt>
                <c:pt idx="3">
                  <c:v>15</c:v>
                </c:pt>
                <c:pt idx="4">
                  <c:v>50</c:v>
                </c:pt>
                <c:pt idx="5">
                  <c:v>35</c:v>
                </c:pt>
              </c:numCache>
            </c:numRef>
          </c:val>
        </c:ser>
        <c:ser>
          <c:idx val="1"/>
          <c:order val="1"/>
          <c:tx>
            <c:strRef>
              <c:f>Sheet1!$C$1</c:f>
              <c:strCache>
                <c:ptCount val="1"/>
                <c:pt idx="0">
                  <c:v>Forest</c:v>
                </c:pt>
              </c:strCache>
            </c:strRef>
          </c:tx>
          <c:spPr>
            <a:solidFill>
              <a:srgbClr val="99993E"/>
            </a:solidFill>
            <a:ln>
              <a:noFill/>
            </a:ln>
          </c:spPr>
          <c:invertIfNegative val="0"/>
          <c:cat>
            <c:strRef>
              <c:f>Sheet1!$A$2:$A$7</c:f>
              <c:strCache>
                <c:ptCount val="6"/>
                <c:pt idx="0">
                  <c:v>Africa</c:v>
                </c:pt>
                <c:pt idx="1">
                  <c:v>Americans</c:v>
                </c:pt>
                <c:pt idx="2">
                  <c:v>Asia</c:v>
                </c:pt>
                <c:pt idx="3">
                  <c:v>Europe</c:v>
                </c:pt>
                <c:pt idx="4">
                  <c:v>Oceania</c:v>
                </c:pt>
                <c:pt idx="5">
                  <c:v>World</c:v>
                </c:pt>
              </c:strCache>
            </c:strRef>
          </c:cat>
          <c:val>
            <c:numRef>
              <c:f>Sheet1!$C$2:$C$7</c:f>
              <c:numCache>
                <c:formatCode>General</c:formatCode>
                <c:ptCount val="6"/>
                <c:pt idx="0">
                  <c:v>22.5</c:v>
                </c:pt>
                <c:pt idx="1">
                  <c:v>40</c:v>
                </c:pt>
                <c:pt idx="2">
                  <c:v>20</c:v>
                </c:pt>
                <c:pt idx="3">
                  <c:v>50</c:v>
                </c:pt>
                <c:pt idx="4">
                  <c:v>20</c:v>
                </c:pt>
                <c:pt idx="5">
                  <c:v>30</c:v>
                </c:pt>
              </c:numCache>
            </c:numRef>
          </c:val>
        </c:ser>
        <c:ser>
          <c:idx val="2"/>
          <c:order val="2"/>
          <c:tx>
            <c:strRef>
              <c:f>Sheet1!$D$1</c:f>
              <c:strCache>
                <c:ptCount val="1"/>
                <c:pt idx="0">
                  <c:v>Other</c:v>
                </c:pt>
              </c:strCache>
            </c:strRef>
          </c:tx>
          <c:spPr>
            <a:solidFill>
              <a:srgbClr val="32697C"/>
            </a:solidFill>
          </c:spPr>
          <c:invertIfNegative val="0"/>
          <c:cat>
            <c:strRef>
              <c:f>Sheet1!$A$2:$A$7</c:f>
              <c:strCache>
                <c:ptCount val="6"/>
                <c:pt idx="0">
                  <c:v>Africa</c:v>
                </c:pt>
                <c:pt idx="1">
                  <c:v>Americans</c:v>
                </c:pt>
                <c:pt idx="2">
                  <c:v>Asia</c:v>
                </c:pt>
                <c:pt idx="3">
                  <c:v>Europe</c:v>
                </c:pt>
                <c:pt idx="4">
                  <c:v>Oceania</c:v>
                </c:pt>
                <c:pt idx="5">
                  <c:v>World</c:v>
                </c:pt>
              </c:strCache>
            </c:strRef>
          </c:cat>
          <c:val>
            <c:numRef>
              <c:f>Sheet1!$D$2:$D$7</c:f>
              <c:numCache>
                <c:formatCode>General</c:formatCode>
                <c:ptCount val="6"/>
                <c:pt idx="0">
                  <c:v>40</c:v>
                </c:pt>
                <c:pt idx="1">
                  <c:v>30</c:v>
                </c:pt>
                <c:pt idx="2">
                  <c:v>30</c:v>
                </c:pt>
                <c:pt idx="3">
                  <c:v>35</c:v>
                </c:pt>
                <c:pt idx="4">
                  <c:v>30</c:v>
                </c:pt>
                <c:pt idx="5">
                  <c:v>35</c:v>
                </c:pt>
              </c:numCache>
            </c:numRef>
          </c:val>
        </c:ser>
        <c:dLbls>
          <c:showLegendKey val="0"/>
          <c:showVal val="0"/>
          <c:showCatName val="0"/>
          <c:showSerName val="0"/>
          <c:showPercent val="0"/>
          <c:showBubbleSize val="0"/>
        </c:dLbls>
        <c:gapWidth val="150"/>
        <c:overlap val="100"/>
        <c:axId val="95045120"/>
        <c:axId val="95046656"/>
      </c:barChart>
      <c:catAx>
        <c:axId val="95045120"/>
        <c:scaling>
          <c:orientation val="minMax"/>
        </c:scaling>
        <c:delete val="0"/>
        <c:axPos val="b"/>
        <c:majorTickMark val="out"/>
        <c:minorTickMark val="none"/>
        <c:tickLblPos val="nextTo"/>
        <c:crossAx val="95046656"/>
        <c:crosses val="autoZero"/>
        <c:auto val="1"/>
        <c:lblAlgn val="ctr"/>
        <c:lblOffset val="100"/>
        <c:noMultiLvlLbl val="0"/>
      </c:catAx>
      <c:valAx>
        <c:axId val="95046656"/>
        <c:scaling>
          <c:orientation val="minMax"/>
          <c:max val="1"/>
          <c:min val="0"/>
        </c:scaling>
        <c:delete val="0"/>
        <c:axPos val="l"/>
        <c:majorGridlines/>
        <c:numFmt formatCode="0%" sourceLinked="0"/>
        <c:majorTickMark val="out"/>
        <c:minorTickMark val="none"/>
        <c:tickLblPos val="nextTo"/>
        <c:crossAx val="95045120"/>
        <c:crosses val="autoZero"/>
        <c:crossBetween val="between"/>
        <c:majorUnit val="0.25"/>
      </c:valAx>
    </c:plotArea>
    <c:legend>
      <c:legendPos val="r"/>
      <c:overlay val="0"/>
    </c:legend>
    <c:plotVisOnly val="1"/>
    <c:dispBlanksAs val="gap"/>
    <c:showDLblsOverMax val="0"/>
  </c:chart>
  <c:txPr>
    <a:bodyPr/>
    <a:lstStyle/>
    <a:p>
      <a:pPr>
        <a:defRPr sz="1800">
          <a:latin typeface="Franklin Gothic Book" panose="020B0503020102020204" pitchFamily="34" charset="0"/>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Franklin Gothic Book" panose="020B05030201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Franklin Gothic Book" panose="020B0503020102020204" pitchFamily="34" charset="0"/>
              </a:defRPr>
            </a:lvl1pPr>
          </a:lstStyle>
          <a:p>
            <a:fld id="{F94A0F78-1892-4A08-B4C7-C115F98F2D0E}" type="datetimeFigureOut">
              <a:rPr lang="en-US" smtClean="0"/>
              <a:pPr/>
              <a:t>3/27/2018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Franklin Gothic Book" panose="020B05030201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Franklin Gothic Book" panose="020B0503020102020204" pitchFamily="34" charset="0"/>
              </a:defRPr>
            </a:lvl1pPr>
          </a:lstStyle>
          <a:p>
            <a:fld id="{4AF6705D-F226-4D4D-931F-ECFDC36EE3C5}" type="slidenum">
              <a:rPr lang="en-US" smtClean="0"/>
              <a:pPr/>
              <a:t>‹#›</a:t>
            </a:fld>
            <a:endParaRPr lang="en-US" dirty="0"/>
          </a:p>
        </p:txBody>
      </p:sp>
    </p:spTree>
    <p:extLst>
      <p:ext uri="{BB962C8B-B14F-4D97-AF65-F5344CB8AC3E}">
        <p14:creationId xmlns:p14="http://schemas.microsoft.com/office/powerpoint/2010/main" val="3744814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Franklin Gothic Book" panose="020B0503020102020204" pitchFamily="34" charset="0"/>
        <a:ea typeface="+mn-ea"/>
        <a:cs typeface="+mn-cs"/>
      </a:defRPr>
    </a:lvl1pPr>
    <a:lvl2pPr marL="457200" algn="l" defTabSz="914400" rtl="0" eaLnBrk="1" latinLnBrk="0" hangingPunct="1">
      <a:defRPr sz="1200" kern="1200">
        <a:solidFill>
          <a:schemeClr val="tx1"/>
        </a:solidFill>
        <a:latin typeface="Franklin Gothic Book" panose="020B0503020102020204" pitchFamily="34" charset="0"/>
        <a:ea typeface="+mn-ea"/>
        <a:cs typeface="+mn-cs"/>
      </a:defRPr>
    </a:lvl2pPr>
    <a:lvl3pPr marL="914400" algn="l" defTabSz="914400" rtl="0" eaLnBrk="1" latinLnBrk="0" hangingPunct="1">
      <a:defRPr sz="1200" kern="1200">
        <a:solidFill>
          <a:schemeClr val="tx1"/>
        </a:solidFill>
        <a:latin typeface="Franklin Gothic Book" panose="020B0503020102020204" pitchFamily="34" charset="0"/>
        <a:ea typeface="+mn-ea"/>
        <a:cs typeface="+mn-cs"/>
      </a:defRPr>
    </a:lvl3pPr>
    <a:lvl4pPr marL="1371600" algn="l" defTabSz="914400" rtl="0" eaLnBrk="1" latinLnBrk="0" hangingPunct="1">
      <a:defRPr sz="1200" kern="1200">
        <a:solidFill>
          <a:schemeClr val="tx1"/>
        </a:solidFill>
        <a:latin typeface="Franklin Gothic Book" panose="020B0503020102020204" pitchFamily="34" charset="0"/>
        <a:ea typeface="+mn-ea"/>
        <a:cs typeface="+mn-cs"/>
      </a:defRPr>
    </a:lvl4pPr>
    <a:lvl5pPr marL="1828800" algn="l" defTabSz="914400" rtl="0" eaLnBrk="1" latinLnBrk="0" hangingPunct="1">
      <a:defRPr sz="1200" kern="1200">
        <a:solidFill>
          <a:schemeClr val="tx1"/>
        </a:solidFill>
        <a:latin typeface="Franklin Gothic Book" panose="020B05030201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6705D-F226-4D4D-931F-ECFDC36EE3C5}" type="slidenum">
              <a:rPr lang="en-US" smtClean="0"/>
              <a:pPr/>
              <a:t>1</a:t>
            </a:fld>
            <a:endParaRPr lang="en-US" dirty="0"/>
          </a:p>
        </p:txBody>
      </p:sp>
    </p:spTree>
    <p:extLst>
      <p:ext uri="{BB962C8B-B14F-4D97-AF65-F5344CB8AC3E}">
        <p14:creationId xmlns:p14="http://schemas.microsoft.com/office/powerpoint/2010/main" val="862364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4AF6705D-F226-4D4D-931F-ECFDC36EE3C5}" type="slidenum">
              <a:rPr lang="en-US" smtClean="0"/>
              <a:pPr/>
              <a:t>11</a:t>
            </a:fld>
            <a:endParaRPr lang="en-US" dirty="0"/>
          </a:p>
        </p:txBody>
      </p:sp>
    </p:spTree>
    <p:extLst>
      <p:ext uri="{BB962C8B-B14F-4D97-AF65-F5344CB8AC3E}">
        <p14:creationId xmlns:p14="http://schemas.microsoft.com/office/powerpoint/2010/main" val="871304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4AF6705D-F226-4D4D-931F-ECFDC36EE3C5}" type="slidenum">
              <a:rPr lang="en-US" smtClean="0"/>
              <a:pPr/>
              <a:t>13</a:t>
            </a:fld>
            <a:endParaRPr lang="en-US" dirty="0"/>
          </a:p>
        </p:txBody>
      </p:sp>
    </p:spTree>
    <p:extLst>
      <p:ext uri="{BB962C8B-B14F-4D97-AF65-F5344CB8AC3E}">
        <p14:creationId xmlns:p14="http://schemas.microsoft.com/office/powerpoint/2010/main" val="1728045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6705D-F226-4D4D-931F-ECFDC36EE3C5}" type="slidenum">
              <a:rPr lang="en-US" smtClean="0"/>
              <a:pPr/>
              <a:t>14</a:t>
            </a:fld>
            <a:endParaRPr lang="en-US" dirty="0"/>
          </a:p>
        </p:txBody>
      </p:sp>
    </p:spTree>
    <p:extLst>
      <p:ext uri="{BB962C8B-B14F-4D97-AF65-F5344CB8AC3E}">
        <p14:creationId xmlns:p14="http://schemas.microsoft.com/office/powerpoint/2010/main" val="405380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6705D-F226-4D4D-931F-ECFDC36EE3C5}" type="slidenum">
              <a:rPr lang="en-US" smtClean="0"/>
              <a:pPr/>
              <a:t>15</a:t>
            </a:fld>
            <a:endParaRPr lang="en-US" dirty="0"/>
          </a:p>
        </p:txBody>
      </p:sp>
    </p:spTree>
    <p:extLst>
      <p:ext uri="{BB962C8B-B14F-4D97-AF65-F5344CB8AC3E}">
        <p14:creationId xmlns:p14="http://schemas.microsoft.com/office/powerpoint/2010/main" val="2104485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AF6705D-F226-4D4D-931F-ECFDC36EE3C5}" type="slidenum">
              <a:rPr lang="en-US" smtClean="0"/>
              <a:pPr/>
              <a:t>17</a:t>
            </a:fld>
            <a:endParaRPr lang="en-US" dirty="0"/>
          </a:p>
        </p:txBody>
      </p:sp>
    </p:spTree>
    <p:extLst>
      <p:ext uri="{BB962C8B-B14F-4D97-AF65-F5344CB8AC3E}">
        <p14:creationId xmlns:p14="http://schemas.microsoft.com/office/powerpoint/2010/main" val="655000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AF6705D-F226-4D4D-931F-ECFDC36EE3C5}" type="slidenum">
              <a:rPr lang="en-US" smtClean="0"/>
              <a:pPr/>
              <a:t>18</a:t>
            </a:fld>
            <a:endParaRPr lang="en-US" dirty="0"/>
          </a:p>
        </p:txBody>
      </p:sp>
    </p:spTree>
    <p:extLst>
      <p:ext uri="{BB962C8B-B14F-4D97-AF65-F5344CB8AC3E}">
        <p14:creationId xmlns:p14="http://schemas.microsoft.com/office/powerpoint/2010/main" val="1854138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6705D-F226-4D4D-931F-ECFDC36EE3C5}" type="slidenum">
              <a:rPr lang="en-US" smtClean="0"/>
              <a:pPr/>
              <a:t>19</a:t>
            </a:fld>
            <a:endParaRPr lang="en-US" dirty="0"/>
          </a:p>
        </p:txBody>
      </p:sp>
    </p:spTree>
    <p:extLst>
      <p:ext uri="{BB962C8B-B14F-4D97-AF65-F5344CB8AC3E}">
        <p14:creationId xmlns:p14="http://schemas.microsoft.com/office/powerpoint/2010/main" val="831359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6705D-F226-4D4D-931F-ECFDC36EE3C5}" type="slidenum">
              <a:rPr lang="en-US" smtClean="0"/>
              <a:pPr/>
              <a:t>20</a:t>
            </a:fld>
            <a:endParaRPr lang="en-US" dirty="0"/>
          </a:p>
        </p:txBody>
      </p:sp>
    </p:spTree>
    <p:extLst>
      <p:ext uri="{BB962C8B-B14F-4D97-AF65-F5344CB8AC3E}">
        <p14:creationId xmlns:p14="http://schemas.microsoft.com/office/powerpoint/2010/main" val="1918317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4AF6705D-F226-4D4D-931F-ECFDC36EE3C5}" type="slidenum">
              <a:rPr lang="en-US" smtClean="0"/>
              <a:pPr/>
              <a:t>21</a:t>
            </a:fld>
            <a:endParaRPr lang="en-US" dirty="0"/>
          </a:p>
        </p:txBody>
      </p:sp>
    </p:spTree>
    <p:extLst>
      <p:ext uri="{BB962C8B-B14F-4D97-AF65-F5344CB8AC3E}">
        <p14:creationId xmlns:p14="http://schemas.microsoft.com/office/powerpoint/2010/main" val="176186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4AF6705D-F226-4D4D-931F-ECFDC36EE3C5}" type="slidenum">
              <a:rPr lang="en-US" smtClean="0"/>
              <a:pPr/>
              <a:t>25</a:t>
            </a:fld>
            <a:endParaRPr lang="en-US" dirty="0"/>
          </a:p>
        </p:txBody>
      </p:sp>
    </p:spTree>
    <p:extLst>
      <p:ext uri="{BB962C8B-B14F-4D97-AF65-F5344CB8AC3E}">
        <p14:creationId xmlns:p14="http://schemas.microsoft.com/office/powerpoint/2010/main" val="4200094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9634" name="Shape 326"/>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08" tIns="93308" rIns="93308" bIns="93308"/>
          <a:lstStyle/>
          <a:p>
            <a:pPr>
              <a:lnSpc>
                <a:spcPct val="115000"/>
              </a:lnSpc>
              <a:spcBef>
                <a:spcPct val="0"/>
              </a:spcBef>
            </a:pPr>
            <a:endParaRPr lang="en-US" altLang="en-US" dirty="0"/>
          </a:p>
        </p:txBody>
      </p:sp>
      <p:sp>
        <p:nvSpPr>
          <p:cNvPr id="69635" name="Shape 327"/>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Tree>
    <p:extLst>
      <p:ext uri="{BB962C8B-B14F-4D97-AF65-F5344CB8AC3E}">
        <p14:creationId xmlns:p14="http://schemas.microsoft.com/office/powerpoint/2010/main" val="1385732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6705D-F226-4D4D-931F-ECFDC36EE3C5}" type="slidenum">
              <a:rPr lang="en-US" smtClean="0"/>
              <a:pPr/>
              <a:t>28</a:t>
            </a:fld>
            <a:endParaRPr lang="en-US" dirty="0"/>
          </a:p>
        </p:txBody>
      </p:sp>
    </p:spTree>
    <p:extLst>
      <p:ext uri="{BB962C8B-B14F-4D97-AF65-F5344CB8AC3E}">
        <p14:creationId xmlns:p14="http://schemas.microsoft.com/office/powerpoint/2010/main" val="1688132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6705D-F226-4D4D-931F-ECFDC36EE3C5}" type="slidenum">
              <a:rPr lang="en-US" smtClean="0"/>
              <a:t>31</a:t>
            </a:fld>
            <a:endParaRPr lang="en-US" dirty="0"/>
          </a:p>
        </p:txBody>
      </p:sp>
    </p:spTree>
    <p:extLst>
      <p:ext uri="{BB962C8B-B14F-4D97-AF65-F5344CB8AC3E}">
        <p14:creationId xmlns:p14="http://schemas.microsoft.com/office/powerpoint/2010/main" val="1695959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AF6705D-F226-4D4D-931F-ECFDC36EE3C5}" type="slidenum">
              <a:rPr lang="en-US" smtClean="0"/>
              <a:pPr/>
              <a:t>3</a:t>
            </a:fld>
            <a:endParaRPr lang="en-US" dirty="0"/>
          </a:p>
        </p:txBody>
      </p:sp>
    </p:spTree>
    <p:extLst>
      <p:ext uri="{BB962C8B-B14F-4D97-AF65-F5344CB8AC3E}">
        <p14:creationId xmlns:p14="http://schemas.microsoft.com/office/powerpoint/2010/main" val="4186147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6705D-F226-4D4D-931F-ECFDC36EE3C5}" type="slidenum">
              <a:rPr lang="en-US" smtClean="0"/>
              <a:pPr/>
              <a:t>4</a:t>
            </a:fld>
            <a:endParaRPr lang="en-US" dirty="0"/>
          </a:p>
        </p:txBody>
      </p:sp>
    </p:spTree>
    <p:extLst>
      <p:ext uri="{BB962C8B-B14F-4D97-AF65-F5344CB8AC3E}">
        <p14:creationId xmlns:p14="http://schemas.microsoft.com/office/powerpoint/2010/main" val="4191045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6705D-F226-4D4D-931F-ECFDC36EE3C5}" type="slidenum">
              <a:rPr lang="en-US" smtClean="0"/>
              <a:pPr/>
              <a:t>5</a:t>
            </a:fld>
            <a:endParaRPr lang="en-US" dirty="0"/>
          </a:p>
        </p:txBody>
      </p:sp>
    </p:spTree>
    <p:extLst>
      <p:ext uri="{BB962C8B-B14F-4D97-AF65-F5344CB8AC3E}">
        <p14:creationId xmlns:p14="http://schemas.microsoft.com/office/powerpoint/2010/main" val="902044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6705D-F226-4D4D-931F-ECFDC36EE3C5}" type="slidenum">
              <a:rPr lang="en-US" smtClean="0"/>
              <a:pPr/>
              <a:t>7</a:t>
            </a:fld>
            <a:endParaRPr lang="en-US" dirty="0"/>
          </a:p>
        </p:txBody>
      </p:sp>
    </p:spTree>
    <p:extLst>
      <p:ext uri="{BB962C8B-B14F-4D97-AF65-F5344CB8AC3E}">
        <p14:creationId xmlns:p14="http://schemas.microsoft.com/office/powerpoint/2010/main" val="11290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6705D-F226-4D4D-931F-ECFDC36EE3C5}" type="slidenum">
              <a:rPr lang="en-US" smtClean="0"/>
              <a:pPr/>
              <a:t>8</a:t>
            </a:fld>
            <a:endParaRPr lang="en-US" dirty="0"/>
          </a:p>
        </p:txBody>
      </p:sp>
    </p:spTree>
    <p:extLst>
      <p:ext uri="{BB962C8B-B14F-4D97-AF65-F5344CB8AC3E}">
        <p14:creationId xmlns:p14="http://schemas.microsoft.com/office/powerpoint/2010/main" val="503548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baseline="0" dirty="0"/>
          </a:p>
        </p:txBody>
      </p:sp>
      <p:sp>
        <p:nvSpPr>
          <p:cNvPr id="4" name="Slide Number Placeholder 3"/>
          <p:cNvSpPr>
            <a:spLocks noGrp="1"/>
          </p:cNvSpPr>
          <p:nvPr>
            <p:ph type="sldNum" sz="quarter" idx="10"/>
          </p:nvPr>
        </p:nvSpPr>
        <p:spPr/>
        <p:txBody>
          <a:bodyPr/>
          <a:lstStyle/>
          <a:p>
            <a:fld id="{4AF6705D-F226-4D4D-931F-ECFDC36EE3C5}" type="slidenum">
              <a:rPr lang="en-US" smtClean="0"/>
              <a:pPr/>
              <a:t>9</a:t>
            </a:fld>
            <a:endParaRPr lang="en-US" dirty="0"/>
          </a:p>
        </p:txBody>
      </p:sp>
    </p:spTree>
    <p:extLst>
      <p:ext uri="{BB962C8B-B14F-4D97-AF65-F5344CB8AC3E}">
        <p14:creationId xmlns:p14="http://schemas.microsoft.com/office/powerpoint/2010/main" val="1824752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AF6705D-F226-4D4D-931F-ECFDC36EE3C5}" type="slidenum">
              <a:rPr lang="en-US" smtClean="0"/>
              <a:pPr/>
              <a:t>10</a:t>
            </a:fld>
            <a:endParaRPr lang="en-US" dirty="0"/>
          </a:p>
        </p:txBody>
      </p:sp>
    </p:spTree>
    <p:extLst>
      <p:ext uri="{BB962C8B-B14F-4D97-AF65-F5344CB8AC3E}">
        <p14:creationId xmlns:p14="http://schemas.microsoft.com/office/powerpoint/2010/main" val="172295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799" y="2948751"/>
            <a:ext cx="7829551" cy="565771"/>
          </a:xfrm>
        </p:spPr>
        <p:txBody>
          <a:bodyPr lIns="91440" tIns="91440" rIns="91440" bIns="91440" anchor="ctr" anchorCtr="0">
            <a:normAutofit/>
          </a:bodyPr>
          <a:lstStyle>
            <a:lvl1pPr marL="0" indent="0" algn="l">
              <a:buNone/>
              <a:defRPr sz="2400">
                <a:latin typeface="Franklin Gothic Book" panose="020B0503020102020204" pitchFamily="34" charset="0"/>
                <a:ea typeface="Franklin Gothic Book" panose="020B0503020102020204" pitchFamily="34" charset="0"/>
                <a:cs typeface="Franklin Gothic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itle Placeholder 1"/>
          <p:cNvSpPr>
            <a:spLocks noGrp="1"/>
          </p:cNvSpPr>
          <p:nvPr>
            <p:ph type="title" hasCustomPrompt="1"/>
          </p:nvPr>
        </p:nvSpPr>
        <p:spPr>
          <a:xfrm>
            <a:off x="628650" y="851526"/>
            <a:ext cx="7886700" cy="1325563"/>
          </a:xfrm>
          <a:prstGeom prst="rect">
            <a:avLst/>
          </a:prstGeom>
        </p:spPr>
        <p:txBody>
          <a:bodyPr vert="horz" lIns="91440" tIns="45720" rIns="91440" bIns="45720" rtlCol="0" anchor="ctr">
            <a:normAutofit/>
          </a:bodyPr>
          <a:lstStyle>
            <a:lvl1pPr>
              <a:defRPr b="1"/>
            </a:lvl1pPr>
          </a:lstStyle>
          <a:p>
            <a:r>
              <a:rPr lang="en-US" dirty="0"/>
              <a:t>CLICK TO EDIT MASTER TITLE STYLE</a:t>
            </a:r>
          </a:p>
        </p:txBody>
      </p:sp>
    </p:spTree>
    <p:extLst>
      <p:ext uri="{BB962C8B-B14F-4D97-AF65-F5344CB8AC3E}">
        <p14:creationId xmlns:p14="http://schemas.microsoft.com/office/powerpoint/2010/main" val="1335939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324763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0" y="365125"/>
            <a:ext cx="5800725" cy="5811838"/>
          </a:xfrm>
        </p:spPr>
        <p:txBody>
          <a:bodyPr vert="eaVert"/>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Placeholder 1"/>
          <p:cNvSpPr txBox="1">
            <a:spLocks/>
          </p:cNvSpPr>
          <p:nvPr userDrawn="1"/>
        </p:nvSpPr>
        <p:spPr>
          <a:xfrm rot="5400000">
            <a:off x="4649152" y="2261777"/>
            <a:ext cx="5760720" cy="19716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Helvetica" charset="0"/>
                <a:ea typeface="Helvetica" charset="0"/>
                <a:cs typeface="Helvetica" charset="0"/>
              </a:defRPr>
            </a:lvl1pPr>
          </a:lstStyle>
          <a:p>
            <a:r>
              <a:rPr lang="en-US" dirty="0">
                <a:latin typeface="Franklin Gothic Book" panose="020B0503020102020204" pitchFamily="34" charset="0"/>
                <a:ea typeface="Franklin Gothic Book" charset="0"/>
                <a:cs typeface="Franklin Gothic Book" charset="0"/>
              </a:rPr>
              <a:t>CLICK TO EDIT MASTER TITLE STYLE</a:t>
            </a:r>
          </a:p>
        </p:txBody>
      </p:sp>
    </p:spTree>
    <p:extLst>
      <p:ext uri="{BB962C8B-B14F-4D97-AF65-F5344CB8AC3E}">
        <p14:creationId xmlns:p14="http://schemas.microsoft.com/office/powerpoint/2010/main" val="155789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31596" y="1859305"/>
            <a:ext cx="7883754" cy="1655762"/>
          </a:xfrm>
          <a:prstGeom prst="rect">
            <a:avLst/>
          </a:prstGeom>
        </p:spPr>
        <p:txBody>
          <a:bodyPr lIns="91440" tIns="91440" rIns="91440" bIns="91440"/>
          <a:lstStyle>
            <a:lvl1pPr marL="0" indent="0" algn="l">
              <a:buNone/>
              <a:defRPr sz="2400">
                <a:latin typeface="Franklin Gothic Book" panose="020B0503020102020204" pitchFamily="34" charset="0"/>
                <a:ea typeface="Franklin Gothic Book" panose="020B0503020102020204" pitchFamily="34" charset="0"/>
                <a:cs typeface="Franklin Gothic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vl1pPr>
          </a:lstStyle>
          <a:p>
            <a:r>
              <a:rPr lang="en-US" dirty="0"/>
              <a:t>CLICK TO EDIT MASTER TITLE STYLE</a:t>
            </a:r>
          </a:p>
        </p:txBody>
      </p:sp>
    </p:spTree>
    <p:extLst>
      <p:ext uri="{BB962C8B-B14F-4D97-AF65-F5344CB8AC3E}">
        <p14:creationId xmlns:p14="http://schemas.microsoft.com/office/powerpoint/2010/main" val="1450573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stStyle>
          <a:p>
            <a:r>
              <a:rPr lang="en-US" dirty="0"/>
              <a:t>Click to edit Master title style</a:t>
            </a:r>
          </a:p>
        </p:txBody>
      </p:sp>
      <p:sp>
        <p:nvSpPr>
          <p:cNvPr id="3" name="Content Placeholder 2"/>
          <p:cNvSpPr>
            <a:spLocks noGrp="1"/>
          </p:cNvSpPr>
          <p:nvPr>
            <p:ph idx="1"/>
          </p:nvPr>
        </p:nvSpPr>
        <p:spPr>
          <a:xfrm>
            <a:off x="628650" y="1825625"/>
            <a:ext cx="7886700" cy="4122688"/>
          </a:xfrm>
          <a:prstGeom prst="rect">
            <a:avLst/>
          </a:prstGeom>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7127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4589463"/>
            <a:ext cx="7886700" cy="1500187"/>
          </a:xfrm>
          <a:prstGeom prst="rect">
            <a:avLst/>
          </a:prstGeom>
        </p:spPr>
        <p:txBody>
          <a:bodyPr>
            <a:normAutofit/>
          </a:bodyPr>
          <a:lstStyle>
            <a:lvl1pPr marL="0" indent="0">
              <a:buNone/>
              <a:defRPr sz="2400">
                <a:solidFill>
                  <a:schemeClr val="tx1">
                    <a:tint val="75000"/>
                  </a:schemeClr>
                </a:solidFill>
                <a:latin typeface="Franklin Gothic Book" panose="020B0503020102020204" pitchFamily="34" charset="0"/>
                <a:ea typeface="Franklin Gothic Book" panose="020B0503020102020204" pitchFamily="34" charset="0"/>
                <a:cs typeface="Franklin Gothic Book"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Title Placeholder 1"/>
          <p:cNvSpPr txBox="1">
            <a:spLocks/>
          </p:cNvSpPr>
          <p:nvPr userDrawn="1"/>
        </p:nvSpPr>
        <p:spPr>
          <a:xfrm>
            <a:off x="628650" y="1361822"/>
            <a:ext cx="7886700" cy="289928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spc="0">
                <a:solidFill>
                  <a:srgbClr val="32697C"/>
                </a:solidFill>
                <a:latin typeface="Helvetica" charset="0"/>
                <a:ea typeface="Helvetica" charset="0"/>
                <a:cs typeface="Helvetica" charset="0"/>
              </a:defRPr>
            </a:lvl1pPr>
          </a:lstStyle>
          <a:p>
            <a:r>
              <a:rPr lang="en-US" dirty="0">
                <a:solidFill>
                  <a:srgbClr val="646561"/>
                </a:solidFill>
                <a:latin typeface="Franklin Gothic Book" panose="020B0503020102020204" pitchFamily="34" charset="0"/>
                <a:ea typeface="Franklin Gothic Book" charset="0"/>
                <a:cs typeface="Franklin Gothic Book" charset="0"/>
              </a:rPr>
              <a:t>CLICK TO EDIT MASTER TITLE STYLE</a:t>
            </a:r>
          </a:p>
        </p:txBody>
      </p:sp>
    </p:spTree>
    <p:extLst>
      <p:ext uri="{BB962C8B-B14F-4D97-AF65-F5344CB8AC3E}">
        <p14:creationId xmlns:p14="http://schemas.microsoft.com/office/powerpoint/2010/main" val="10349492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67150" cy="4351338"/>
          </a:xfrm>
          <a:prstGeom prst="rect">
            <a:avLst/>
          </a:prstGeom>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25625"/>
            <a:ext cx="3867150" cy="4351338"/>
          </a:xfrm>
          <a:prstGeom prst="rect">
            <a:avLst/>
          </a:prstGeom>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vl1pPr>
          </a:lstStyle>
          <a:p>
            <a:r>
              <a:rPr lang="en-US" dirty="0"/>
              <a:t>CLICK TO EDIT MASTER TITLE STYLE</a:t>
            </a:r>
          </a:p>
        </p:txBody>
      </p:sp>
    </p:spTree>
    <p:extLst>
      <p:ext uri="{BB962C8B-B14F-4D97-AF65-F5344CB8AC3E}">
        <p14:creationId xmlns:p14="http://schemas.microsoft.com/office/powerpoint/2010/main" val="6548873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0238" y="1681163"/>
            <a:ext cx="3868737" cy="823912"/>
          </a:xfrm>
          <a:prstGeom prst="rect">
            <a:avLst/>
          </a:prstGeom>
        </p:spPr>
        <p:txBody>
          <a:bodyPr anchor="b" anchorCtr="0"/>
          <a:lstStyle>
            <a:lvl1pPr marL="0" indent="0">
              <a:buNone/>
              <a:defRPr sz="1600" b="1">
                <a:latin typeface="Franklin Gothic Book" panose="020B0503020102020204" pitchFamily="34" charset="0"/>
                <a:ea typeface="Franklin Gothic Book" panose="020B0503020102020204" pitchFamily="34" charset="0"/>
                <a:cs typeface="Franklin Gothic Book"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788" cy="823912"/>
          </a:xfrm>
          <a:prstGeom prst="rect">
            <a:avLst/>
          </a:prstGeom>
        </p:spPr>
        <p:txBody>
          <a:bodyPr anchor="b" anchorCtr="0"/>
          <a:lstStyle>
            <a:lvl1pPr marL="0" indent="0">
              <a:buNone/>
              <a:defRPr sz="1600" b="1">
                <a:latin typeface="Franklin Gothic Book" panose="020B0503020102020204" pitchFamily="34" charset="0"/>
                <a:ea typeface="Franklin Gothic Book" panose="020B0503020102020204" pitchFamily="34" charset="0"/>
                <a:cs typeface="Franklin Gothic Book"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vl1pPr>
          </a:lstStyle>
          <a:p>
            <a:r>
              <a:rPr lang="en-US" dirty="0"/>
              <a:t>CLICK TO EDIT MASTER TITLE STYLE</a:t>
            </a:r>
          </a:p>
        </p:txBody>
      </p:sp>
    </p:spTree>
    <p:extLst>
      <p:ext uri="{BB962C8B-B14F-4D97-AF65-F5344CB8AC3E}">
        <p14:creationId xmlns:p14="http://schemas.microsoft.com/office/powerpoint/2010/main" val="1529195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vl1pPr>
          </a:lstStyle>
          <a:p>
            <a:r>
              <a:rPr lang="en-US" dirty="0"/>
              <a:t>CLICK TO EDIT MASTER TITLE STYLE</a:t>
            </a:r>
          </a:p>
        </p:txBody>
      </p:sp>
    </p:spTree>
    <p:extLst>
      <p:ext uri="{BB962C8B-B14F-4D97-AF65-F5344CB8AC3E}">
        <p14:creationId xmlns:p14="http://schemas.microsoft.com/office/powerpoint/2010/main" val="3920355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5354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788" y="987425"/>
            <a:ext cx="4629150" cy="4873625"/>
          </a:xfrm>
          <a:prstGeom prst="rect">
            <a:avLst/>
          </a:prstGeom>
        </p:spPr>
        <p:txBody>
          <a:bodyPr/>
          <a:lstStyle>
            <a:lvl1pPr>
              <a:defRPr sz="3200">
                <a:latin typeface="Franklin Gothic Book" panose="020B0503020102020204" pitchFamily="34" charset="0"/>
                <a:ea typeface="Franklin Gothic Book" panose="020B0503020102020204" pitchFamily="34" charset="0"/>
                <a:cs typeface="Franklin Gothic Book" charset="0"/>
              </a:defRPr>
            </a:lvl1pPr>
            <a:lvl2pPr>
              <a:defRPr sz="2800">
                <a:latin typeface="Franklin Gothic Book" panose="020B0503020102020204" pitchFamily="34" charset="0"/>
                <a:ea typeface="Franklin Gothic Book" panose="020B0503020102020204" pitchFamily="34" charset="0"/>
                <a:cs typeface="Franklin Gothic Book" charset="0"/>
              </a:defRPr>
            </a:lvl2pPr>
            <a:lvl3pPr>
              <a:defRPr sz="2400">
                <a:latin typeface="Franklin Gothic Book" panose="020B0503020102020204" pitchFamily="34" charset="0"/>
                <a:ea typeface="Franklin Gothic Book" panose="020B0503020102020204" pitchFamily="34" charset="0"/>
                <a:cs typeface="Franklin Gothic Book" charset="0"/>
              </a:defRPr>
            </a:lvl3pPr>
            <a:lvl4pPr>
              <a:defRPr sz="2000">
                <a:latin typeface="Franklin Gothic Book" panose="020B0503020102020204" pitchFamily="34" charset="0"/>
                <a:ea typeface="Franklin Gothic Book" panose="020B0503020102020204" pitchFamily="34" charset="0"/>
                <a:cs typeface="Franklin Gothic Book" charset="0"/>
              </a:defRPr>
            </a:lvl4pPr>
            <a:lvl5pPr>
              <a:defRPr sz="2000">
                <a:latin typeface="Franklin Gothic Book" panose="020B0503020102020204" pitchFamily="34" charset="0"/>
                <a:ea typeface="Franklin Gothic Book" panose="020B0503020102020204" pitchFamily="34" charset="0"/>
                <a:cs typeface="Franklin Gothic Book"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atin typeface="Franklin Gothic Book" panose="020B0503020102020204" pitchFamily="34" charset="0"/>
                <a:ea typeface="Franklin Gothic Book" panose="020B0503020102020204" pitchFamily="34" charset="0"/>
                <a:cs typeface="Franklin Gothic Book"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Placeholder 1"/>
          <p:cNvSpPr txBox="1">
            <a:spLocks/>
          </p:cNvSpPr>
          <p:nvPr userDrawn="1"/>
        </p:nvSpPr>
        <p:spPr>
          <a:xfrm>
            <a:off x="628650" y="301118"/>
            <a:ext cx="2951163" cy="1911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spc="0">
                <a:solidFill>
                  <a:srgbClr val="32697C"/>
                </a:solidFill>
                <a:latin typeface="Helvetica" charset="0"/>
                <a:ea typeface="Helvetica" charset="0"/>
                <a:cs typeface="Helvetica" charset="0"/>
              </a:defRPr>
            </a:lvl1pPr>
          </a:lstStyle>
          <a:p>
            <a:r>
              <a:rPr lang="en-US" dirty="0">
                <a:solidFill>
                  <a:srgbClr val="646561"/>
                </a:solidFill>
                <a:latin typeface="Franklin Gothic Book" panose="020B0503020102020204" pitchFamily="34" charset="0"/>
                <a:ea typeface="Franklin Gothic Book" charset="0"/>
                <a:cs typeface="Franklin Gothic Book" charset="0"/>
              </a:rPr>
              <a:t>CLICK TO EDIT MASTER TITLE STYLE</a:t>
            </a:r>
          </a:p>
        </p:txBody>
      </p:sp>
    </p:spTree>
    <p:extLst>
      <p:ext uri="{BB962C8B-B14F-4D97-AF65-F5344CB8AC3E}">
        <p14:creationId xmlns:p14="http://schemas.microsoft.com/office/powerpoint/2010/main" val="87755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7970739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atin typeface="Franklin Gothic Book" panose="020B0503020102020204" pitchFamily="34" charset="0"/>
                <a:ea typeface="Franklin Gothic Book" panose="020B0503020102020204" pitchFamily="34" charset="0"/>
                <a:cs typeface="Franklin Gothic Book"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atin typeface="Franklin Gothic Book" panose="020B0503020102020204" pitchFamily="34" charset="0"/>
                <a:ea typeface="Franklin Gothic Book" panose="020B0503020102020204" pitchFamily="34" charset="0"/>
                <a:cs typeface="Franklin Gothic Book"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Placeholder 1"/>
          <p:cNvSpPr txBox="1">
            <a:spLocks/>
          </p:cNvSpPr>
          <p:nvPr userDrawn="1"/>
        </p:nvSpPr>
        <p:spPr>
          <a:xfrm>
            <a:off x="628650" y="301118"/>
            <a:ext cx="2951163" cy="1911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spc="0">
                <a:solidFill>
                  <a:srgbClr val="32697C"/>
                </a:solidFill>
                <a:latin typeface="Helvetica" charset="0"/>
                <a:ea typeface="Helvetica" charset="0"/>
                <a:cs typeface="Helvetica" charset="0"/>
              </a:defRPr>
            </a:lvl1pPr>
          </a:lstStyle>
          <a:p>
            <a:r>
              <a:rPr lang="en-US" dirty="0">
                <a:solidFill>
                  <a:srgbClr val="646561"/>
                </a:solidFill>
                <a:latin typeface="Franklin Gothic Book" panose="020B0503020102020204" pitchFamily="34" charset="0"/>
                <a:ea typeface="Franklin Gothic Book" charset="0"/>
                <a:cs typeface="Franklin Gothic Book" charset="0"/>
              </a:rPr>
              <a:t>CLICK TO EDIT MASTER TITLE STYLE</a:t>
            </a:r>
          </a:p>
        </p:txBody>
      </p:sp>
    </p:spTree>
    <p:extLst>
      <p:ext uri="{BB962C8B-B14F-4D97-AF65-F5344CB8AC3E}">
        <p14:creationId xmlns:p14="http://schemas.microsoft.com/office/powerpoint/2010/main" val="889023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vl1pPr>
          </a:lstStyle>
          <a:p>
            <a:r>
              <a:rPr lang="en-US" dirty="0"/>
              <a:t>CLICK TO EDIT MASTER TITLE STYLE</a:t>
            </a:r>
          </a:p>
        </p:txBody>
      </p:sp>
    </p:spTree>
    <p:extLst>
      <p:ext uri="{BB962C8B-B14F-4D97-AF65-F5344CB8AC3E}">
        <p14:creationId xmlns:p14="http://schemas.microsoft.com/office/powerpoint/2010/main" val="14946138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543675" y="365125"/>
            <a:ext cx="1971675" cy="5811838"/>
          </a:xfrm>
          <a:prstGeom prst="rect">
            <a:avLst/>
          </a:prstGeom>
        </p:spPr>
        <p:txBody>
          <a:bodyPr vert="eaVert"/>
          <a:lstStyle>
            <a:lvl1pPr>
              <a:defRPr>
                <a:latin typeface="Franklin Gothic Book" panose="020B0503020102020204" pitchFamily="34" charset="0"/>
                <a:ea typeface="Franklin Gothic Book" panose="020B0503020102020204" pitchFamily="34" charset="0"/>
                <a:cs typeface="Franklin Gothic Book" charset="0"/>
              </a:defRPr>
            </a:lvl1pPr>
          </a:lstStyle>
          <a:p>
            <a:r>
              <a:rPr lang="en-US" dirty="0"/>
              <a:t>CLICK TO EDIT MASTER TITLE STYLE</a:t>
            </a:r>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72676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2247802"/>
            <a:ext cx="6858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Title Placeholder 1"/>
          <p:cNvSpPr txBox="1">
            <a:spLocks/>
          </p:cNvSpPr>
          <p:nvPr userDrawn="1"/>
        </p:nvSpPr>
        <p:spPr>
          <a:xfrm>
            <a:off x="1143000" y="676656"/>
            <a:ext cx="6931152" cy="13441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Helvetica" charset="0"/>
                <a:ea typeface="+mj-ea"/>
                <a:cs typeface="+mj-cs"/>
              </a:defRPr>
            </a:lvl1pPr>
          </a:lstStyle>
          <a:p>
            <a:r>
              <a:rPr lang="en-US" dirty="0">
                <a:latin typeface="Franklin Gothic Book" panose="020B0503020102020204" pitchFamily="34" charset="0"/>
              </a:rPr>
              <a:t>CLICK TO EDIT MASTER TITLE STYLE</a:t>
            </a:r>
          </a:p>
        </p:txBody>
      </p:sp>
    </p:spTree>
    <p:extLst>
      <p:ext uri="{BB962C8B-B14F-4D97-AF65-F5344CB8AC3E}">
        <p14:creationId xmlns:p14="http://schemas.microsoft.com/office/powerpoint/2010/main" val="14555909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282982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2806961"/>
            <a:ext cx="78867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Title Placeholder 1"/>
          <p:cNvSpPr txBox="1">
            <a:spLocks/>
          </p:cNvSpPr>
          <p:nvPr userDrawn="1"/>
        </p:nvSpPr>
        <p:spPr>
          <a:xfrm>
            <a:off x="656082" y="133438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Helvetica" charset="0"/>
                <a:ea typeface="+mj-ea"/>
                <a:cs typeface="+mj-cs"/>
              </a:defRPr>
            </a:lvl1pPr>
          </a:lstStyle>
          <a:p>
            <a:r>
              <a:rPr lang="en-US" dirty="0">
                <a:latin typeface="Franklin Gothic Book" panose="020B0503020102020204" pitchFamily="34" charset="0"/>
              </a:rPr>
              <a:t>CLICK TO EDIT MASTER TITLE STYLE</a:t>
            </a:r>
          </a:p>
        </p:txBody>
      </p:sp>
    </p:spTree>
    <p:extLst>
      <p:ext uri="{BB962C8B-B14F-4D97-AF65-F5344CB8AC3E}">
        <p14:creationId xmlns:p14="http://schemas.microsoft.com/office/powerpoint/2010/main" val="70636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67150" cy="4351338"/>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25625"/>
            <a:ext cx="3867150" cy="4351338"/>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28650" y="6356350"/>
            <a:ext cx="2057400" cy="365125"/>
          </a:xfrm>
          <a:prstGeom prst="rect">
            <a:avLst/>
          </a:prstGeom>
        </p:spPr>
        <p:txBody>
          <a:bodyPr>
            <a:normAutofit/>
          </a:bodyPr>
          <a:lstStyle>
            <a:lvl1pPr>
              <a:defRPr>
                <a:latin typeface="Franklin Gothic Book" panose="020B0503020102020204" pitchFamily="34" charset="0"/>
              </a:defRPr>
            </a:lvl1pPr>
          </a:lstStyle>
          <a:p>
            <a:fld id="{BA2ECE41-3861-1A4A-A0BF-FAD24E61CDBA}" type="datetimeFigureOut">
              <a:rPr lang="en-US" smtClean="0"/>
              <a:pPr/>
              <a:t>3/27/2018</a:t>
            </a:fld>
            <a:endParaRPr lang="en-US" dirty="0"/>
          </a:p>
        </p:txBody>
      </p:sp>
      <p:sp>
        <p:nvSpPr>
          <p:cNvPr id="6" name="Footer Placeholder 5"/>
          <p:cNvSpPr>
            <a:spLocks noGrp="1"/>
          </p:cNvSpPr>
          <p:nvPr>
            <p:ph type="ftr" sz="quarter" idx="11"/>
          </p:nvPr>
        </p:nvSpPr>
        <p:spPr>
          <a:xfrm>
            <a:off x="3028950" y="6356350"/>
            <a:ext cx="3086100" cy="365125"/>
          </a:xfrm>
          <a:prstGeom prst="rect">
            <a:avLst/>
          </a:prstGeom>
        </p:spPr>
        <p:txBody>
          <a:bodyPr>
            <a:normAutofit/>
          </a:bodyPr>
          <a:lstStyle>
            <a:lvl1pPr>
              <a:defRPr>
                <a:latin typeface="Franklin Gothic Book" panose="020B0503020102020204" pitchFamily="34" charset="0"/>
              </a:defRPr>
            </a:lvl1pPr>
          </a:lstStyle>
          <a:p>
            <a:endParaRPr lang="en-US" dirty="0"/>
          </a:p>
        </p:txBody>
      </p:sp>
      <p:sp>
        <p:nvSpPr>
          <p:cNvPr id="7" name="Slide Number Placeholder 6"/>
          <p:cNvSpPr>
            <a:spLocks noGrp="1"/>
          </p:cNvSpPr>
          <p:nvPr>
            <p:ph type="sldNum" sz="quarter" idx="12"/>
          </p:nvPr>
        </p:nvSpPr>
        <p:spPr>
          <a:xfrm>
            <a:off x="6457950" y="6356350"/>
            <a:ext cx="2057400" cy="365125"/>
          </a:xfrm>
          <a:prstGeom prst="rect">
            <a:avLst/>
          </a:prstGeom>
        </p:spPr>
        <p:txBody>
          <a:bodyPr>
            <a:normAutofit/>
          </a:bodyPr>
          <a:lstStyle>
            <a:lvl1pPr>
              <a:defRPr>
                <a:latin typeface="Franklin Gothic Book" panose="020B0503020102020204" pitchFamily="34" charset="0"/>
              </a:defRPr>
            </a:lvl1pPr>
          </a:lstStyle>
          <a:p>
            <a:fld id="{718CA319-5C67-3148-B62C-5A45C0B0E9F6}" type="slidenum">
              <a:rPr lang="en-US" smtClean="0"/>
              <a:pPr/>
              <a:t>‹#›</a:t>
            </a:fld>
            <a:endParaRPr lang="en-US" dirty="0"/>
          </a:p>
        </p:txBody>
      </p:sp>
      <p:sp>
        <p:nvSpPr>
          <p:cNvPr id="8" name="Title Placeholder 1"/>
          <p:cNvSpPr txBox="1">
            <a:spLocks/>
          </p:cNvSpPr>
          <p:nvPr userDrawn="1"/>
        </p:nvSpPr>
        <p:spPr>
          <a:xfrm>
            <a:off x="656082" y="47485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Helvetica" charset="0"/>
                <a:ea typeface="+mj-ea"/>
                <a:cs typeface="+mj-cs"/>
              </a:defRPr>
            </a:lvl1pPr>
          </a:lstStyle>
          <a:p>
            <a:r>
              <a:rPr lang="en-US" dirty="0">
                <a:latin typeface="Franklin Gothic Book" panose="020B0503020102020204" pitchFamily="34" charset="0"/>
              </a:rPr>
              <a:t>CLICK TO EDIT MASTER TITLE STYLE</a:t>
            </a:r>
          </a:p>
        </p:txBody>
      </p:sp>
    </p:spTree>
    <p:extLst>
      <p:ext uri="{BB962C8B-B14F-4D97-AF65-F5344CB8AC3E}">
        <p14:creationId xmlns:p14="http://schemas.microsoft.com/office/powerpoint/2010/main" val="1364953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30238" y="2505075"/>
            <a:ext cx="3868737" cy="310864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10864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txBox="1">
            <a:spLocks/>
          </p:cNvSpPr>
          <p:nvPr userDrawn="1"/>
        </p:nvSpPr>
        <p:spPr>
          <a:xfrm>
            <a:off x="628650" y="33769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Helvetica" charset="0"/>
                <a:ea typeface="+mj-ea"/>
                <a:cs typeface="+mj-cs"/>
              </a:defRPr>
            </a:lvl1pPr>
          </a:lstStyle>
          <a:p>
            <a:r>
              <a:rPr lang="en-US" dirty="0">
                <a:latin typeface="Franklin Gothic Book" panose="020B0503020102020204" pitchFamily="34" charset="0"/>
              </a:rPr>
              <a:t>CLICK TO EDIT MASTER TITLE STYLE</a:t>
            </a:r>
          </a:p>
        </p:txBody>
      </p:sp>
    </p:spTree>
    <p:extLst>
      <p:ext uri="{BB962C8B-B14F-4D97-AF65-F5344CB8AC3E}">
        <p14:creationId xmlns:p14="http://schemas.microsoft.com/office/powerpoint/2010/main" val="14725763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p:cNvSpPr txBox="1">
            <a:spLocks/>
          </p:cNvSpPr>
          <p:nvPr userDrawn="1"/>
        </p:nvSpPr>
        <p:spPr>
          <a:xfrm>
            <a:off x="656082" y="365125"/>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Helvetica" charset="0"/>
                <a:ea typeface="+mj-ea"/>
                <a:cs typeface="+mj-cs"/>
              </a:defRPr>
            </a:lvl1pPr>
          </a:lstStyle>
          <a:p>
            <a:r>
              <a:rPr lang="en-US" dirty="0">
                <a:latin typeface="Franklin Gothic Book" panose="020B0503020102020204" pitchFamily="34" charset="0"/>
              </a:rPr>
              <a:t>CLICK TO EDIT MASTER TITLE STYLE</a:t>
            </a:r>
          </a:p>
        </p:txBody>
      </p:sp>
    </p:spTree>
    <p:extLst>
      <p:ext uri="{BB962C8B-B14F-4D97-AF65-F5344CB8AC3E}">
        <p14:creationId xmlns:p14="http://schemas.microsoft.com/office/powerpoint/2010/main" val="4029031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202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2555255"/>
            <a:ext cx="7886700" cy="1115597"/>
          </a:xfrm>
        </p:spPr>
        <p:txBody>
          <a:bodyPr>
            <a:normAutofit/>
          </a:bodyPr>
          <a:lstStyle>
            <a:lvl1pPr marL="0" indent="0">
              <a:buNone/>
              <a:defRPr sz="2400">
                <a:solidFill>
                  <a:schemeClr val="bg1"/>
                </a:solidFill>
                <a:latin typeface="Franklin Gothic Book" panose="020B0503020102020204" pitchFamily="34" charset="0"/>
                <a:ea typeface="Franklin Gothic Book" panose="020B0503020102020204" pitchFamily="34" charset="0"/>
                <a:cs typeface="Franklin Gothic Book"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7569156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0238" y="457200"/>
            <a:ext cx="2949575" cy="1600200"/>
          </a:xfrm>
        </p:spPr>
        <p:txBody>
          <a:bodyPr anchor="b"/>
          <a:lstStyle>
            <a:lvl1pPr>
              <a:defRPr sz="3200" b="1"/>
            </a:lvl1pPr>
          </a:lstStyle>
          <a:p>
            <a:r>
              <a:rPr lang="en-US" dirty="0"/>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038852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0238" y="457200"/>
            <a:ext cx="2949575" cy="160020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194079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6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543675" y="365125"/>
            <a:ext cx="1971675"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60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065311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600" b="1">
                <a:latin typeface="Franklin Gothic Book" panose="020B0503020102020204" pitchFamily="34" charset="0"/>
                <a:ea typeface="Franklin Gothic Book" panose="020B0503020102020204" pitchFamily="34" charset="0"/>
                <a:cs typeface="Franklin Gothic Book"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600" b="1">
                <a:latin typeface="Franklin Gothic Book" panose="020B0503020102020204" pitchFamily="34" charset="0"/>
                <a:ea typeface="Franklin Gothic Book" panose="020B0503020102020204" pitchFamily="34" charset="0"/>
                <a:cs typeface="Franklin Gothic Book"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19346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846811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829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atin typeface="Franklin Gothic Book" panose="020B0503020102020204" pitchFamily="34" charset="0"/>
                <a:ea typeface="Franklin Gothic Book" panose="020B0503020102020204" pitchFamily="34" charset="0"/>
                <a:cs typeface="Franklin Gothic Book" charset="0"/>
              </a:defRPr>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atin typeface="Franklin Gothic Book" panose="020B0503020102020204" pitchFamily="34" charset="0"/>
                <a:ea typeface="Franklin Gothic Book" panose="020B0503020102020204" pitchFamily="34" charset="0"/>
                <a:cs typeface="Franklin Gothic Book" charset="0"/>
              </a:defRPr>
            </a:lvl1pPr>
            <a:lvl2pPr>
              <a:defRPr sz="2800">
                <a:latin typeface="Franklin Gothic Book" panose="020B0503020102020204" pitchFamily="34" charset="0"/>
                <a:ea typeface="Franklin Gothic Book" panose="020B0503020102020204" pitchFamily="34" charset="0"/>
                <a:cs typeface="Franklin Gothic Book" charset="0"/>
              </a:defRPr>
            </a:lvl2pPr>
            <a:lvl3pPr>
              <a:defRPr sz="2400">
                <a:latin typeface="Franklin Gothic Book" panose="020B0503020102020204" pitchFamily="34" charset="0"/>
                <a:ea typeface="Franklin Gothic Book" panose="020B0503020102020204" pitchFamily="34" charset="0"/>
                <a:cs typeface="Franklin Gothic Book" charset="0"/>
              </a:defRPr>
            </a:lvl3pPr>
            <a:lvl4pPr>
              <a:defRPr sz="2000">
                <a:latin typeface="Franklin Gothic Book" panose="020B0503020102020204" pitchFamily="34" charset="0"/>
                <a:ea typeface="Franklin Gothic Book" panose="020B0503020102020204" pitchFamily="34" charset="0"/>
                <a:cs typeface="Franklin Gothic Book" charset="0"/>
              </a:defRPr>
            </a:lvl4pPr>
            <a:lvl5pPr>
              <a:defRPr sz="2000">
                <a:latin typeface="Franklin Gothic Book" panose="020B0503020102020204" pitchFamily="34" charset="0"/>
                <a:ea typeface="Franklin Gothic Book" panose="020B0503020102020204" pitchFamily="34" charset="0"/>
                <a:cs typeface="Franklin Gothic Book"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atin typeface="Franklin Gothic Book" panose="020B0503020102020204" pitchFamily="34" charset="0"/>
                <a:ea typeface="Franklin Gothic Book" panose="020B0503020102020204" pitchFamily="34" charset="0"/>
                <a:cs typeface="Franklin Gothic Book"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07565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atin typeface="Franklin Gothic Book" panose="020B0503020102020204" pitchFamily="34" charset="0"/>
                <a:ea typeface="Franklin Gothic Book" panose="020B0503020102020204" pitchFamily="34" charset="0"/>
                <a:cs typeface="Franklin Gothic Book" charset="0"/>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atin typeface="Franklin Gothic Book" panose="020B0503020102020204" pitchFamily="34" charset="0"/>
                <a:ea typeface="Franklin Gothic Book" panose="020B0503020102020204" pitchFamily="34" charset="0"/>
                <a:cs typeface="Franklin Gothic Book"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atin typeface="Franklin Gothic Book" panose="020B0503020102020204" pitchFamily="34" charset="0"/>
                <a:ea typeface="Franklin Gothic Book" panose="020B0503020102020204" pitchFamily="34" charset="0"/>
                <a:cs typeface="Franklin Gothic Book"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55996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w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image" Target="../media/image3.wmf"/><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wmf"/><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spring logo_final_recessed.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36022" y="6386245"/>
            <a:ext cx="822050" cy="320040"/>
          </a:xfrm>
          <a:prstGeom prst="rect">
            <a:avLst/>
          </a:prstGeom>
        </p:spPr>
      </p:pic>
      <p:pic>
        <p:nvPicPr>
          <p:cNvPr id="8" name="Picture 7" descr="USAID_logo_Horizontal_CMYK [Converted].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4800" y="6386245"/>
            <a:ext cx="1078992" cy="320975"/>
          </a:xfrm>
          <a:prstGeom prst="rect">
            <a:avLst/>
          </a:prstGeom>
        </p:spPr>
      </p:pic>
      <p:sp>
        <p:nvSpPr>
          <p:cNvPr id="14" name="Rectangle 13"/>
          <p:cNvSpPr/>
          <p:nvPr/>
        </p:nvSpPr>
        <p:spPr>
          <a:xfrm>
            <a:off x="0" y="-1"/>
            <a:ext cx="9144000" cy="6100763"/>
          </a:xfrm>
          <a:prstGeom prst="rect">
            <a:avLst/>
          </a:prstGeom>
          <a:solidFill>
            <a:srgbClr val="9999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accent3"/>
              </a:solidFill>
              <a:latin typeface="Franklin Gothic Book" panose="020B0503020102020204" pitchFamily="34" charset="0"/>
            </a:endParaRPr>
          </a:p>
        </p:txBody>
      </p:sp>
      <p:sp>
        <p:nvSpPr>
          <p:cNvPr id="2" name="Title Placeholder 1"/>
          <p:cNvSpPr>
            <a:spLocks noGrp="1"/>
          </p:cNvSpPr>
          <p:nvPr>
            <p:ph type="title"/>
          </p:nvPr>
        </p:nvSpPr>
        <p:spPr>
          <a:xfrm>
            <a:off x="628650" y="763974"/>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2224473"/>
            <a:ext cx="7886700" cy="3606987"/>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12"/>
          <p:cNvSpPr/>
          <p:nvPr/>
        </p:nvSpPr>
        <p:spPr>
          <a:xfrm>
            <a:off x="0" y="6098028"/>
            <a:ext cx="9144000" cy="76200"/>
          </a:xfrm>
          <a:prstGeom prst="rect">
            <a:avLst/>
          </a:prstGeom>
          <a:solidFill>
            <a:srgbClr val="32697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Franklin Gothic Book" panose="020B0503020102020204" pitchFamily="34" charset="0"/>
            </a:endParaRPr>
          </a:p>
        </p:txBody>
      </p:sp>
      <p:pic>
        <p:nvPicPr>
          <p:cNvPr id="10" name="Picture 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4320" y="297994"/>
            <a:ext cx="2418215" cy="410666"/>
          </a:xfrm>
          <a:prstGeom prst="rect">
            <a:avLst/>
          </a:prstGeom>
        </p:spPr>
      </p:pic>
    </p:spTree>
    <p:extLst>
      <p:ext uri="{BB962C8B-B14F-4D97-AF65-F5344CB8AC3E}">
        <p14:creationId xmlns:p14="http://schemas.microsoft.com/office/powerpoint/2010/main" val="1950955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1" kern="1200">
          <a:solidFill>
            <a:schemeClr val="bg1"/>
          </a:solidFill>
          <a:latin typeface="Franklin Gothic Book" panose="020B0503020102020204" pitchFamily="34" charset="0"/>
          <a:ea typeface="Franklin Gothic Book" panose="020B0503020102020204" pitchFamily="34" charset="0"/>
          <a:cs typeface="Franklin Gothic Book"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Franklin Gothic Book" panose="020B0503020102020204" pitchFamily="34" charset="0"/>
          <a:ea typeface="Franklin Gothic Book" panose="020B0503020102020204" pitchFamily="34" charset="0"/>
          <a:cs typeface="Franklin Gothic 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Franklin Gothic Book" panose="020B0503020102020204" pitchFamily="34" charset="0"/>
          <a:ea typeface="Franklin Gothic Book" panose="020B0503020102020204" pitchFamily="34" charset="0"/>
          <a:cs typeface="Franklin Gothic Book"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Franklin Gothic Book" panose="020B0503020102020204" pitchFamily="34" charset="0"/>
          <a:ea typeface="Franklin Gothic Book" panose="020B0503020102020204" pitchFamily="34" charset="0"/>
          <a:cs typeface="Franklin Gothic Book"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Franklin Gothic Book" panose="020B0503020102020204" pitchFamily="34" charset="0"/>
          <a:ea typeface="Franklin Gothic Book" panose="020B0503020102020204" pitchFamily="34" charset="0"/>
          <a:cs typeface="Franklin Gothic Book"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Franklin Gothic Book" panose="020B0503020102020204" pitchFamily="34" charset="0"/>
          <a:ea typeface="Franklin Gothic Book" panose="020B0503020102020204" pitchFamily="34" charset="0"/>
          <a:cs typeface="Franklin Gothic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248400"/>
            <a:ext cx="9144000" cy="609600"/>
          </a:xfrm>
          <a:prstGeom prst="rect">
            <a:avLst/>
          </a:prstGeom>
          <a:solidFill>
            <a:srgbClr val="9999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accent3"/>
              </a:solidFill>
              <a:latin typeface="Franklin Gothic Book" panose="020B0503020102020204" pitchFamily="34" charset="0"/>
            </a:endParaRPr>
          </a:p>
        </p:txBody>
      </p:sp>
      <p:sp>
        <p:nvSpPr>
          <p:cNvPr id="8" name="Rectangle 7"/>
          <p:cNvSpPr/>
          <p:nvPr/>
        </p:nvSpPr>
        <p:spPr>
          <a:xfrm>
            <a:off x="0" y="6248400"/>
            <a:ext cx="9144000" cy="76200"/>
          </a:xfrm>
          <a:prstGeom prst="rect">
            <a:avLst/>
          </a:prstGeom>
          <a:solidFill>
            <a:srgbClr val="32697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Franklin Gothic Book" panose="020B0503020102020204" pitchFamily="34" charset="0"/>
            </a:endParaRPr>
          </a:p>
        </p:txBody>
      </p:sp>
      <p:sp>
        <p:nvSpPr>
          <p:cNvPr id="9" name="TextBox 8"/>
          <p:cNvSpPr txBox="1"/>
          <p:nvPr/>
        </p:nvSpPr>
        <p:spPr>
          <a:xfrm>
            <a:off x="6934200" y="6464348"/>
            <a:ext cx="2057400" cy="215444"/>
          </a:xfrm>
          <a:prstGeom prst="rect">
            <a:avLst/>
          </a:prstGeom>
          <a:noFill/>
        </p:spPr>
        <p:txBody>
          <a:bodyPr wrap="square" rtlCol="0">
            <a:spAutoFit/>
          </a:bodyPr>
          <a:lstStyle/>
          <a:p>
            <a:pPr algn="r"/>
            <a:r>
              <a:rPr lang="en-US" sz="800" dirty="0">
                <a:solidFill>
                  <a:srgbClr val="F6F5F0">
                    <a:alpha val="86000"/>
                  </a:srgbClr>
                </a:solidFill>
                <a:latin typeface="Franklin Gothic Book" panose="020B0503020102020204" pitchFamily="34" charset="0"/>
                <a:ea typeface="Franklin Gothic Book" charset="0"/>
                <a:cs typeface="Franklin Gothic Book" charset="0"/>
              </a:rPr>
              <a:t>www.spring-nutrition.org</a:t>
            </a:r>
          </a:p>
        </p:txBody>
      </p:sp>
      <p:sp>
        <p:nvSpPr>
          <p:cNvPr id="14"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15" name="Text Placeholder 2"/>
          <p:cNvSpPr>
            <a:spLocks noGrp="1"/>
          </p:cNvSpPr>
          <p:nvPr>
            <p:ph type="body" idx="1"/>
          </p:nvPr>
        </p:nvSpPr>
        <p:spPr>
          <a:xfrm>
            <a:off x="628650" y="1825625"/>
            <a:ext cx="7886700" cy="3606987"/>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SPRING leaves alone 80 percent tint.wmf"/>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8599" y="6417755"/>
            <a:ext cx="346800" cy="300644"/>
          </a:xfrm>
          <a:prstGeom prst="rect">
            <a:avLst/>
          </a:prstGeom>
          <a:noFill/>
          <a:ln>
            <a:noFill/>
          </a:ln>
        </p:spPr>
      </p:pic>
    </p:spTree>
    <p:extLst>
      <p:ext uri="{BB962C8B-B14F-4D97-AF65-F5344CB8AC3E}">
        <p14:creationId xmlns:p14="http://schemas.microsoft.com/office/powerpoint/2010/main" val="5022786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3200" b="1" kern="1200" spc="0">
          <a:solidFill>
            <a:srgbClr val="646561"/>
          </a:solidFill>
          <a:latin typeface="Franklin Gothic Book" panose="020B0503020102020204" pitchFamily="34" charset="0"/>
          <a:ea typeface="Franklin Gothic Book" panose="020B0503020102020204" pitchFamily="34" charset="0"/>
          <a:cs typeface="Franklin Gothic Book" charset="0"/>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646561"/>
          </a:solidFill>
          <a:latin typeface="Franklin Gothic Book" panose="020B0503020102020204" pitchFamily="34" charset="0"/>
          <a:ea typeface="Franklin Gothic Book" panose="020B0503020102020204" pitchFamily="34" charset="0"/>
          <a:cs typeface="Franklin Gothic Book" charset="0"/>
        </a:defRPr>
      </a:lvl1pPr>
      <a:lvl2pPr marL="685800" indent="-228600" algn="l" defTabSz="914400" rtl="0" eaLnBrk="1" latinLnBrk="0" hangingPunct="1">
        <a:lnSpc>
          <a:spcPct val="90000"/>
        </a:lnSpc>
        <a:spcBef>
          <a:spcPts val="500"/>
        </a:spcBef>
        <a:buFont typeface="Arial"/>
        <a:buChar char="•"/>
        <a:defRPr sz="2400" kern="1200">
          <a:solidFill>
            <a:srgbClr val="646561"/>
          </a:solidFill>
          <a:latin typeface="Franklin Gothic Book" panose="020B0503020102020204" pitchFamily="34" charset="0"/>
          <a:ea typeface="Franklin Gothic Book" panose="020B0503020102020204" pitchFamily="34" charset="0"/>
          <a:cs typeface="Franklin Gothic Book" charset="0"/>
        </a:defRPr>
      </a:lvl2pPr>
      <a:lvl3pPr marL="1143000" indent="-228600" algn="l" defTabSz="914400" rtl="0" eaLnBrk="1" latinLnBrk="0" hangingPunct="1">
        <a:lnSpc>
          <a:spcPct val="90000"/>
        </a:lnSpc>
        <a:spcBef>
          <a:spcPts val="500"/>
        </a:spcBef>
        <a:buFont typeface="Arial"/>
        <a:buChar char="•"/>
        <a:defRPr sz="2000" kern="1200">
          <a:solidFill>
            <a:srgbClr val="646561"/>
          </a:solidFill>
          <a:latin typeface="Franklin Gothic Book" panose="020B0503020102020204" pitchFamily="34" charset="0"/>
          <a:ea typeface="Franklin Gothic Book" panose="020B0503020102020204" pitchFamily="34" charset="0"/>
          <a:cs typeface="Franklin Gothic Book" charset="0"/>
        </a:defRPr>
      </a:lvl3pPr>
      <a:lvl4pPr marL="1600200" indent="-228600" algn="l" defTabSz="914400" rtl="0" eaLnBrk="1" latinLnBrk="0" hangingPunct="1">
        <a:lnSpc>
          <a:spcPct val="90000"/>
        </a:lnSpc>
        <a:spcBef>
          <a:spcPts val="500"/>
        </a:spcBef>
        <a:buFont typeface="Arial"/>
        <a:buChar char="•"/>
        <a:defRPr sz="1800" kern="1200">
          <a:solidFill>
            <a:srgbClr val="646561"/>
          </a:solidFill>
          <a:latin typeface="Franklin Gothic Book" panose="020B0503020102020204" pitchFamily="34" charset="0"/>
          <a:ea typeface="Franklin Gothic Book" panose="020B0503020102020204" pitchFamily="34" charset="0"/>
          <a:cs typeface="Franklin Gothic Book" charset="0"/>
        </a:defRPr>
      </a:lvl4pPr>
      <a:lvl5pPr marL="2057400" indent="-228600" algn="l" defTabSz="914400" rtl="0" eaLnBrk="1" latinLnBrk="0" hangingPunct="1">
        <a:lnSpc>
          <a:spcPct val="90000"/>
        </a:lnSpc>
        <a:spcBef>
          <a:spcPts val="500"/>
        </a:spcBef>
        <a:buFont typeface="Arial"/>
        <a:buChar char="•"/>
        <a:defRPr sz="1800" kern="1200">
          <a:solidFill>
            <a:srgbClr val="646561"/>
          </a:solidFill>
          <a:latin typeface="Franklin Gothic Book" panose="020B0503020102020204" pitchFamily="34" charset="0"/>
          <a:ea typeface="Franklin Gothic Book" panose="020B0503020102020204" pitchFamily="34" charset="0"/>
          <a:cs typeface="Franklin Gothic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6019800"/>
          </a:xfrm>
          <a:prstGeom prst="rect">
            <a:avLst/>
          </a:prstGeom>
          <a:solidFill>
            <a:srgbClr val="9999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accent3"/>
              </a:solidFill>
              <a:latin typeface="Franklin Gothic Book" panose="020B0503020102020204" pitchFamily="34" charset="0"/>
            </a:endParaRPr>
          </a:p>
        </p:txBody>
      </p:sp>
      <p:sp>
        <p:nvSpPr>
          <p:cNvPr id="8" name="TextBox 7"/>
          <p:cNvSpPr txBox="1"/>
          <p:nvPr/>
        </p:nvSpPr>
        <p:spPr>
          <a:xfrm>
            <a:off x="1955260" y="6230505"/>
            <a:ext cx="5291846" cy="551295"/>
          </a:xfrm>
          <a:prstGeom prst="rect">
            <a:avLst/>
          </a:prstGeom>
          <a:noFill/>
        </p:spPr>
        <p:txBody>
          <a:bodyPr wrap="square" lIns="0" tIns="0" rIns="0" bIns="0" numCol="1" spcCol="91440" rtlCol="0" anchor="ctr" anchorCtr="0">
            <a:no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700" b="0" i="0" kern="1200" dirty="0">
                <a:solidFill>
                  <a:schemeClr val="tx1"/>
                </a:solidFill>
                <a:effectLst/>
                <a:latin typeface="Franklin Gothic Book" panose="020B0503020102020204" pitchFamily="34" charset="0"/>
                <a:ea typeface="+mn-ea"/>
                <a:cs typeface="+mn-cs"/>
              </a:rPr>
              <a:t>This presentation is made possible by the generous support of the American people through the United States Agency for International Development (USAID) and Feed the Future, the U.S. Government’s global hunger and food security initiative, under the terms of the Cooperative Agreement AID-OAA-A-11-00031 (SPRING), managed by JSI Research &amp; Training Institute, Inc. (JSI). The contents are the responsibility of JSI and the authors, and do not necessarily reflect the views of USAID or the U.S. Government.</a:t>
            </a:r>
            <a:endParaRPr lang="en-US" sz="700" b="0" i="0" u="none" strike="noStrike" kern="1200" baseline="0" dirty="0">
              <a:ln>
                <a:noFill/>
              </a:ln>
              <a:solidFill>
                <a:schemeClr val="tx1"/>
              </a:solidFill>
              <a:latin typeface="Franklin Gothic Book" panose="020B0503020102020204" pitchFamily="34" charset="0"/>
              <a:ea typeface="Franklin Gothic Book" charset="0"/>
              <a:cs typeface="Franklin Gothic Book" charset="0"/>
            </a:endParaRPr>
          </a:p>
        </p:txBody>
      </p:sp>
      <p:pic>
        <p:nvPicPr>
          <p:cNvPr id="9" name="Picture 5" descr="C:\Users\jbishara\Dropbox\logos for PowerPoint Tehcnical Meeting PAHO\spring logo_final_recessed.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51926" y="6348479"/>
            <a:ext cx="811073" cy="315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C:\Users\jbishara\Dropbox\logos for PowerPoint Tehcnical Meeting PAHO\USAID_logo_Horizontal_CMYK [Converted].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04800" y="6347729"/>
            <a:ext cx="1066800" cy="316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6019800"/>
            <a:ext cx="9144000" cy="76200"/>
          </a:xfrm>
          <a:prstGeom prst="rect">
            <a:avLst/>
          </a:prstGeom>
          <a:solidFill>
            <a:srgbClr val="32697C"/>
          </a:solidFill>
          <a:ln>
            <a:noFill/>
          </a:ln>
          <a:effectLst/>
        </p:spPr>
        <p:style>
          <a:lnRef idx="1">
            <a:schemeClr val="accent1"/>
          </a:lnRef>
          <a:fillRef idx="3">
            <a:schemeClr val="accent1"/>
          </a:fillRef>
          <a:effectRef idx="2">
            <a:schemeClr val="accent1"/>
          </a:effectRef>
          <a:fontRef idx="minor">
            <a:schemeClr val="lt1"/>
          </a:fontRef>
        </p:style>
        <p:txBody>
          <a:bodyPr anchor="ctr">
            <a:normAutofit fontScale="25000" lnSpcReduction="20000"/>
          </a:bodyPr>
          <a:lstStyle/>
          <a:p>
            <a:pPr algn="ctr" fontAlgn="auto">
              <a:spcBef>
                <a:spcPts val="0"/>
              </a:spcBef>
              <a:spcAft>
                <a:spcPts val="0"/>
              </a:spcAft>
              <a:defRPr/>
            </a:pPr>
            <a:endParaRPr lang="en-US" dirty="0">
              <a:latin typeface="Franklin Gothic Book" panose="020B0503020102020204" pitchFamily="34" charset="0"/>
            </a:endParaRPr>
          </a:p>
        </p:txBody>
      </p:sp>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SPRING leaves alone 80 percent tint.wmf"/>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132506" y="4572000"/>
            <a:ext cx="878988" cy="762000"/>
          </a:xfrm>
          <a:prstGeom prst="rect">
            <a:avLst/>
          </a:prstGeom>
          <a:noFill/>
          <a:ln>
            <a:noFill/>
          </a:ln>
        </p:spPr>
      </p:pic>
      <p:pic>
        <p:nvPicPr>
          <p:cNvPr id="12" name="Picture 1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74320" y="297994"/>
            <a:ext cx="2418215" cy="410666"/>
          </a:xfrm>
          <a:prstGeom prst="rect">
            <a:avLst/>
          </a:prstGeom>
        </p:spPr>
      </p:pic>
      <p:sp>
        <p:nvSpPr>
          <p:cNvPr id="14" name="TextBox 13"/>
          <p:cNvSpPr txBox="1"/>
          <p:nvPr/>
        </p:nvSpPr>
        <p:spPr>
          <a:xfrm>
            <a:off x="3515740" y="5569403"/>
            <a:ext cx="2057400" cy="307777"/>
          </a:xfrm>
          <a:prstGeom prst="rect">
            <a:avLst/>
          </a:prstGeom>
          <a:noFill/>
        </p:spPr>
        <p:txBody>
          <a:bodyPr wrap="square" rtlCol="0">
            <a:spAutoFit/>
          </a:bodyPr>
          <a:lstStyle/>
          <a:p>
            <a:pPr algn="ctr"/>
            <a:r>
              <a:rPr lang="en-US" sz="1400" dirty="0">
                <a:solidFill>
                  <a:srgbClr val="F6F5F0">
                    <a:alpha val="86000"/>
                  </a:srgbClr>
                </a:solidFill>
                <a:latin typeface="Franklin Gothic Book" panose="020B0503020102020204" pitchFamily="34" charset="0"/>
                <a:ea typeface="Franklin Gothic Book" charset="0"/>
                <a:cs typeface="Franklin Gothic Book" charset="0"/>
              </a:rPr>
              <a:t>www.spring-nutrition.org</a:t>
            </a:r>
          </a:p>
        </p:txBody>
      </p:sp>
    </p:spTree>
    <p:extLst>
      <p:ext uri="{BB962C8B-B14F-4D97-AF65-F5344CB8AC3E}">
        <p14:creationId xmlns:p14="http://schemas.microsoft.com/office/powerpoint/2010/main" val="17220600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3200" b="1" kern="1200">
          <a:solidFill>
            <a:schemeClr val="bg1"/>
          </a:solidFill>
          <a:latin typeface="Franklin Gothic Book" panose="020B05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hyperlink" Target="https://ccafs.cgiar.org/bigfacts/#theme=food-security&amp;subtheme=food-waste" TargetMode="External"/><Relationship Id="rId2" Type="http://schemas.openxmlformats.org/officeDocument/2006/relationships/hyperlink" Target="https://ccafs.cgiar.org/bigfacts/#theme=climate-impacts-production" TargetMode="External"/><Relationship Id="rId1" Type="http://schemas.openxmlformats.org/officeDocument/2006/relationships/slideLayout" Target="../slideLayouts/slideLayout13.xml"/><Relationship Id="rId5" Type="http://schemas.openxmlformats.org/officeDocument/2006/relationships/hyperlink" Target="https://www.globalagriculture.org/report-topics/water.html" TargetMode="External"/><Relationship Id="rId4" Type="http://schemas.openxmlformats.org/officeDocument/2006/relationships/hyperlink" Target="https://doi.org/10.1038/466546a"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hyperlink" Target="http://www.fao.org/economic/ess/ess-publications/ess-yearbook/en/"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8398" y="745845"/>
            <a:ext cx="7902388" cy="1228729"/>
          </a:xfrm>
        </p:spPr>
        <p:txBody>
          <a:bodyPr lIns="91440" tIns="91440" rIns="91440" bIns="91440">
            <a:normAutofit/>
          </a:bodyPr>
          <a:lstStyle/>
          <a:p>
            <a:r>
              <a:rPr lang="en-US" sz="3200" dirty="0" smtClean="0"/>
              <a:t>Essential </a:t>
            </a:r>
            <a:r>
              <a:rPr lang="en-US" dirty="0" smtClean="0"/>
              <a:t>Concepts in Agriculture </a:t>
            </a:r>
            <a:r>
              <a:rPr lang="en-US" sz="3200" dirty="0" smtClean="0"/>
              <a:t>and </a:t>
            </a:r>
            <a:br>
              <a:rPr lang="en-US" sz="3200" dirty="0" smtClean="0"/>
            </a:br>
            <a:r>
              <a:rPr lang="en-US" dirty="0" smtClean="0"/>
              <a:t>Food Systems</a:t>
            </a:r>
            <a:endParaRPr lang="en-US" sz="3200" dirty="0"/>
          </a:p>
        </p:txBody>
      </p:sp>
      <p:sp>
        <p:nvSpPr>
          <p:cNvPr id="5" name="TextBox 4"/>
          <p:cNvSpPr txBox="1"/>
          <p:nvPr/>
        </p:nvSpPr>
        <p:spPr>
          <a:xfrm>
            <a:off x="408398" y="2054087"/>
            <a:ext cx="6983895" cy="369332"/>
          </a:xfrm>
          <a:prstGeom prst="rect">
            <a:avLst/>
          </a:prstGeom>
          <a:noFill/>
        </p:spPr>
        <p:txBody>
          <a:bodyPr wrap="square" rtlCol="0">
            <a:spAutoFit/>
          </a:bodyPr>
          <a:lstStyle/>
          <a:p>
            <a:r>
              <a:rPr lang="en-US" dirty="0">
                <a:solidFill>
                  <a:schemeClr val="bg1"/>
                </a:solidFill>
                <a:latin typeface="Franklin Gothic Book" panose="020B0503020102020204" pitchFamily="34" charset="0"/>
                <a:ea typeface="Franklin Gothic Book" charset="0"/>
                <a:cs typeface="Franklin Gothic Book" charset="0"/>
              </a:rPr>
              <a:t>SPRING Nutrition-Sensitive Agriculture Training Resource Package</a:t>
            </a:r>
          </a:p>
        </p:txBody>
      </p:sp>
      <p:sp>
        <p:nvSpPr>
          <p:cNvPr id="9" name="TextBox 8"/>
          <p:cNvSpPr txBox="1"/>
          <p:nvPr/>
        </p:nvSpPr>
        <p:spPr>
          <a:xfrm>
            <a:off x="408398" y="2526464"/>
            <a:ext cx="6983895" cy="338554"/>
          </a:xfrm>
          <a:prstGeom prst="rect">
            <a:avLst/>
          </a:prstGeom>
          <a:noFill/>
        </p:spPr>
        <p:txBody>
          <a:bodyPr wrap="square" rtlCol="0">
            <a:spAutoFit/>
          </a:bodyPr>
          <a:lstStyle/>
          <a:p>
            <a:r>
              <a:rPr lang="en-US" sz="1600" dirty="0" smtClean="0">
                <a:solidFill>
                  <a:schemeClr val="bg1"/>
                </a:solidFill>
                <a:latin typeface="Franklin Gothic Book" panose="020B0503020102020204" pitchFamily="34" charset="0"/>
                <a:ea typeface="Franklin Gothic Book" charset="0"/>
                <a:cs typeface="Franklin Gothic Book" charset="0"/>
              </a:rPr>
              <a:t>February 2018</a:t>
            </a:r>
            <a:endParaRPr lang="en-US" sz="1600" dirty="0">
              <a:solidFill>
                <a:schemeClr val="bg1"/>
              </a:solidFill>
              <a:latin typeface="Franklin Gothic Book" panose="020B0503020102020204" pitchFamily="34" charset="0"/>
              <a:ea typeface="Franklin Gothic Book" charset="0"/>
              <a:cs typeface="Franklin Gothic Book" charset="0"/>
            </a:endParaRPr>
          </a:p>
        </p:txBody>
      </p:sp>
      <p:pic>
        <p:nvPicPr>
          <p:cNvPr id="15" name="Picture 1"/>
          <p:cNvPicPr>
            <a:picLocks noChangeAspect="1"/>
          </p:cNvPicPr>
          <p:nvPr/>
        </p:nvPicPr>
        <p:blipFill rotWithShape="1">
          <a:blip r:embed="rId3">
            <a:extLst>
              <a:ext uri="{28A0092B-C50C-407E-A947-70E740481C1C}">
                <a14:useLocalDpi xmlns:a14="http://schemas.microsoft.com/office/drawing/2010/main" val="0"/>
              </a:ext>
            </a:extLst>
          </a:blip>
          <a:srcRect l="970" r="970" b="17179"/>
          <a:stretch/>
        </p:blipFill>
        <p:spPr bwMode="auto">
          <a:xfrm>
            <a:off x="0" y="3501879"/>
            <a:ext cx="9144000" cy="25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4516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Goals of Agriculture Programs</a:t>
            </a:r>
            <a:endParaRPr lang="en-US" dirty="0"/>
          </a:p>
        </p:txBody>
      </p:sp>
      <p:sp>
        <p:nvSpPr>
          <p:cNvPr id="5" name="Content Placeholder 4"/>
          <p:cNvSpPr>
            <a:spLocks noGrp="1"/>
          </p:cNvSpPr>
          <p:nvPr>
            <p:ph idx="1"/>
          </p:nvPr>
        </p:nvSpPr>
        <p:spPr>
          <a:xfrm>
            <a:off x="628650" y="1825625"/>
            <a:ext cx="3960283" cy="4122688"/>
          </a:xfrm>
        </p:spPr>
        <p:txBody>
          <a:bodyPr>
            <a:normAutofit lnSpcReduction="10000"/>
          </a:bodyPr>
          <a:lstStyle/>
          <a:p>
            <a:r>
              <a:rPr lang="en-US" dirty="0" smtClean="0"/>
              <a:t>Improving production to </a:t>
            </a:r>
            <a:r>
              <a:rPr lang="en-US" b="1" dirty="0" smtClean="0">
                <a:solidFill>
                  <a:srgbClr val="32697C"/>
                </a:solidFill>
              </a:rPr>
              <a:t>increase productivity </a:t>
            </a:r>
            <a:r>
              <a:rPr lang="en-US" dirty="0" smtClean="0"/>
              <a:t>can lead to an increased availability of foods for smallholder farmers</a:t>
            </a:r>
          </a:p>
          <a:p>
            <a:pPr marL="0" indent="0">
              <a:buNone/>
            </a:pPr>
            <a:r>
              <a:rPr lang="en-US" sz="1200" dirty="0" smtClean="0"/>
              <a:t> </a:t>
            </a:r>
          </a:p>
          <a:p>
            <a:r>
              <a:rPr lang="en-US" dirty="0" smtClean="0"/>
              <a:t>Strengthening markets to </a:t>
            </a:r>
            <a:r>
              <a:rPr lang="en-US" b="1" dirty="0" smtClean="0">
                <a:solidFill>
                  <a:srgbClr val="32697C"/>
                </a:solidFill>
              </a:rPr>
              <a:t>increase income</a:t>
            </a:r>
            <a:r>
              <a:rPr lang="en-US" b="1" dirty="0" smtClean="0">
                <a:solidFill>
                  <a:schemeClr val="accent2">
                    <a:lumMod val="75000"/>
                  </a:schemeClr>
                </a:solidFill>
              </a:rPr>
              <a:t> </a:t>
            </a:r>
            <a:r>
              <a:rPr lang="en-US" dirty="0" smtClean="0"/>
              <a:t>can lead to increased access to food for smallholder farmers</a:t>
            </a:r>
          </a:p>
          <a:p>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504" t="30980" r="10117" b="341"/>
          <a:stretch/>
        </p:blipFill>
        <p:spPr bwMode="auto">
          <a:xfrm>
            <a:off x="5174937" y="1530356"/>
            <a:ext cx="3569013" cy="4417957"/>
          </a:xfrm>
          <a:prstGeom prst="rect">
            <a:avLst/>
          </a:prstGeom>
          <a:noFill/>
          <a:ln w="28575">
            <a:solidFill>
              <a:srgbClr val="32697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985455" y="5932454"/>
            <a:ext cx="4917990" cy="461665"/>
          </a:xfrm>
          <a:prstGeom prst="rect">
            <a:avLst/>
          </a:prstGeom>
          <a:noFill/>
        </p:spPr>
        <p:txBody>
          <a:bodyPr wrap="square" rtlCol="0">
            <a:spAutoFit/>
          </a:bodyPr>
          <a:lstStyle/>
          <a:p>
            <a:pPr algn="r"/>
            <a:r>
              <a:rPr lang="en-US" sz="800" dirty="0" smtClean="0">
                <a:latin typeface="Franklin Gothic Book" panose="020B0503020102020204" pitchFamily="34" charset="0"/>
              </a:rPr>
              <a:t>Photo credit: Mark Walter, Nathan Associates Inc.</a:t>
            </a:r>
            <a:endParaRPr lang="en-US" sz="800" dirty="0">
              <a:latin typeface="Franklin Gothic Book" panose="020B0503020102020204" pitchFamily="34" charset="0"/>
            </a:endParaRPr>
          </a:p>
          <a:p>
            <a:pPr algn="r"/>
            <a:r>
              <a:rPr lang="en-US" sz="800" dirty="0">
                <a:latin typeface="Franklin Gothic Book" panose="020B0503020102020204" pitchFamily="34" charset="0"/>
              </a:rPr>
              <a:t/>
            </a:r>
            <a:br>
              <a:rPr lang="en-US" sz="800" dirty="0">
                <a:latin typeface="Franklin Gothic Book" panose="020B0503020102020204" pitchFamily="34" charset="0"/>
              </a:rPr>
            </a:br>
            <a:endParaRPr lang="en-US" sz="800" dirty="0">
              <a:latin typeface="Franklin Gothic Book" panose="020B0503020102020204" pitchFamily="34" charset="0"/>
            </a:endParaRPr>
          </a:p>
        </p:txBody>
      </p:sp>
    </p:spTree>
    <p:extLst>
      <p:ext uri="{BB962C8B-B14F-4D97-AF65-F5344CB8AC3E}">
        <p14:creationId xmlns:p14="http://schemas.microsoft.com/office/powerpoint/2010/main" val="29273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Agriculture Programs Work on Multiple Levels</a:t>
            </a:r>
            <a:endParaRPr lang="en-US" dirty="0"/>
          </a:p>
        </p:txBody>
      </p:sp>
      <p:sp>
        <p:nvSpPr>
          <p:cNvPr id="3" name="Content Placeholder 2"/>
          <p:cNvSpPr>
            <a:spLocks noGrp="1"/>
          </p:cNvSpPr>
          <p:nvPr>
            <p:ph idx="1"/>
          </p:nvPr>
        </p:nvSpPr>
        <p:spPr>
          <a:xfrm>
            <a:off x="4570236" y="1753580"/>
            <a:ext cx="4271426" cy="3910570"/>
          </a:xfrm>
        </p:spPr>
        <p:txBody>
          <a:bodyPr>
            <a:normAutofit/>
          </a:bodyPr>
          <a:lstStyle/>
          <a:p>
            <a:r>
              <a:rPr lang="en-US" dirty="0" smtClean="0"/>
              <a:t>Both </a:t>
            </a:r>
            <a:r>
              <a:rPr lang="en-US" i="1" dirty="0" smtClean="0"/>
              <a:t>on the farm </a:t>
            </a:r>
            <a:r>
              <a:rPr lang="en-US" dirty="0" smtClean="0"/>
              <a:t>and </a:t>
            </a:r>
            <a:r>
              <a:rPr lang="en-US" i="1" dirty="0" smtClean="0"/>
              <a:t>among systems </a:t>
            </a:r>
            <a:r>
              <a:rPr lang="en-US" dirty="0" smtClean="0"/>
              <a:t>that affect supply and demand</a:t>
            </a:r>
          </a:p>
          <a:p>
            <a:r>
              <a:rPr lang="en-US" dirty="0" smtClean="0"/>
              <a:t>Production, processing, marketing, distribution, utilization, and trade</a:t>
            </a:r>
          </a:p>
          <a:p>
            <a:r>
              <a:rPr lang="en-US" dirty="0" smtClean="0"/>
              <a:t>Whole systems around growing food, buying food and consuming food</a:t>
            </a:r>
          </a:p>
        </p:txBody>
      </p:sp>
      <p:pic>
        <p:nvPicPr>
          <p:cNvPr id="1026" name="Picture 2" descr="C:\Users\lkowalski\Downloads\18675568915_06c5a2b3a5_z.jpg"/>
          <p:cNvPicPr>
            <a:picLocks noChangeAspect="1" noChangeArrowheads="1"/>
          </p:cNvPicPr>
          <p:nvPr/>
        </p:nvPicPr>
        <p:blipFill rotWithShape="1">
          <a:blip r:embed="rId3">
            <a:extLst>
              <a:ext uri="{28A0092B-C50C-407E-A947-70E740481C1C}">
                <a14:useLocalDpi xmlns:a14="http://schemas.microsoft.com/office/drawing/2010/main" val="0"/>
              </a:ext>
            </a:extLst>
          </a:blip>
          <a:srcRect l="15151" r="24375"/>
          <a:stretch/>
        </p:blipFill>
        <p:spPr bwMode="auto">
          <a:xfrm>
            <a:off x="740227" y="1777772"/>
            <a:ext cx="3478768" cy="3837998"/>
          </a:xfrm>
          <a:prstGeom prst="rect">
            <a:avLst/>
          </a:prstGeom>
          <a:noFill/>
          <a:ln w="28575">
            <a:solidFill>
              <a:srgbClr val="32697C"/>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2963" y="5613911"/>
            <a:ext cx="3064476" cy="215444"/>
          </a:xfrm>
          <a:prstGeom prst="rect">
            <a:avLst/>
          </a:prstGeom>
          <a:noFill/>
        </p:spPr>
        <p:txBody>
          <a:bodyPr wrap="square" rtlCol="0">
            <a:spAutoFit/>
          </a:bodyPr>
          <a:lstStyle/>
          <a:p>
            <a:pPr algn="r"/>
            <a:r>
              <a:rPr lang="en-US" sz="800" dirty="0" smtClean="0">
                <a:latin typeface="Franklin Gothic Book" panose="020B0503020102020204" pitchFamily="34" charset="0"/>
              </a:rPr>
              <a:t>Photo credit: Thomas </a:t>
            </a:r>
            <a:r>
              <a:rPr lang="en-US" sz="800" dirty="0" err="1" smtClean="0">
                <a:latin typeface="Franklin Gothic Book" panose="020B0503020102020204" pitchFamily="34" charset="0"/>
              </a:rPr>
              <a:t>Cristofoletti</a:t>
            </a:r>
            <a:r>
              <a:rPr lang="en-US" sz="800" dirty="0" smtClean="0">
                <a:latin typeface="Franklin Gothic Book" panose="020B0503020102020204" pitchFamily="34" charset="0"/>
              </a:rPr>
              <a:t>, USAID</a:t>
            </a:r>
            <a:endParaRPr lang="en-US" sz="800" dirty="0">
              <a:latin typeface="Franklin Gothic Book" panose="020B0503020102020204" pitchFamily="34" charset="0"/>
            </a:endParaRPr>
          </a:p>
        </p:txBody>
      </p:sp>
      <p:sp>
        <p:nvSpPr>
          <p:cNvPr id="7" name="TextBox 6"/>
          <p:cNvSpPr txBox="1"/>
          <p:nvPr/>
        </p:nvSpPr>
        <p:spPr>
          <a:xfrm>
            <a:off x="-53017" y="6061003"/>
            <a:ext cx="2682875" cy="215444"/>
          </a:xfrm>
          <a:prstGeom prst="rect">
            <a:avLst/>
          </a:prstGeom>
          <a:noFill/>
        </p:spPr>
        <p:txBody>
          <a:bodyPr wrap="square" rtlCol="0">
            <a:spAutoFit/>
          </a:bodyPr>
          <a:lstStyle/>
          <a:p>
            <a:r>
              <a:rPr lang="en-US" sz="800" b="1" dirty="0" smtClean="0">
                <a:latin typeface="Franklin Gothic Book" panose="020B0503020102020204" pitchFamily="34" charset="0"/>
                <a:ea typeface="Century Gothic" charset="0"/>
                <a:cs typeface="Century Gothic" charset="0"/>
              </a:rPr>
              <a:t>Source: </a:t>
            </a:r>
            <a:r>
              <a:rPr lang="en-US" sz="800" dirty="0" smtClean="0"/>
              <a:t>USAID 2004.</a:t>
            </a:r>
            <a:endParaRPr lang="en-US" sz="800" dirty="0">
              <a:latin typeface="Franklin Gothic Book" panose="020B0503020102020204" pitchFamily="34" charset="0"/>
              <a:ea typeface="Century Gothic" charset="0"/>
              <a:cs typeface="Century Gothic" charset="0"/>
            </a:endParaRPr>
          </a:p>
        </p:txBody>
      </p:sp>
    </p:spTree>
    <p:extLst>
      <p:ext uri="{BB962C8B-B14F-4D97-AF65-F5344CB8AC3E}">
        <p14:creationId xmlns:p14="http://schemas.microsoft.com/office/powerpoint/2010/main" val="2402653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6238"/>
            <a:ext cx="9144000" cy="1325563"/>
          </a:xfrm>
          <a:solidFill>
            <a:srgbClr val="32697C"/>
          </a:solidFill>
        </p:spPr>
        <p:txBody>
          <a:bodyPr/>
          <a:lstStyle/>
          <a:p>
            <a:r>
              <a:rPr lang="en-US" b="0" dirty="0" smtClean="0">
                <a:solidFill>
                  <a:schemeClr val="bg1"/>
                </a:solidFill>
                <a:latin typeface="Franklin Gothic Heavy" panose="020B0903020102020204" pitchFamily="34" charset="0"/>
              </a:rPr>
              <a:t>Exercise: Mapping a food system</a:t>
            </a:r>
            <a:endParaRPr lang="en-US" b="0" dirty="0">
              <a:solidFill>
                <a:schemeClr val="bg1"/>
              </a:solidFill>
              <a:latin typeface="Franklin Gothic Heavy" panose="020B0903020102020204" pitchFamily="34" charset="0"/>
            </a:endParaRPr>
          </a:p>
        </p:txBody>
      </p:sp>
    </p:spTree>
    <p:extLst>
      <p:ext uri="{BB962C8B-B14F-4D97-AF65-F5344CB8AC3E}">
        <p14:creationId xmlns:p14="http://schemas.microsoft.com/office/powerpoint/2010/main" val="16910830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201349"/>
            <a:ext cx="9144001" cy="854075"/>
          </a:xfrm>
        </p:spPr>
        <p:txBody>
          <a:bodyPr>
            <a:normAutofit/>
          </a:bodyPr>
          <a:lstStyle/>
          <a:p>
            <a:pPr algn="ctr"/>
            <a:r>
              <a:rPr lang="en-US" dirty="0" smtClean="0"/>
              <a:t>Food System</a:t>
            </a:r>
            <a:endParaRPr lang="en-US" sz="2400" dirty="0">
              <a:solidFill>
                <a:schemeClr val="tx1"/>
              </a:solidFill>
            </a:endParaRPr>
          </a:p>
        </p:txBody>
      </p:sp>
      <p:sp>
        <p:nvSpPr>
          <p:cNvPr id="2" name="TextBox 1"/>
          <p:cNvSpPr txBox="1"/>
          <p:nvPr/>
        </p:nvSpPr>
        <p:spPr>
          <a:xfrm>
            <a:off x="159478" y="1230978"/>
            <a:ext cx="2802804" cy="1200329"/>
          </a:xfrm>
          <a:prstGeom prst="rect">
            <a:avLst/>
          </a:prstGeom>
          <a:noFill/>
        </p:spPr>
        <p:txBody>
          <a:bodyPr wrap="square" rtlCol="0">
            <a:spAutoFit/>
          </a:bodyPr>
          <a:lstStyle/>
          <a:p>
            <a:r>
              <a:rPr lang="en-US" sz="2400" b="1" dirty="0" smtClean="0">
                <a:solidFill>
                  <a:srgbClr val="99993E"/>
                </a:solidFill>
                <a:latin typeface="Franklin Gothic Book" panose="020B0503020102020204" pitchFamily="34" charset="0"/>
              </a:rPr>
              <a:t>Consumer demand, </a:t>
            </a:r>
          </a:p>
          <a:p>
            <a:r>
              <a:rPr lang="en-US" sz="2400" b="1" dirty="0" smtClean="0">
                <a:solidFill>
                  <a:srgbClr val="99993E"/>
                </a:solidFill>
                <a:latin typeface="Franklin Gothic Book" panose="020B0503020102020204" pitchFamily="34" charset="0"/>
              </a:rPr>
              <a:t>food preparation and preferences</a:t>
            </a:r>
            <a:endParaRPr lang="en-US" sz="2400" b="1" dirty="0">
              <a:solidFill>
                <a:srgbClr val="99993E"/>
              </a:solidFill>
              <a:latin typeface="Franklin Gothic Book" panose="020B0503020102020204" pitchFamily="34" charset="0"/>
            </a:endParaRPr>
          </a:p>
        </p:txBody>
      </p:sp>
      <p:sp>
        <p:nvSpPr>
          <p:cNvPr id="10" name="TextBox 9"/>
          <p:cNvSpPr txBox="1"/>
          <p:nvPr/>
        </p:nvSpPr>
        <p:spPr>
          <a:xfrm>
            <a:off x="202010" y="4659882"/>
            <a:ext cx="2334832" cy="830997"/>
          </a:xfrm>
          <a:prstGeom prst="rect">
            <a:avLst/>
          </a:prstGeom>
          <a:noFill/>
        </p:spPr>
        <p:txBody>
          <a:bodyPr wrap="square" rtlCol="0">
            <a:spAutoFit/>
          </a:bodyPr>
          <a:lstStyle/>
          <a:p>
            <a:r>
              <a:rPr lang="en-US" sz="2400" b="1" dirty="0" smtClean="0">
                <a:solidFill>
                  <a:srgbClr val="32697C"/>
                </a:solidFill>
                <a:latin typeface="Franklin Gothic Book" panose="020B0503020102020204" pitchFamily="34" charset="0"/>
              </a:rPr>
              <a:t>Food trade and marketing</a:t>
            </a:r>
            <a:endParaRPr lang="en-US" sz="2400" b="1" dirty="0">
              <a:solidFill>
                <a:srgbClr val="32697C"/>
              </a:solidFill>
              <a:latin typeface="Franklin Gothic Book" panose="020B0503020102020204" pitchFamily="34" charset="0"/>
            </a:endParaRPr>
          </a:p>
        </p:txBody>
      </p:sp>
      <p:sp>
        <p:nvSpPr>
          <p:cNvPr id="11" name="TextBox 10"/>
          <p:cNvSpPr txBox="1"/>
          <p:nvPr/>
        </p:nvSpPr>
        <p:spPr>
          <a:xfrm>
            <a:off x="6544182" y="1398290"/>
            <a:ext cx="2206413" cy="830997"/>
          </a:xfrm>
          <a:prstGeom prst="rect">
            <a:avLst/>
          </a:prstGeom>
          <a:noFill/>
        </p:spPr>
        <p:txBody>
          <a:bodyPr wrap="square" rtlCol="0">
            <a:spAutoFit/>
          </a:bodyPr>
          <a:lstStyle/>
          <a:p>
            <a:r>
              <a:rPr lang="en-US" sz="2400" b="1" dirty="0" smtClean="0">
                <a:solidFill>
                  <a:srgbClr val="E28432"/>
                </a:solidFill>
                <a:latin typeface="Franklin Gothic Book" panose="020B0503020102020204" pitchFamily="34" charset="0"/>
              </a:rPr>
              <a:t>Food production</a:t>
            </a:r>
            <a:endParaRPr lang="en-US" sz="2400" b="1" dirty="0">
              <a:solidFill>
                <a:srgbClr val="E28432"/>
              </a:solidFill>
              <a:latin typeface="Franklin Gothic Book" panose="020B0503020102020204" pitchFamily="34" charset="0"/>
            </a:endParaRPr>
          </a:p>
        </p:txBody>
      </p:sp>
      <p:sp>
        <p:nvSpPr>
          <p:cNvPr id="12" name="TextBox 11"/>
          <p:cNvSpPr txBox="1"/>
          <p:nvPr/>
        </p:nvSpPr>
        <p:spPr>
          <a:xfrm>
            <a:off x="6735577" y="4659882"/>
            <a:ext cx="2408421" cy="1200329"/>
          </a:xfrm>
          <a:prstGeom prst="rect">
            <a:avLst/>
          </a:prstGeom>
          <a:noFill/>
        </p:spPr>
        <p:txBody>
          <a:bodyPr wrap="square" rtlCol="0">
            <a:spAutoFit/>
          </a:bodyPr>
          <a:lstStyle/>
          <a:p>
            <a:r>
              <a:rPr lang="en-US" sz="2400" b="1" dirty="0" smtClean="0">
                <a:solidFill>
                  <a:srgbClr val="2D472D"/>
                </a:solidFill>
                <a:latin typeface="Franklin Gothic Book" panose="020B0503020102020204" pitchFamily="34" charset="0"/>
              </a:rPr>
              <a:t>Food handling, storage, and processing</a:t>
            </a:r>
            <a:endParaRPr lang="en-US" sz="2400" b="1" dirty="0">
              <a:solidFill>
                <a:srgbClr val="2D472D"/>
              </a:solidFill>
              <a:latin typeface="Franklin Gothic Book" panose="020B0503020102020204" pitchFamily="34" charset="0"/>
            </a:endParaRP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6289" r="6826"/>
          <a:stretch/>
        </p:blipFill>
        <p:spPr>
          <a:xfrm>
            <a:off x="1993605" y="928045"/>
            <a:ext cx="5156791" cy="5331436"/>
          </a:xfrm>
          <a:prstGeom prst="rect">
            <a:avLst/>
          </a:prstGeom>
        </p:spPr>
      </p:pic>
      <p:sp>
        <p:nvSpPr>
          <p:cNvPr id="15" name="TextBox 14"/>
          <p:cNvSpPr txBox="1"/>
          <p:nvPr/>
        </p:nvSpPr>
        <p:spPr>
          <a:xfrm>
            <a:off x="2169740" y="6028649"/>
            <a:ext cx="4804520" cy="230832"/>
          </a:xfrm>
          <a:prstGeom prst="rect">
            <a:avLst/>
          </a:prstGeom>
          <a:noFill/>
        </p:spPr>
        <p:txBody>
          <a:bodyPr wrap="none" rtlCol="0">
            <a:spAutoFit/>
          </a:bodyPr>
          <a:lstStyle/>
          <a:p>
            <a:r>
              <a:rPr lang="en-US" sz="900" dirty="0" smtClean="0">
                <a:latin typeface="Franklin Gothic Book" panose="020B0503020102020204" pitchFamily="34" charset="0"/>
              </a:rPr>
              <a:t>Adapted from </a:t>
            </a:r>
            <a:r>
              <a:rPr lang="en-US" sz="900" dirty="0">
                <a:latin typeface="Franklin Gothic Book" panose="020B0503020102020204" pitchFamily="34" charset="0"/>
              </a:rPr>
              <a:t>FAO </a:t>
            </a:r>
            <a:r>
              <a:rPr lang="en-US" sz="900" i="1" dirty="0">
                <a:latin typeface="Franklin Gothic Book" panose="020B0503020102020204" pitchFamily="34" charset="0"/>
              </a:rPr>
              <a:t>Improving Nutrition through Agriculture </a:t>
            </a:r>
            <a:r>
              <a:rPr lang="en-US" sz="900" i="1" dirty="0" smtClean="0">
                <a:latin typeface="Franklin Gothic Book" panose="020B0503020102020204" pitchFamily="34" charset="0"/>
              </a:rPr>
              <a:t>and </a:t>
            </a:r>
            <a:r>
              <a:rPr lang="en-US" sz="900" i="1" dirty="0">
                <a:latin typeface="Franklin Gothic Book" panose="020B0503020102020204" pitchFamily="34" charset="0"/>
              </a:rPr>
              <a:t>Food Systems </a:t>
            </a:r>
            <a:r>
              <a:rPr lang="en-US" sz="900" dirty="0">
                <a:latin typeface="Franklin Gothic Book" panose="020B0503020102020204" pitchFamily="34" charset="0"/>
              </a:rPr>
              <a:t>E</a:t>
            </a:r>
            <a:r>
              <a:rPr lang="en-US" sz="900" dirty="0" smtClean="0">
                <a:latin typeface="Franklin Gothic Book" panose="020B0503020102020204" pitchFamily="34" charset="0"/>
              </a:rPr>
              <a:t>-learning Course</a:t>
            </a:r>
            <a:endParaRPr lang="en-US" sz="900" dirty="0">
              <a:latin typeface="Franklin Gothic Book" panose="020B0503020102020204" pitchFamily="34" charset="0"/>
            </a:endParaRPr>
          </a:p>
        </p:txBody>
      </p:sp>
    </p:spTree>
    <p:extLst>
      <p:ext uri="{BB962C8B-B14F-4D97-AF65-F5344CB8AC3E}">
        <p14:creationId xmlns:p14="http://schemas.microsoft.com/office/powerpoint/2010/main" val="152137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628651" y="1187355"/>
            <a:ext cx="4366430" cy="1358307"/>
          </a:xfrm>
        </p:spPr>
        <p:txBody>
          <a:bodyPr>
            <a:normAutofit/>
          </a:bodyPr>
          <a:lstStyle/>
          <a:p>
            <a:pPr marL="0" indent="0">
              <a:buNone/>
            </a:pPr>
            <a:r>
              <a:rPr lang="en-US" i="1" dirty="0" smtClean="0">
                <a:solidFill>
                  <a:srgbClr val="32697C"/>
                </a:solidFill>
              </a:rPr>
              <a:t>Activities in a food system are driven by the behavior of a set of actors, such as: </a:t>
            </a:r>
            <a:endParaRPr lang="en-US" i="1" dirty="0">
              <a:solidFill>
                <a:srgbClr val="32697C"/>
              </a:solidFill>
            </a:endParaRPr>
          </a:p>
        </p:txBody>
      </p:sp>
      <p:sp>
        <p:nvSpPr>
          <p:cNvPr id="6" name="Title 5"/>
          <p:cNvSpPr>
            <a:spLocks noGrp="1"/>
          </p:cNvSpPr>
          <p:nvPr>
            <p:ph type="title"/>
          </p:nvPr>
        </p:nvSpPr>
        <p:spPr>
          <a:xfrm>
            <a:off x="628650" y="121303"/>
            <a:ext cx="7886700" cy="1325563"/>
          </a:xfrm>
        </p:spPr>
        <p:txBody>
          <a:bodyPr/>
          <a:lstStyle/>
          <a:p>
            <a:pPr algn="ctr"/>
            <a:r>
              <a:rPr lang="en-US" dirty="0"/>
              <a:t>Actors in the Food System</a:t>
            </a:r>
          </a:p>
        </p:txBody>
      </p:sp>
      <p:sp>
        <p:nvSpPr>
          <p:cNvPr id="3" name="TextBox 2"/>
          <p:cNvSpPr txBox="1"/>
          <p:nvPr/>
        </p:nvSpPr>
        <p:spPr>
          <a:xfrm>
            <a:off x="500177" y="2545663"/>
            <a:ext cx="4645029" cy="3399767"/>
          </a:xfrm>
          <a:prstGeom prst="rect">
            <a:avLst/>
          </a:prstGeom>
          <a:noFill/>
        </p:spPr>
        <p:txBody>
          <a:bodyPr wrap="square" numCol="2" rtlCol="0">
            <a:noAutofit/>
          </a:bodyPr>
          <a:lstStyle/>
          <a:p>
            <a:pPr marL="231775" indent="-231775">
              <a:spcBef>
                <a:spcPts val="300"/>
              </a:spcBef>
              <a:spcAft>
                <a:spcPts val="300"/>
              </a:spcAft>
              <a:buFont typeface="Arial" panose="020B0604020202020204" pitchFamily="34" charset="0"/>
              <a:buChar char="•"/>
            </a:pPr>
            <a:r>
              <a:rPr lang="en-US" sz="2600" dirty="0" smtClean="0">
                <a:solidFill>
                  <a:schemeClr val="accent2">
                    <a:lumMod val="75000"/>
                  </a:schemeClr>
                </a:solidFill>
                <a:latin typeface="Franklin Gothic Book" charset="0"/>
                <a:ea typeface="Franklin Gothic Book" charset="0"/>
                <a:cs typeface="Franklin Gothic Book" charset="0"/>
              </a:rPr>
              <a:t>Consumers</a:t>
            </a:r>
          </a:p>
          <a:p>
            <a:pPr marL="231775" indent="-231775">
              <a:spcBef>
                <a:spcPts val="300"/>
              </a:spcBef>
              <a:spcAft>
                <a:spcPts val="300"/>
              </a:spcAft>
              <a:buFont typeface="Arial" panose="020B0604020202020204" pitchFamily="34" charset="0"/>
              <a:buChar char="•"/>
            </a:pPr>
            <a:r>
              <a:rPr lang="en-US" sz="2600" dirty="0" smtClean="0">
                <a:solidFill>
                  <a:schemeClr val="accent2">
                    <a:lumMod val="75000"/>
                  </a:schemeClr>
                </a:solidFill>
                <a:latin typeface="Franklin Gothic Book" charset="0"/>
                <a:ea typeface="Franklin Gothic Book" charset="0"/>
                <a:cs typeface="Franklin Gothic Book" charset="0"/>
              </a:rPr>
              <a:t>Buyers</a:t>
            </a:r>
          </a:p>
          <a:p>
            <a:pPr marL="231775" indent="-231775">
              <a:spcBef>
                <a:spcPts val="300"/>
              </a:spcBef>
              <a:spcAft>
                <a:spcPts val="300"/>
              </a:spcAft>
              <a:buFont typeface="Arial" panose="020B0604020202020204" pitchFamily="34" charset="0"/>
              <a:buChar char="•"/>
            </a:pPr>
            <a:r>
              <a:rPr lang="en-US" sz="2600" dirty="0" smtClean="0">
                <a:solidFill>
                  <a:schemeClr val="accent2">
                    <a:lumMod val="75000"/>
                  </a:schemeClr>
                </a:solidFill>
                <a:latin typeface="Franklin Gothic Book" charset="0"/>
                <a:ea typeface="Franklin Gothic Book" charset="0"/>
                <a:cs typeface="Franklin Gothic Book" charset="0"/>
              </a:rPr>
              <a:t>Traders</a:t>
            </a:r>
          </a:p>
          <a:p>
            <a:pPr marL="231775" indent="-231775">
              <a:spcBef>
                <a:spcPts val="300"/>
              </a:spcBef>
              <a:spcAft>
                <a:spcPts val="300"/>
              </a:spcAft>
              <a:buFont typeface="Arial" panose="020B0604020202020204" pitchFamily="34" charset="0"/>
              <a:buChar char="•"/>
            </a:pPr>
            <a:r>
              <a:rPr lang="en-US" sz="2600" dirty="0" smtClean="0">
                <a:solidFill>
                  <a:schemeClr val="accent2">
                    <a:lumMod val="75000"/>
                  </a:schemeClr>
                </a:solidFill>
                <a:latin typeface="Franklin Gothic Book" charset="0"/>
                <a:ea typeface="Franklin Gothic Book" charset="0"/>
                <a:cs typeface="Franklin Gothic Book" charset="0"/>
              </a:rPr>
              <a:t>Processors</a:t>
            </a:r>
          </a:p>
          <a:p>
            <a:pPr marL="231775" indent="-231775">
              <a:spcBef>
                <a:spcPts val="300"/>
              </a:spcBef>
              <a:spcAft>
                <a:spcPts val="300"/>
              </a:spcAft>
              <a:buFont typeface="Arial" panose="020B0604020202020204" pitchFamily="34" charset="0"/>
              <a:buChar char="•"/>
            </a:pPr>
            <a:r>
              <a:rPr lang="en-US" sz="2600" dirty="0" smtClean="0">
                <a:solidFill>
                  <a:schemeClr val="accent2">
                    <a:lumMod val="75000"/>
                  </a:schemeClr>
                </a:solidFill>
                <a:latin typeface="Franklin Gothic Book" charset="0"/>
                <a:ea typeface="Franklin Gothic Book" charset="0"/>
                <a:cs typeface="Franklin Gothic Book" charset="0"/>
              </a:rPr>
              <a:t>Farmers</a:t>
            </a:r>
          </a:p>
          <a:p>
            <a:pPr marL="231775" indent="-231775">
              <a:spcBef>
                <a:spcPts val="300"/>
              </a:spcBef>
              <a:spcAft>
                <a:spcPts val="300"/>
              </a:spcAft>
              <a:buFont typeface="Arial" panose="020B0604020202020204" pitchFamily="34" charset="0"/>
              <a:buChar char="•"/>
            </a:pPr>
            <a:r>
              <a:rPr lang="en-US" sz="2600" dirty="0" smtClean="0">
                <a:solidFill>
                  <a:schemeClr val="accent2">
                    <a:lumMod val="75000"/>
                  </a:schemeClr>
                </a:solidFill>
                <a:latin typeface="Franklin Gothic Book" charset="0"/>
                <a:ea typeface="Franklin Gothic Book" charset="0"/>
                <a:cs typeface="Franklin Gothic Book" charset="0"/>
              </a:rPr>
              <a:t>Food Preparers</a:t>
            </a:r>
          </a:p>
          <a:p>
            <a:pPr marL="231775" indent="-231775">
              <a:spcBef>
                <a:spcPts val="300"/>
              </a:spcBef>
              <a:spcAft>
                <a:spcPts val="300"/>
              </a:spcAft>
              <a:buFont typeface="Arial" panose="020B0604020202020204" pitchFamily="34" charset="0"/>
              <a:buChar char="•"/>
            </a:pPr>
            <a:r>
              <a:rPr lang="en-US" sz="2600" dirty="0" smtClean="0">
                <a:solidFill>
                  <a:schemeClr val="accent2">
                    <a:lumMod val="75000"/>
                  </a:schemeClr>
                </a:solidFill>
                <a:latin typeface="Franklin Gothic Book" charset="0"/>
                <a:ea typeface="Franklin Gothic Book" charset="0"/>
                <a:cs typeface="Franklin Gothic Book" charset="0"/>
              </a:rPr>
              <a:t>Chefs</a:t>
            </a:r>
          </a:p>
          <a:p>
            <a:pPr marL="231775" indent="-231775">
              <a:spcBef>
                <a:spcPts val="300"/>
              </a:spcBef>
              <a:spcAft>
                <a:spcPts val="300"/>
              </a:spcAft>
              <a:buFont typeface="Arial" panose="020B0604020202020204" pitchFamily="34" charset="0"/>
              <a:buChar char="•"/>
            </a:pPr>
            <a:r>
              <a:rPr lang="en-US" sz="2600" dirty="0">
                <a:solidFill>
                  <a:schemeClr val="accent2">
                    <a:lumMod val="75000"/>
                  </a:schemeClr>
                </a:solidFill>
                <a:latin typeface="Franklin Gothic Book" charset="0"/>
                <a:ea typeface="Franklin Gothic Book" charset="0"/>
                <a:cs typeface="Franklin Gothic Book" charset="0"/>
              </a:rPr>
              <a:t>Government</a:t>
            </a:r>
          </a:p>
          <a:p>
            <a:pPr marL="231775" indent="-231775">
              <a:spcBef>
                <a:spcPts val="300"/>
              </a:spcBef>
              <a:spcAft>
                <a:spcPts val="300"/>
              </a:spcAft>
              <a:buFont typeface="Arial" panose="020B0604020202020204" pitchFamily="34" charset="0"/>
              <a:buChar char="•"/>
            </a:pPr>
            <a:r>
              <a:rPr lang="en-US" sz="2600" dirty="0">
                <a:solidFill>
                  <a:schemeClr val="accent2">
                    <a:lumMod val="75000"/>
                  </a:schemeClr>
                </a:solidFill>
                <a:latin typeface="Franklin Gothic Book" charset="0"/>
                <a:ea typeface="Franklin Gothic Book" charset="0"/>
                <a:cs typeface="Franklin Gothic Book" charset="0"/>
              </a:rPr>
              <a:t>Researchers</a:t>
            </a:r>
          </a:p>
          <a:p>
            <a:pPr marL="231775" indent="-231775">
              <a:spcBef>
                <a:spcPts val="300"/>
              </a:spcBef>
              <a:spcAft>
                <a:spcPts val="300"/>
              </a:spcAft>
              <a:buFont typeface="Arial" panose="020B0604020202020204" pitchFamily="34" charset="0"/>
              <a:buChar char="•"/>
            </a:pPr>
            <a:r>
              <a:rPr lang="en-US" sz="2600" dirty="0">
                <a:solidFill>
                  <a:schemeClr val="accent2">
                    <a:lumMod val="75000"/>
                  </a:schemeClr>
                </a:solidFill>
                <a:latin typeface="Franklin Gothic Book" charset="0"/>
                <a:ea typeface="Franklin Gothic Book" charset="0"/>
                <a:cs typeface="Franklin Gothic Book" charset="0"/>
              </a:rPr>
              <a:t>Suppliers</a:t>
            </a:r>
          </a:p>
          <a:p>
            <a:pPr marL="231775" indent="-231775">
              <a:spcBef>
                <a:spcPts val="300"/>
              </a:spcBef>
              <a:spcAft>
                <a:spcPts val="300"/>
              </a:spcAft>
              <a:buFont typeface="Arial" panose="020B0604020202020204" pitchFamily="34" charset="0"/>
              <a:buChar char="•"/>
            </a:pPr>
            <a:r>
              <a:rPr lang="en-US" sz="2600" dirty="0">
                <a:solidFill>
                  <a:schemeClr val="accent2">
                    <a:lumMod val="75000"/>
                  </a:schemeClr>
                </a:solidFill>
                <a:latin typeface="Franklin Gothic Book" charset="0"/>
                <a:ea typeface="Franklin Gothic Book" charset="0"/>
                <a:cs typeface="Franklin Gothic Book" charset="0"/>
              </a:rPr>
              <a:t>Bankers</a:t>
            </a:r>
          </a:p>
          <a:p>
            <a:pPr marL="231775" indent="-231775">
              <a:spcBef>
                <a:spcPts val="300"/>
              </a:spcBef>
              <a:spcAft>
                <a:spcPts val="300"/>
              </a:spcAft>
              <a:buFont typeface="Arial" panose="020B0604020202020204" pitchFamily="34" charset="0"/>
              <a:buChar char="•"/>
            </a:pPr>
            <a:r>
              <a:rPr lang="en-US" sz="2600" dirty="0">
                <a:solidFill>
                  <a:schemeClr val="accent2">
                    <a:lumMod val="75000"/>
                  </a:schemeClr>
                </a:solidFill>
                <a:latin typeface="Franklin Gothic Book" charset="0"/>
                <a:ea typeface="Franklin Gothic Book" charset="0"/>
                <a:cs typeface="Franklin Gothic Book" charset="0"/>
              </a:rPr>
              <a:t>Extension </a:t>
            </a:r>
            <a:r>
              <a:rPr lang="en-US" sz="2600" dirty="0" smtClean="0">
                <a:solidFill>
                  <a:schemeClr val="accent2">
                    <a:lumMod val="75000"/>
                  </a:schemeClr>
                </a:solidFill>
                <a:latin typeface="Franklin Gothic Book" charset="0"/>
                <a:ea typeface="Franklin Gothic Book" charset="0"/>
                <a:cs typeface="Franklin Gothic Book" charset="0"/>
              </a:rPr>
              <a:t>agents</a:t>
            </a:r>
            <a:endParaRPr lang="en-US" sz="2600" dirty="0">
              <a:solidFill>
                <a:schemeClr val="accent2">
                  <a:lumMod val="75000"/>
                </a:schemeClr>
              </a:solidFill>
              <a:latin typeface="Franklin Gothic Book" charset="0"/>
              <a:ea typeface="Franklin Gothic Book" charset="0"/>
              <a:cs typeface="Franklin Gothic Book" charset="0"/>
            </a:endParaRPr>
          </a:p>
        </p:txBody>
      </p:sp>
      <p:pic>
        <p:nvPicPr>
          <p:cNvPr id="4098" name="Picture 2" descr="C:\Users\lkowalski\Downloads\7139149671_7db5132da0_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2753" y="1293349"/>
            <a:ext cx="3111080" cy="4652081"/>
          </a:xfrm>
          <a:prstGeom prst="rect">
            <a:avLst/>
          </a:prstGeom>
          <a:noFill/>
          <a:ln w="28575">
            <a:solidFill>
              <a:srgbClr val="32697C"/>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99053" y="5935035"/>
            <a:ext cx="2974886" cy="215444"/>
          </a:xfrm>
          <a:prstGeom prst="rect">
            <a:avLst/>
          </a:prstGeom>
          <a:noFill/>
        </p:spPr>
        <p:txBody>
          <a:bodyPr wrap="square" rtlCol="0">
            <a:spAutoFit/>
          </a:bodyPr>
          <a:lstStyle/>
          <a:p>
            <a:pPr algn="r"/>
            <a:r>
              <a:rPr lang="en-US" sz="800" dirty="0" smtClean="0">
                <a:latin typeface="Franklin Gothic Book" panose="020B0503020102020204" pitchFamily="34" charset="0"/>
              </a:rPr>
              <a:t>Photo credit: Michelle </a:t>
            </a:r>
            <a:r>
              <a:rPr lang="en-US" sz="800" dirty="0">
                <a:latin typeface="Franklin Gothic Book" panose="020B0503020102020204" pitchFamily="34" charset="0"/>
              </a:rPr>
              <a:t>Los </a:t>
            </a:r>
            <a:r>
              <a:rPr lang="en-US" sz="800" dirty="0" err="1">
                <a:latin typeface="Franklin Gothic Book" panose="020B0503020102020204" pitchFamily="34" charset="0"/>
              </a:rPr>
              <a:t>Banos-Jardina</a:t>
            </a:r>
            <a:r>
              <a:rPr lang="en-US" sz="800" dirty="0">
                <a:latin typeface="Franklin Gothic Book" panose="020B0503020102020204" pitchFamily="34" charset="0"/>
              </a:rPr>
              <a:t>, USUN </a:t>
            </a:r>
            <a:r>
              <a:rPr lang="en-US" sz="800" dirty="0" smtClean="0">
                <a:latin typeface="Franklin Gothic Book" panose="020B0503020102020204" pitchFamily="34" charset="0"/>
              </a:rPr>
              <a:t>Rome</a:t>
            </a:r>
            <a:endParaRPr lang="en-US" sz="800" dirty="0">
              <a:latin typeface="Franklin Gothic Book" panose="020B0503020102020204" pitchFamily="34" charset="0"/>
            </a:endParaRPr>
          </a:p>
        </p:txBody>
      </p:sp>
    </p:spTree>
    <p:extLst>
      <p:ext uri="{BB962C8B-B14F-4D97-AF65-F5344CB8AC3E}">
        <p14:creationId xmlns:p14="http://schemas.microsoft.com/office/powerpoint/2010/main" val="139121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30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par>
                          <p:cTn id="14" fill="hold">
                            <p:stCondLst>
                              <p:cond delay="300"/>
                            </p:stCondLst>
                            <p:childTnLst>
                              <p:par>
                                <p:cTn id="15" presetID="1" presetClass="entr" presetSubtype="0" fill="hold" grpId="0" nodeType="afterEffect">
                                  <p:stCondLst>
                                    <p:cond delay="30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par>
                          <p:cTn id="17" fill="hold">
                            <p:stCondLst>
                              <p:cond delay="600"/>
                            </p:stCondLst>
                            <p:childTnLst>
                              <p:par>
                                <p:cTn id="18" presetID="1" presetClass="entr" presetSubtype="0" fill="hold" grpId="0" nodeType="afterEffect">
                                  <p:stCondLst>
                                    <p:cond delay="30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par>
                          <p:cTn id="20" fill="hold">
                            <p:stCondLst>
                              <p:cond delay="900"/>
                            </p:stCondLst>
                            <p:childTnLst>
                              <p:par>
                                <p:cTn id="21" presetID="1" presetClass="entr" presetSubtype="0" fill="hold" grpId="0" nodeType="afterEffect">
                                  <p:stCondLst>
                                    <p:cond delay="30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30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30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30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30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30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30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30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142" y="117090"/>
            <a:ext cx="7886700" cy="1031176"/>
          </a:xfrm>
        </p:spPr>
        <p:txBody>
          <a:bodyPr>
            <a:normAutofit/>
          </a:bodyPr>
          <a:lstStyle/>
          <a:p>
            <a:pPr algn="ctr"/>
            <a:r>
              <a:rPr lang="en-US" sz="3600" dirty="0" smtClean="0"/>
              <a:t>Value Chains</a:t>
            </a:r>
            <a:r>
              <a:rPr lang="mr-IN" sz="3600" dirty="0" smtClean="0"/>
              <a:t>–</a:t>
            </a:r>
            <a:r>
              <a:rPr lang="en-US" sz="3600" dirty="0" smtClean="0"/>
              <a:t> Product Specific</a:t>
            </a:r>
            <a:endParaRPr lang="en-US" sz="3600" dirty="0"/>
          </a:p>
        </p:txBody>
      </p:sp>
      <p:sp>
        <p:nvSpPr>
          <p:cNvPr id="8" name="TextBox 7"/>
          <p:cNvSpPr txBox="1"/>
          <p:nvPr/>
        </p:nvSpPr>
        <p:spPr>
          <a:xfrm rot="16200000">
            <a:off x="-475612" y="3221968"/>
            <a:ext cx="2991973" cy="461665"/>
          </a:xfrm>
          <a:prstGeom prst="rect">
            <a:avLst/>
          </a:prstGeom>
          <a:noFill/>
        </p:spPr>
        <p:txBody>
          <a:bodyPr wrap="none" rtlCol="0">
            <a:spAutoFit/>
          </a:bodyPr>
          <a:lstStyle/>
          <a:p>
            <a:r>
              <a:rPr lang="en-US" sz="2400" b="1" smtClean="0">
                <a:solidFill>
                  <a:schemeClr val="bg1"/>
                </a:solidFill>
              </a:rPr>
              <a:t>Enabling Environment</a:t>
            </a:r>
            <a:endParaRPr lang="en-US" sz="2400" b="1">
              <a:solidFill>
                <a:schemeClr val="bg1"/>
              </a:solidFill>
            </a:endParaRPr>
          </a:p>
        </p:txBody>
      </p:sp>
      <p:sp>
        <p:nvSpPr>
          <p:cNvPr id="10" name="TextBox 9"/>
          <p:cNvSpPr txBox="1"/>
          <p:nvPr/>
        </p:nvSpPr>
        <p:spPr>
          <a:xfrm rot="5400000">
            <a:off x="7158156" y="3374368"/>
            <a:ext cx="2354812" cy="461665"/>
          </a:xfrm>
          <a:prstGeom prst="rect">
            <a:avLst/>
          </a:prstGeom>
          <a:noFill/>
        </p:spPr>
        <p:txBody>
          <a:bodyPr wrap="none" rtlCol="0">
            <a:spAutoFit/>
          </a:bodyPr>
          <a:lstStyle/>
          <a:p>
            <a:r>
              <a:rPr lang="en-US" sz="2400" b="1" smtClean="0">
                <a:solidFill>
                  <a:schemeClr val="bg1"/>
                </a:solidFill>
              </a:rPr>
              <a:t>Service Provision</a:t>
            </a:r>
            <a:endParaRPr lang="en-US" sz="2400" b="1">
              <a:solidFill>
                <a:schemeClr val="bg1"/>
              </a:solidFill>
            </a:endParaRPr>
          </a:p>
        </p:txBody>
      </p:sp>
      <p:grpSp>
        <p:nvGrpSpPr>
          <p:cNvPr id="12" name="Group 20"/>
          <p:cNvGrpSpPr>
            <a:grpSpLocks/>
          </p:cNvGrpSpPr>
          <p:nvPr/>
        </p:nvGrpSpPr>
        <p:grpSpPr bwMode="auto">
          <a:xfrm>
            <a:off x="1299412" y="979099"/>
            <a:ext cx="6643591" cy="5232899"/>
            <a:chOff x="945342" y="635752"/>
            <a:chExt cx="7512858" cy="5917448"/>
          </a:xfrm>
        </p:grpSpPr>
        <p:sp>
          <p:nvSpPr>
            <p:cNvPr id="13" name="Pentagon 12"/>
            <p:cNvSpPr/>
            <p:nvPr/>
          </p:nvSpPr>
          <p:spPr>
            <a:xfrm>
              <a:off x="945342" y="670673"/>
              <a:ext cx="1417490" cy="5839671"/>
            </a:xfrm>
            <a:prstGeom prst="homePlate">
              <a:avLst/>
            </a:prstGeom>
            <a:solidFill>
              <a:srgbClr val="646561"/>
            </a:solidFill>
            <a:ln>
              <a:solidFill>
                <a:srgbClr val="64656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Pentagon 13"/>
            <p:cNvSpPr/>
            <p:nvPr/>
          </p:nvSpPr>
          <p:spPr>
            <a:xfrm rot="10800000">
              <a:off x="7040710" y="637340"/>
              <a:ext cx="1417490" cy="5839670"/>
            </a:xfrm>
            <a:prstGeom prst="homePlate">
              <a:avLst/>
            </a:prstGeom>
            <a:solidFill>
              <a:srgbClr val="646561"/>
            </a:solidFill>
            <a:ln>
              <a:solidFill>
                <a:srgbClr val="64656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Box 4"/>
            <p:cNvSpPr txBox="1">
              <a:spLocks noChangeArrowheads="1"/>
            </p:cNvSpPr>
            <p:nvPr/>
          </p:nvSpPr>
          <p:spPr bwMode="auto">
            <a:xfrm rot="-5400000">
              <a:off x="-250571" y="3325968"/>
              <a:ext cx="3392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b="1">
                  <a:solidFill>
                    <a:schemeClr val="bg1"/>
                  </a:solidFill>
                  <a:latin typeface="Century Gothic" pitchFamily="34" charset="0"/>
                </a:rPr>
                <a:t>Enabling Environment</a:t>
              </a:r>
            </a:p>
          </p:txBody>
        </p:sp>
        <p:sp>
          <p:nvSpPr>
            <p:cNvPr id="16" name="TextBox 5"/>
            <p:cNvSpPr txBox="1">
              <a:spLocks noChangeArrowheads="1"/>
            </p:cNvSpPr>
            <p:nvPr/>
          </p:nvSpPr>
          <p:spPr bwMode="auto">
            <a:xfrm rot="5400000">
              <a:off x="6514570" y="3397743"/>
              <a:ext cx="26725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b="1">
                  <a:solidFill>
                    <a:schemeClr val="bg1"/>
                  </a:solidFill>
                  <a:latin typeface="Century Gothic" pitchFamily="34" charset="0"/>
                </a:rPr>
                <a:t>Service Provision</a:t>
              </a:r>
            </a:p>
          </p:txBody>
        </p:sp>
        <p:sp>
          <p:nvSpPr>
            <p:cNvPr id="17" name="Bevel 16"/>
            <p:cNvSpPr/>
            <p:nvPr/>
          </p:nvSpPr>
          <p:spPr>
            <a:xfrm>
              <a:off x="2408865" y="635752"/>
              <a:ext cx="4571526" cy="742856"/>
            </a:xfrm>
            <a:prstGeom prst="bevel">
              <a:avLst/>
            </a:prstGeom>
            <a:solidFill>
              <a:srgbClr val="3D3D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latin typeface="Century Gothic" panose="020B0502020202020204" pitchFamily="34" charset="0"/>
                </a:rPr>
                <a:t>Inputs</a:t>
              </a:r>
              <a:endParaRPr lang="en-US" sz="1600" dirty="0"/>
            </a:p>
          </p:txBody>
        </p:sp>
        <p:sp>
          <p:nvSpPr>
            <p:cNvPr id="18" name="Bevel 17"/>
            <p:cNvSpPr/>
            <p:nvPr/>
          </p:nvSpPr>
          <p:spPr>
            <a:xfrm>
              <a:off x="2408865" y="1475433"/>
              <a:ext cx="4571526" cy="817458"/>
            </a:xfrm>
            <a:prstGeom prst="bevel">
              <a:avLst/>
            </a:prstGeom>
            <a:solidFill>
              <a:srgbClr val="47652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600"/>
                </a:lnSpc>
                <a:defRPr/>
              </a:pPr>
              <a:r>
                <a:rPr lang="en-US" sz="1600" b="1" dirty="0">
                  <a:latin typeface="Century Gothic" panose="020B0502020202020204" pitchFamily="34" charset="0"/>
                </a:rPr>
                <a:t>Production </a:t>
              </a:r>
              <a:br>
                <a:rPr lang="en-US" sz="1600" b="1" dirty="0">
                  <a:latin typeface="Century Gothic" panose="020B0502020202020204" pitchFamily="34" charset="0"/>
                </a:rPr>
              </a:br>
              <a:r>
                <a:rPr lang="en-US" sz="1600" b="1" dirty="0">
                  <a:latin typeface="Century Gothic" panose="020B0502020202020204" pitchFamily="34" charset="0"/>
                </a:rPr>
                <a:t>(incl. farmers &amp; laborers)</a:t>
              </a:r>
              <a:endParaRPr lang="en-US" sz="1600" dirty="0">
                <a:latin typeface="Century Gothic" panose="020B0502020202020204" pitchFamily="34" charset="0"/>
              </a:endParaRPr>
            </a:p>
          </p:txBody>
        </p:sp>
        <p:sp>
          <p:nvSpPr>
            <p:cNvPr id="19" name="Bevel 18"/>
            <p:cNvSpPr/>
            <p:nvPr/>
          </p:nvSpPr>
          <p:spPr>
            <a:xfrm>
              <a:off x="2408865" y="2389717"/>
              <a:ext cx="4571526" cy="742856"/>
            </a:xfrm>
            <a:prstGeom prst="bevel">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latin typeface="Century Gothic" panose="020B0502020202020204" pitchFamily="34" charset="0"/>
                </a:rPr>
                <a:t>Storage &amp; Processing</a:t>
              </a:r>
              <a:endParaRPr lang="en-US" sz="1600" dirty="0">
                <a:latin typeface="Century Gothic" panose="020B0502020202020204" pitchFamily="34" charset="0"/>
              </a:endParaRPr>
            </a:p>
          </p:txBody>
        </p:sp>
        <p:sp>
          <p:nvSpPr>
            <p:cNvPr id="20" name="Bevel 19"/>
            <p:cNvSpPr/>
            <p:nvPr/>
          </p:nvSpPr>
          <p:spPr>
            <a:xfrm>
              <a:off x="2408865" y="3219874"/>
              <a:ext cx="4571526" cy="742856"/>
            </a:xfrm>
            <a:prstGeom prst="bevel">
              <a:avLst/>
            </a:prstGeom>
            <a:solidFill>
              <a:srgbClr val="E284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latin typeface="Century Gothic" panose="020B0502020202020204" pitchFamily="34" charset="0"/>
                </a:rPr>
                <a:t>Transport &amp; Distribution</a:t>
              </a:r>
              <a:endParaRPr lang="en-US" sz="1600" dirty="0">
                <a:latin typeface="Century Gothic" panose="020B0502020202020204" pitchFamily="34" charset="0"/>
              </a:endParaRPr>
            </a:p>
          </p:txBody>
        </p:sp>
        <p:sp>
          <p:nvSpPr>
            <p:cNvPr id="21" name="Bevel 20"/>
            <p:cNvSpPr/>
            <p:nvPr/>
          </p:nvSpPr>
          <p:spPr>
            <a:xfrm>
              <a:off x="2386643" y="4065904"/>
              <a:ext cx="4571526" cy="742856"/>
            </a:xfrm>
            <a:prstGeom prst="bevel">
              <a:avLst/>
            </a:prstGeom>
            <a:solidFill>
              <a:srgbClr val="9199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latin typeface="Century Gothic" panose="020B0502020202020204" pitchFamily="34" charset="0"/>
                </a:rPr>
                <a:t>Trading/Marketing</a:t>
              </a:r>
              <a:endParaRPr lang="en-US" sz="1600" dirty="0">
                <a:latin typeface="Century Gothic" panose="020B0502020202020204" pitchFamily="34" charset="0"/>
              </a:endParaRPr>
            </a:p>
          </p:txBody>
        </p:sp>
        <p:sp>
          <p:nvSpPr>
            <p:cNvPr id="22" name="Bevel 21"/>
            <p:cNvSpPr/>
            <p:nvPr/>
          </p:nvSpPr>
          <p:spPr>
            <a:xfrm>
              <a:off x="2386643" y="4927807"/>
              <a:ext cx="4571526" cy="744443"/>
            </a:xfrm>
            <a:prstGeom prst="bevel">
              <a:avLst/>
            </a:prstGeom>
            <a:solidFill>
              <a:srgbClr val="4297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latin typeface="Century Gothic" panose="020B0502020202020204" pitchFamily="34" charset="0"/>
                </a:rPr>
                <a:t>Promotion &amp; Sales</a:t>
              </a:r>
              <a:endParaRPr lang="en-US" sz="1600" dirty="0">
                <a:latin typeface="Century Gothic" panose="020B0502020202020204" pitchFamily="34" charset="0"/>
              </a:endParaRPr>
            </a:p>
          </p:txBody>
        </p:sp>
        <p:sp>
          <p:nvSpPr>
            <p:cNvPr id="23" name="Bevel 22"/>
            <p:cNvSpPr/>
            <p:nvPr/>
          </p:nvSpPr>
          <p:spPr>
            <a:xfrm>
              <a:off x="2408865" y="5810344"/>
              <a:ext cx="4571526" cy="742856"/>
            </a:xfrm>
            <a:prstGeom prst="bevel">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latin typeface="Century Gothic" panose="020B0502020202020204" pitchFamily="34" charset="0"/>
                </a:rPr>
                <a:t>Preparation &amp; Consumption</a:t>
              </a:r>
              <a:endParaRPr lang="en-US" sz="1600" dirty="0">
                <a:latin typeface="Century Gothic" panose="020B0502020202020204" pitchFamily="34" charset="0"/>
              </a:endParaRPr>
            </a:p>
          </p:txBody>
        </p:sp>
      </p:grpSp>
    </p:spTree>
    <p:extLst>
      <p:ext uri="{BB962C8B-B14F-4D97-AF65-F5344CB8AC3E}">
        <p14:creationId xmlns:p14="http://schemas.microsoft.com/office/powerpoint/2010/main" val="411404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3346" t="1" r="11771" b="16344"/>
          <a:stretch/>
        </p:blipFill>
        <p:spPr bwMode="auto">
          <a:xfrm>
            <a:off x="0" y="-812840"/>
            <a:ext cx="9144000" cy="7063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0" y="779833"/>
            <a:ext cx="9144000" cy="2936874"/>
          </a:xfrm>
          <a:solidFill>
            <a:schemeClr val="bg1">
              <a:alpha val="74000"/>
            </a:schemeClr>
          </a:solidFill>
        </p:spPr>
        <p:txBody>
          <a:bodyPr>
            <a:normAutofit/>
          </a:bodyPr>
          <a:lstStyle/>
          <a:p>
            <a:pPr algn="ctr"/>
            <a:r>
              <a:rPr lang="en-US" sz="4000" dirty="0" smtClean="0">
                <a:solidFill>
                  <a:schemeClr val="tx1"/>
                </a:solidFill>
              </a:rPr>
              <a:t>How do we continue to increase production and income, without negatively impacting the environment?</a:t>
            </a:r>
            <a:endParaRPr lang="en-US" sz="4000" dirty="0">
              <a:solidFill>
                <a:schemeClr val="tx1"/>
              </a:solidFill>
            </a:endParaRPr>
          </a:p>
        </p:txBody>
      </p:sp>
      <p:sp>
        <p:nvSpPr>
          <p:cNvPr id="5" name="TextBox 4"/>
          <p:cNvSpPr txBox="1"/>
          <p:nvPr/>
        </p:nvSpPr>
        <p:spPr>
          <a:xfrm>
            <a:off x="6232912" y="6069198"/>
            <a:ext cx="2974886" cy="215444"/>
          </a:xfrm>
          <a:prstGeom prst="rect">
            <a:avLst/>
          </a:prstGeom>
          <a:noFill/>
        </p:spPr>
        <p:txBody>
          <a:bodyPr wrap="square" rtlCol="0">
            <a:spAutoFit/>
          </a:bodyPr>
          <a:lstStyle/>
          <a:p>
            <a:pPr algn="r"/>
            <a:r>
              <a:rPr lang="en-US" sz="800" dirty="0" smtClean="0">
                <a:solidFill>
                  <a:schemeClr val="bg1"/>
                </a:solidFill>
                <a:latin typeface="Franklin Gothic Book" panose="020B0503020102020204" pitchFamily="34" charset="0"/>
              </a:rPr>
              <a:t>Photo credit: Megan Johnson, USAID</a:t>
            </a:r>
            <a:endParaRPr lang="en-US" sz="80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7851774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165" y="6057321"/>
            <a:ext cx="1808972" cy="215444"/>
          </a:xfrm>
          <a:prstGeom prst="rect">
            <a:avLst/>
          </a:prstGeom>
          <a:noFill/>
        </p:spPr>
        <p:txBody>
          <a:bodyPr wrap="square" rtlCol="0">
            <a:spAutoFit/>
          </a:bodyPr>
          <a:lstStyle/>
          <a:p>
            <a:r>
              <a:rPr lang="en-US" sz="800" b="1" dirty="0" smtClean="0">
                <a:latin typeface="Franklin Gothic Book" panose="020B0503020102020204" pitchFamily="34" charset="0"/>
              </a:rPr>
              <a:t>Source: </a:t>
            </a:r>
            <a:r>
              <a:rPr lang="en-US" sz="800" dirty="0" smtClean="0">
                <a:latin typeface="Franklin Gothic Book" panose="020B0503020102020204" pitchFamily="34" charset="0"/>
              </a:rPr>
              <a:t>FAO 2015.</a:t>
            </a:r>
            <a:endParaRPr lang="en-US" sz="800" dirty="0">
              <a:latin typeface="Franklin Gothic Book" panose="020B0503020102020204" pitchFamily="34" charset="0"/>
            </a:endParaRPr>
          </a:p>
        </p:txBody>
      </p:sp>
      <p:sp>
        <p:nvSpPr>
          <p:cNvPr id="7" name="Title 1"/>
          <p:cNvSpPr txBox="1">
            <a:spLocks/>
          </p:cNvSpPr>
          <p:nvPr/>
        </p:nvSpPr>
        <p:spPr>
          <a:xfrm>
            <a:off x="0" y="180145"/>
            <a:ext cx="6929306" cy="1342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spc="0">
                <a:solidFill>
                  <a:srgbClr val="646561"/>
                </a:solidFill>
                <a:latin typeface="Franklin Gothic Book" panose="020B0503020102020204" pitchFamily="34" charset="0"/>
                <a:ea typeface="Franklin Gothic Book" panose="020B0503020102020204" pitchFamily="34" charset="0"/>
                <a:cs typeface="Franklin Gothic Book" charset="0"/>
              </a:defRPr>
            </a:lvl1pPr>
          </a:lstStyle>
          <a:p>
            <a:pPr algn="ctr"/>
            <a:r>
              <a:rPr lang="en-US" sz="2800" dirty="0" smtClean="0">
                <a:ea typeface="Franklin Gothic Demi" charset="0"/>
                <a:cs typeface="Franklin Gothic Demi" charset="0"/>
              </a:rPr>
              <a:t>Challenge 1: Limited Natural Resources</a:t>
            </a:r>
            <a:br>
              <a:rPr lang="en-US" sz="2800" dirty="0" smtClean="0">
                <a:ea typeface="Franklin Gothic Demi" charset="0"/>
                <a:cs typeface="Franklin Gothic Demi" charset="0"/>
              </a:rPr>
            </a:br>
            <a:r>
              <a:rPr lang="en-US" sz="1200" dirty="0" smtClean="0">
                <a:ea typeface="Franklin Gothic Demi" charset="0"/>
                <a:cs typeface="Franklin Gothic Demi" charset="0"/>
              </a:rPr>
              <a:t/>
            </a:r>
            <a:br>
              <a:rPr lang="en-US" sz="1200" dirty="0" smtClean="0">
                <a:ea typeface="Franklin Gothic Demi" charset="0"/>
                <a:cs typeface="Franklin Gothic Demi" charset="0"/>
              </a:rPr>
            </a:br>
            <a:endParaRPr lang="en-US" sz="4000" dirty="0">
              <a:ea typeface="Franklin Gothic Book" charset="0"/>
            </a:endParaRPr>
          </a:p>
        </p:txBody>
      </p:sp>
      <p:graphicFrame>
        <p:nvGraphicFramePr>
          <p:cNvPr id="3" name="Chart 2"/>
          <p:cNvGraphicFramePr/>
          <p:nvPr>
            <p:extLst>
              <p:ext uri="{D42A27DB-BD31-4B8C-83A1-F6EECF244321}">
                <p14:modId xmlns:p14="http://schemas.microsoft.com/office/powerpoint/2010/main" val="2174311083"/>
              </p:ext>
            </p:extLst>
          </p:nvPr>
        </p:nvGraphicFramePr>
        <p:xfrm>
          <a:off x="1415048" y="1724172"/>
          <a:ext cx="6918375" cy="4590924"/>
        </p:xfrm>
        <a:graphic>
          <a:graphicData uri="http://schemas.openxmlformats.org/drawingml/2006/chart">
            <c:chart xmlns:c="http://schemas.openxmlformats.org/drawingml/2006/chart" xmlns:r="http://schemas.openxmlformats.org/officeDocument/2006/relationships" r:id="rId3"/>
          </a:graphicData>
        </a:graphic>
      </p:graphicFrame>
      <p:sp>
        <p:nvSpPr>
          <p:cNvPr id="12" name="Title 1"/>
          <p:cNvSpPr txBox="1">
            <a:spLocks/>
          </p:cNvSpPr>
          <p:nvPr/>
        </p:nvSpPr>
        <p:spPr>
          <a:xfrm>
            <a:off x="1075189" y="1075892"/>
            <a:ext cx="6929306" cy="8938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spc="0">
                <a:solidFill>
                  <a:srgbClr val="646561"/>
                </a:solidFill>
                <a:latin typeface="Franklin Gothic Book" panose="020B0503020102020204" pitchFamily="34" charset="0"/>
                <a:ea typeface="Franklin Gothic Book" panose="020B0503020102020204" pitchFamily="34" charset="0"/>
                <a:cs typeface="Franklin Gothic Book" charset="0"/>
              </a:defRPr>
            </a:lvl1pPr>
          </a:lstStyle>
          <a:p>
            <a:pPr algn="ctr"/>
            <a:r>
              <a:rPr lang="en-US" sz="2400" dirty="0" smtClean="0">
                <a:solidFill>
                  <a:schemeClr val="tx1"/>
                </a:solidFill>
                <a:ea typeface="Franklin Gothic Demi" charset="0"/>
                <a:cs typeface="Franklin Gothic Demi" charset="0"/>
              </a:rPr>
              <a:t>Land Use (2012)</a:t>
            </a:r>
            <a:endParaRPr lang="en-US" sz="3600" dirty="0">
              <a:solidFill>
                <a:schemeClr val="tx1"/>
              </a:solidFill>
              <a:ea typeface="Franklin Gothic Book" charset="0"/>
            </a:endParaRPr>
          </a:p>
        </p:txBody>
      </p:sp>
    </p:spTree>
    <p:extLst>
      <p:ext uri="{BB962C8B-B14F-4D97-AF65-F5344CB8AC3E}">
        <p14:creationId xmlns:p14="http://schemas.microsoft.com/office/powerpoint/2010/main" val="25848194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479" y="448593"/>
            <a:ext cx="3558209" cy="2401948"/>
          </a:xfrm>
        </p:spPr>
        <p:txBody>
          <a:bodyPr>
            <a:normAutofit/>
          </a:bodyPr>
          <a:lstStyle/>
          <a:p>
            <a:pPr algn="ctr"/>
            <a:r>
              <a:rPr lang="en-US" sz="2800" dirty="0" smtClean="0">
                <a:ea typeface="Franklin Gothic Demi" charset="0"/>
                <a:cs typeface="Franklin Gothic Demi" charset="0"/>
              </a:rPr>
              <a:t>Challenge 1: </a:t>
            </a:r>
            <a:br>
              <a:rPr lang="en-US" sz="2800" dirty="0" smtClean="0">
                <a:ea typeface="Franklin Gothic Demi" charset="0"/>
                <a:cs typeface="Franklin Gothic Demi" charset="0"/>
              </a:rPr>
            </a:br>
            <a:r>
              <a:rPr lang="en-US" sz="2800" dirty="0" smtClean="0">
                <a:ea typeface="Franklin Gothic Demi" charset="0"/>
                <a:cs typeface="Franklin Gothic Demi" charset="0"/>
              </a:rPr>
              <a:t>Limited Natural Resources</a:t>
            </a:r>
            <a:br>
              <a:rPr lang="en-US" sz="2800" dirty="0" smtClean="0">
                <a:ea typeface="Franklin Gothic Demi" charset="0"/>
                <a:cs typeface="Franklin Gothic Demi" charset="0"/>
              </a:rPr>
            </a:br>
            <a:r>
              <a:rPr lang="en-US" sz="1200" dirty="0" smtClean="0">
                <a:ea typeface="Franklin Gothic Demi" charset="0"/>
                <a:cs typeface="Franklin Gothic Demi" charset="0"/>
              </a:rPr>
              <a:t/>
            </a:r>
            <a:br>
              <a:rPr lang="en-US" sz="1200" dirty="0" smtClean="0">
                <a:ea typeface="Franklin Gothic Demi" charset="0"/>
                <a:cs typeface="Franklin Gothic Demi" charset="0"/>
              </a:rPr>
            </a:br>
            <a:r>
              <a:rPr lang="en-US" sz="2400" dirty="0" smtClean="0">
                <a:ea typeface="Franklin Gothic Book" charset="0"/>
              </a:rPr>
              <a:t>Water Use (2014)</a:t>
            </a:r>
            <a:endParaRPr lang="en-US" sz="4000" dirty="0">
              <a:ea typeface="Franklin Gothic Book" charset="0"/>
            </a:endParaRPr>
          </a:p>
        </p:txBody>
      </p:sp>
      <p:sp>
        <p:nvSpPr>
          <p:cNvPr id="4" name="Rectangle 3"/>
          <p:cNvSpPr/>
          <p:nvPr/>
        </p:nvSpPr>
        <p:spPr>
          <a:xfrm>
            <a:off x="-74431" y="6058014"/>
            <a:ext cx="3884295" cy="215444"/>
          </a:xfrm>
          <a:prstGeom prst="rect">
            <a:avLst/>
          </a:prstGeom>
        </p:spPr>
        <p:txBody>
          <a:bodyPr wrap="square">
            <a:spAutoFit/>
          </a:bodyPr>
          <a:lstStyle/>
          <a:p>
            <a:r>
              <a:rPr lang="en-US" sz="800" b="1" dirty="0" smtClean="0">
                <a:latin typeface="Franklin Gothic Book" panose="020B0503020102020204" pitchFamily="34" charset="0"/>
              </a:rPr>
              <a:t>Source: </a:t>
            </a:r>
            <a:r>
              <a:rPr lang="en-US" sz="800" dirty="0" smtClean="0">
                <a:latin typeface="Franklin Gothic Book" panose="020B0503020102020204" pitchFamily="34" charset="0"/>
              </a:rPr>
              <a:t>Foundation on Future Farming.</a:t>
            </a:r>
            <a:endParaRPr lang="en-US" sz="800" dirty="0">
              <a:latin typeface="Franklin Gothic Book" panose="020B0503020102020204" pitchFamily="34" charset="0"/>
            </a:endParaRPr>
          </a:p>
        </p:txBody>
      </p:sp>
      <p:pic>
        <p:nvPicPr>
          <p:cNvPr id="1026" name="Picture 2" descr="http://www.globalagriculture.org/fileadmin/_processed_/csm_Agriculturewithoutall2014_523d234ee4.jpg"/>
          <p:cNvPicPr>
            <a:picLocks noChangeAspect="1" noChangeArrowheads="1"/>
          </p:cNvPicPr>
          <p:nvPr/>
        </p:nvPicPr>
        <p:blipFill rotWithShape="1">
          <a:blip r:embed="rId3">
            <a:extLst>
              <a:ext uri="{28A0092B-C50C-407E-A947-70E740481C1C}">
                <a14:useLocalDpi xmlns:a14="http://schemas.microsoft.com/office/drawing/2010/main" val="0"/>
              </a:ext>
            </a:extLst>
          </a:blip>
          <a:srcRect b="11076"/>
          <a:stretch/>
        </p:blipFill>
        <p:spPr bwMode="auto">
          <a:xfrm>
            <a:off x="3942796" y="417445"/>
            <a:ext cx="4896795" cy="5746287"/>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1167591" y="3416576"/>
            <a:ext cx="1719984" cy="1486813"/>
            <a:chOff x="863197" y="4091802"/>
            <a:chExt cx="1799075" cy="1600162"/>
          </a:xfrm>
        </p:grpSpPr>
        <p:pic>
          <p:nvPicPr>
            <p:cNvPr id="12" name="Picture 2" descr="http://www.globalagriculture.org/fileadmin/_processed_/csm_Agriculturewithoutall2014_523d234ee4.jpg"/>
            <p:cNvPicPr>
              <a:picLocks noChangeAspect="1" noChangeArrowheads="1"/>
            </p:cNvPicPr>
            <p:nvPr/>
          </p:nvPicPr>
          <p:blipFill rotWithShape="1">
            <a:blip r:embed="rId3">
              <a:extLst>
                <a:ext uri="{28A0092B-C50C-407E-A947-70E740481C1C}">
                  <a14:useLocalDpi xmlns:a14="http://schemas.microsoft.com/office/drawing/2010/main" val="0"/>
                </a:ext>
              </a:extLst>
            </a:blip>
            <a:srcRect l="11985" t="87270" r="56824" b="4518"/>
            <a:stretch/>
          </p:blipFill>
          <p:spPr bwMode="auto">
            <a:xfrm>
              <a:off x="910003" y="4091802"/>
              <a:ext cx="1752269" cy="6088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globalagriculture.org/fileadmin/_processed_/csm_Agriculturewithoutall2014_523d234ee4.jpg"/>
            <p:cNvPicPr>
              <a:picLocks noChangeAspect="1" noChangeArrowheads="1"/>
            </p:cNvPicPr>
            <p:nvPr/>
          </p:nvPicPr>
          <p:blipFill rotWithShape="1">
            <a:blip r:embed="rId3">
              <a:extLst>
                <a:ext uri="{28A0092B-C50C-407E-A947-70E740481C1C}">
                  <a14:useLocalDpi xmlns:a14="http://schemas.microsoft.com/office/drawing/2010/main" val="0"/>
                </a:ext>
              </a:extLst>
            </a:blip>
            <a:srcRect l="45061" t="88240" r="26732" b="5278"/>
            <a:stretch/>
          </p:blipFill>
          <p:spPr bwMode="auto">
            <a:xfrm>
              <a:off x="863197" y="4728484"/>
              <a:ext cx="1584601" cy="4805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globalagriculture.org/fileadmin/_processed_/csm_Agriculturewithoutall2014_523d234ee4.jpg"/>
            <p:cNvPicPr>
              <a:picLocks noChangeAspect="1" noChangeArrowheads="1"/>
            </p:cNvPicPr>
            <p:nvPr/>
          </p:nvPicPr>
          <p:blipFill rotWithShape="1">
            <a:blip r:embed="rId3">
              <a:extLst>
                <a:ext uri="{28A0092B-C50C-407E-A947-70E740481C1C}">
                  <a14:useLocalDpi xmlns:a14="http://schemas.microsoft.com/office/drawing/2010/main" val="0"/>
                </a:ext>
              </a:extLst>
            </a:blip>
            <a:srcRect l="75668" t="86930" b="6535"/>
            <a:stretch/>
          </p:blipFill>
          <p:spPr bwMode="auto">
            <a:xfrm>
              <a:off x="1010530" y="5207511"/>
              <a:ext cx="1366910" cy="4844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470169" y="5355117"/>
            <a:ext cx="2909782" cy="640076"/>
            <a:chOff x="112395" y="2941354"/>
            <a:chExt cx="3163029" cy="848835"/>
          </a:xfrm>
        </p:grpSpPr>
        <p:pic>
          <p:nvPicPr>
            <p:cNvPr id="16" name="Picture 2" descr="http://www.globalagriculture.org/fileadmin/_processed_/csm_Agriculturewithoutall2014_523d234ee4.jpg"/>
            <p:cNvPicPr>
              <a:picLocks noChangeAspect="1" noChangeArrowheads="1"/>
            </p:cNvPicPr>
            <p:nvPr/>
          </p:nvPicPr>
          <p:blipFill rotWithShape="1">
            <a:blip r:embed="rId3">
              <a:extLst>
                <a:ext uri="{28A0092B-C50C-407E-A947-70E740481C1C}">
                  <a14:useLocalDpi xmlns:a14="http://schemas.microsoft.com/office/drawing/2010/main" val="0"/>
                </a:ext>
              </a:extLst>
            </a:blip>
            <a:srcRect l="60417" t="93527" r="6387" b="74"/>
            <a:stretch/>
          </p:blipFill>
          <p:spPr bwMode="auto">
            <a:xfrm>
              <a:off x="1168827" y="3254114"/>
              <a:ext cx="2106597" cy="5360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globalagriculture.org/fileadmin/_processed_/csm_Agriculturewithoutall2014_523d234ee4.jpg"/>
            <p:cNvPicPr>
              <a:picLocks noChangeAspect="1" noChangeArrowheads="1"/>
            </p:cNvPicPr>
            <p:nvPr/>
          </p:nvPicPr>
          <p:blipFill rotWithShape="1">
            <a:blip r:embed="rId3">
              <a:extLst>
                <a:ext uri="{28A0092B-C50C-407E-A947-70E740481C1C}">
                  <a14:useLocalDpi xmlns:a14="http://schemas.microsoft.com/office/drawing/2010/main" val="0"/>
                </a:ext>
              </a:extLst>
            </a:blip>
            <a:srcRect l="12477" t="94070" r="38530" b="-1431"/>
            <a:stretch/>
          </p:blipFill>
          <p:spPr bwMode="auto">
            <a:xfrm>
              <a:off x="112395" y="2941354"/>
              <a:ext cx="3109107" cy="61660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0947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251" y="3149600"/>
            <a:ext cx="2961216" cy="2961639"/>
          </a:xfrm>
        </p:spPr>
        <p:txBody>
          <a:bodyPr>
            <a:normAutofit/>
          </a:bodyPr>
          <a:lstStyle/>
          <a:p>
            <a:r>
              <a:rPr lang="en-US" sz="2400" dirty="0"/>
              <a:t>R</a:t>
            </a:r>
            <a:r>
              <a:rPr lang="en-US" sz="2400" dirty="0" smtClean="0"/>
              <a:t>esponsible for 20% of greenhouse </a:t>
            </a:r>
            <a:r>
              <a:rPr lang="en-US" sz="2400" dirty="0"/>
              <a:t>g</a:t>
            </a:r>
            <a:r>
              <a:rPr lang="en-US" sz="2400" dirty="0" smtClean="0"/>
              <a:t>as emissions.</a:t>
            </a:r>
          </a:p>
          <a:p>
            <a:r>
              <a:rPr lang="en-US" sz="2400" dirty="0" smtClean="0"/>
              <a:t>As cropping systems are affected by changes in weather, many will shift toward livestock</a:t>
            </a:r>
          </a:p>
        </p:txBody>
      </p:sp>
      <p:pic>
        <p:nvPicPr>
          <p:cNvPr id="7170" name="Picture 2" descr="C:\Users\hdanton\Downloads\climate-impacts-production6.png"/>
          <p:cNvPicPr>
            <a:picLocks noChangeAspect="1" noChangeArrowheads="1"/>
          </p:cNvPicPr>
          <p:nvPr/>
        </p:nvPicPr>
        <p:blipFill rotWithShape="1">
          <a:blip r:embed="rId3">
            <a:extLst>
              <a:ext uri="{28A0092B-C50C-407E-A947-70E740481C1C}">
                <a14:useLocalDpi xmlns:a14="http://schemas.microsoft.com/office/drawing/2010/main" val="0"/>
              </a:ext>
            </a:extLst>
          </a:blip>
          <a:srcRect l="6690" t="19474" r="9774" b="29720"/>
          <a:stretch/>
        </p:blipFill>
        <p:spPr bwMode="auto">
          <a:xfrm>
            <a:off x="3600152" y="704368"/>
            <a:ext cx="5345698" cy="489131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160821" y="459782"/>
            <a:ext cx="3558209" cy="2401948"/>
          </a:xfrm>
        </p:spPr>
        <p:txBody>
          <a:bodyPr>
            <a:normAutofit/>
          </a:bodyPr>
          <a:lstStyle/>
          <a:p>
            <a:pPr algn="ctr"/>
            <a:r>
              <a:rPr lang="en-US" sz="2800" dirty="0" smtClean="0">
                <a:ea typeface="Franklin Gothic Demi" charset="0"/>
                <a:cs typeface="Franklin Gothic Demi" charset="0"/>
              </a:rPr>
              <a:t>Challenge 1: </a:t>
            </a:r>
            <a:br>
              <a:rPr lang="en-US" sz="2800" dirty="0" smtClean="0">
                <a:ea typeface="Franklin Gothic Demi" charset="0"/>
                <a:cs typeface="Franklin Gothic Demi" charset="0"/>
              </a:rPr>
            </a:br>
            <a:r>
              <a:rPr lang="en-US" sz="2800" dirty="0" smtClean="0">
                <a:ea typeface="Franklin Gothic Demi" charset="0"/>
                <a:cs typeface="Franklin Gothic Demi" charset="0"/>
              </a:rPr>
              <a:t>Limited Natural Resources</a:t>
            </a:r>
            <a:br>
              <a:rPr lang="en-US" sz="2800" dirty="0" smtClean="0">
                <a:ea typeface="Franklin Gothic Demi" charset="0"/>
                <a:cs typeface="Franklin Gothic Demi" charset="0"/>
              </a:rPr>
            </a:br>
            <a:r>
              <a:rPr lang="en-US" sz="1200" dirty="0" smtClean="0">
                <a:ea typeface="Franklin Gothic Demi" charset="0"/>
                <a:cs typeface="Franklin Gothic Demi" charset="0"/>
              </a:rPr>
              <a:t/>
            </a:r>
            <a:br>
              <a:rPr lang="en-US" sz="1200" dirty="0" smtClean="0">
                <a:ea typeface="Franklin Gothic Demi" charset="0"/>
                <a:cs typeface="Franklin Gothic Demi" charset="0"/>
              </a:rPr>
            </a:br>
            <a:r>
              <a:rPr lang="en-US" sz="2400" dirty="0" smtClean="0">
                <a:ea typeface="Franklin Gothic Book" charset="0"/>
              </a:rPr>
              <a:t>Climate Change</a:t>
            </a:r>
            <a:endParaRPr lang="en-US" sz="4000" dirty="0">
              <a:ea typeface="Franklin Gothic Book" charset="0"/>
            </a:endParaRPr>
          </a:p>
        </p:txBody>
      </p:sp>
      <p:sp>
        <p:nvSpPr>
          <p:cNvPr id="6" name="TextBox 5"/>
          <p:cNvSpPr txBox="1"/>
          <p:nvPr/>
        </p:nvSpPr>
        <p:spPr>
          <a:xfrm>
            <a:off x="-63798" y="5932613"/>
            <a:ext cx="3632882" cy="338554"/>
          </a:xfrm>
          <a:prstGeom prst="rect">
            <a:avLst/>
          </a:prstGeom>
          <a:noFill/>
        </p:spPr>
        <p:txBody>
          <a:bodyPr wrap="square" rtlCol="0">
            <a:spAutoFit/>
          </a:bodyPr>
          <a:lstStyle/>
          <a:p>
            <a:r>
              <a:rPr lang="en-US" sz="800" b="1" dirty="0" smtClean="0">
                <a:latin typeface="Franklin Gothic Book" panose="020B0503020102020204" pitchFamily="34" charset="0"/>
              </a:rPr>
              <a:t>Source: </a:t>
            </a:r>
            <a:r>
              <a:rPr lang="en-US" sz="800" dirty="0">
                <a:latin typeface="Franklin Gothic Book" panose="020B0503020102020204" pitchFamily="34" charset="0"/>
              </a:rPr>
              <a:t>CGIAR Research Program on Climate Change, Agriculture and Food Security (CCAFS</a:t>
            </a:r>
            <a:r>
              <a:rPr lang="en-US" sz="800" dirty="0" smtClean="0">
                <a:latin typeface="Franklin Gothic Book" panose="020B0503020102020204" pitchFamily="34" charset="0"/>
              </a:rPr>
              <a:t>).</a:t>
            </a:r>
            <a:endParaRPr lang="en-US" sz="800" dirty="0">
              <a:latin typeface="Franklin Gothic Book" panose="020B0503020102020204" pitchFamily="34" charset="0"/>
            </a:endParaRPr>
          </a:p>
        </p:txBody>
      </p:sp>
    </p:spTree>
    <p:extLst>
      <p:ext uri="{BB962C8B-B14F-4D97-AF65-F5344CB8AC3E}">
        <p14:creationId xmlns:p14="http://schemas.microsoft.com/office/powerpoint/2010/main" val="7564666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hape 329"/>
          <p:cNvSpPr>
            <a:spLocks noGrp="1"/>
          </p:cNvSpPr>
          <p:nvPr>
            <p:ph type="title"/>
          </p:nvPr>
        </p:nvSpPr>
        <p:spPr/>
        <p:txBody>
          <a:bodyPr lIns="0" tIns="0" rIns="0" bIns="0"/>
          <a:lstStyle/>
          <a:p>
            <a:pPr>
              <a:lnSpc>
                <a:spcPct val="90000"/>
              </a:lnSpc>
              <a:buClr>
                <a:srgbClr val="C55A11"/>
              </a:buClr>
              <a:buSzPct val="25000"/>
              <a:buFont typeface="Source Sans Pro" charset="0"/>
              <a:buNone/>
            </a:pPr>
            <a:r>
              <a:rPr lang="en-US" altLang="en-US" sz="3200" dirty="0" smtClean="0">
                <a:latin typeface="Franklin Gothic Book" charset="0"/>
                <a:ea typeface="Franklin Gothic Book" charset="0"/>
                <a:sym typeface="Source Sans Pro" charset="0"/>
              </a:rPr>
              <a:t>Agriculture Elements of the Pathways</a:t>
            </a:r>
            <a:endParaRPr lang="en-US" altLang="en-US" sz="3200" dirty="0">
              <a:latin typeface="Franklin Gothic Book" charset="0"/>
              <a:ea typeface="Franklin Gothic Book" charset="0"/>
              <a:sym typeface="Source Sans Pro" charset="0"/>
            </a:endParaRPr>
          </a:p>
        </p:txBody>
      </p:sp>
      <p:sp>
        <p:nvSpPr>
          <p:cNvPr id="28675" name="Shape 330"/>
          <p:cNvSpPr txBox="1">
            <a:spLocks noChangeArrowheads="1"/>
          </p:cNvSpPr>
          <p:nvPr/>
        </p:nvSpPr>
        <p:spPr bwMode="auto">
          <a:xfrm>
            <a:off x="620488" y="1905000"/>
            <a:ext cx="2293929" cy="2879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Blip>
                <a:blip r:embed="rId3"/>
              </a:buBlip>
              <a:defRPr sz="3200">
                <a:solidFill>
                  <a:schemeClr val="tx1"/>
                </a:solidFill>
                <a:latin typeface="Franklin Gothic Book" charset="0"/>
              </a:defRPr>
            </a:lvl1pPr>
            <a:lvl2pPr marL="742950" indent="-285750">
              <a:spcBef>
                <a:spcPct val="20000"/>
              </a:spcBef>
              <a:buBlip>
                <a:blip r:embed="rId3"/>
              </a:buBlip>
              <a:defRPr sz="2800">
                <a:solidFill>
                  <a:schemeClr val="tx1"/>
                </a:solidFill>
                <a:latin typeface="Franklin Gothic Book" charset="0"/>
              </a:defRPr>
            </a:lvl2pPr>
            <a:lvl3pPr marL="1143000" indent="-228600">
              <a:spcBef>
                <a:spcPct val="20000"/>
              </a:spcBef>
              <a:buBlip>
                <a:blip r:embed="rId3"/>
              </a:buBlip>
              <a:defRPr sz="2400">
                <a:solidFill>
                  <a:schemeClr val="tx1"/>
                </a:solidFill>
                <a:latin typeface="Franklin Gothic Book" charset="0"/>
              </a:defRPr>
            </a:lvl3pPr>
            <a:lvl4pPr marL="1600200" indent="-228600">
              <a:spcBef>
                <a:spcPct val="20000"/>
              </a:spcBef>
              <a:buFont typeface="Arial" charset="0"/>
              <a:buChar char="–"/>
              <a:defRPr sz="2000">
                <a:solidFill>
                  <a:schemeClr val="tx1"/>
                </a:solidFill>
                <a:latin typeface="Franklin Gothic Book" charset="0"/>
              </a:defRPr>
            </a:lvl4pPr>
            <a:lvl5pPr marL="2057400" indent="-228600">
              <a:spcBef>
                <a:spcPct val="20000"/>
              </a:spcBef>
              <a:buFont typeface="Arial" charset="0"/>
              <a:buChar char="»"/>
              <a:defRPr sz="2000">
                <a:solidFill>
                  <a:schemeClr val="tx1"/>
                </a:solidFill>
                <a:latin typeface="Franklin Gothic Book" charset="0"/>
              </a:defRPr>
            </a:lvl5pPr>
            <a:lvl6pPr marL="2514600" indent="-228600" eaLnBrk="0" fontAlgn="base" hangingPunct="0">
              <a:spcBef>
                <a:spcPct val="20000"/>
              </a:spcBef>
              <a:spcAft>
                <a:spcPct val="0"/>
              </a:spcAft>
              <a:buFont typeface="Arial" charset="0"/>
              <a:buChar char="»"/>
              <a:defRPr sz="2000">
                <a:solidFill>
                  <a:schemeClr val="tx1"/>
                </a:solidFill>
                <a:latin typeface="Franklin Gothic Book" charset="0"/>
              </a:defRPr>
            </a:lvl6pPr>
            <a:lvl7pPr marL="2971800" indent="-228600" eaLnBrk="0" fontAlgn="base" hangingPunct="0">
              <a:spcBef>
                <a:spcPct val="20000"/>
              </a:spcBef>
              <a:spcAft>
                <a:spcPct val="0"/>
              </a:spcAft>
              <a:buFont typeface="Arial" charset="0"/>
              <a:buChar char="»"/>
              <a:defRPr sz="2000">
                <a:solidFill>
                  <a:schemeClr val="tx1"/>
                </a:solidFill>
                <a:latin typeface="Franklin Gothic Book" charset="0"/>
              </a:defRPr>
            </a:lvl7pPr>
            <a:lvl8pPr marL="3429000" indent="-228600" eaLnBrk="0" fontAlgn="base" hangingPunct="0">
              <a:spcBef>
                <a:spcPct val="20000"/>
              </a:spcBef>
              <a:spcAft>
                <a:spcPct val="0"/>
              </a:spcAft>
              <a:buFont typeface="Arial" charset="0"/>
              <a:buChar char="»"/>
              <a:defRPr sz="2000">
                <a:solidFill>
                  <a:schemeClr val="tx1"/>
                </a:solidFill>
                <a:latin typeface="Franklin Gothic Book" charset="0"/>
              </a:defRPr>
            </a:lvl8pPr>
            <a:lvl9pPr marL="3886200" indent="-228600" eaLnBrk="0" fontAlgn="base" hangingPunct="0">
              <a:spcBef>
                <a:spcPct val="20000"/>
              </a:spcBef>
              <a:spcAft>
                <a:spcPct val="0"/>
              </a:spcAft>
              <a:buFont typeface="Arial" charset="0"/>
              <a:buChar char="»"/>
              <a:defRPr sz="2000">
                <a:solidFill>
                  <a:schemeClr val="tx1"/>
                </a:solidFill>
                <a:latin typeface="Franklin Gothic Book" charset="0"/>
              </a:defRPr>
            </a:lvl9pPr>
          </a:lstStyle>
          <a:p>
            <a:pPr eaLnBrk="1" hangingPunct="1">
              <a:spcBef>
                <a:spcPct val="0"/>
              </a:spcBef>
              <a:buClr>
                <a:srgbClr val="569CBE"/>
              </a:buClr>
              <a:buSzPct val="25000"/>
              <a:buFont typeface="Calibri" charset="0"/>
              <a:buNone/>
            </a:pPr>
            <a:r>
              <a:rPr lang="en-US" altLang="en-US" sz="2400" b="1" dirty="0" smtClean="0">
                <a:solidFill>
                  <a:srgbClr val="32697C"/>
                </a:solidFill>
                <a:ea typeface="Franklin Gothic Book" charset="0"/>
                <a:cs typeface="Franklin Gothic Book" charset="0"/>
                <a:sym typeface="Calibri" charset="0"/>
              </a:rPr>
              <a:t>Food Produced </a:t>
            </a:r>
            <a:br>
              <a:rPr lang="en-US" altLang="en-US" sz="2400" b="1" dirty="0" smtClean="0">
                <a:solidFill>
                  <a:srgbClr val="32697C"/>
                </a:solidFill>
                <a:ea typeface="Franklin Gothic Book" charset="0"/>
                <a:cs typeface="Franklin Gothic Book" charset="0"/>
                <a:sym typeface="Calibri" charset="0"/>
              </a:rPr>
            </a:br>
            <a:r>
              <a:rPr lang="en-US" altLang="en-US" sz="2400" b="1" dirty="0" smtClean="0">
                <a:solidFill>
                  <a:srgbClr val="32697C"/>
                </a:solidFill>
                <a:ea typeface="Franklin Gothic Book" charset="0"/>
                <a:cs typeface="Franklin Gothic Book" charset="0"/>
                <a:sym typeface="Calibri" charset="0"/>
              </a:rPr>
              <a:t>&amp; Consumed</a:t>
            </a:r>
          </a:p>
          <a:p>
            <a:pPr eaLnBrk="1" hangingPunct="1">
              <a:spcBef>
                <a:spcPct val="0"/>
              </a:spcBef>
              <a:buClr>
                <a:srgbClr val="569CBE"/>
              </a:buClr>
              <a:buSzPct val="25000"/>
              <a:buFont typeface="Calibri" charset="0"/>
              <a:buNone/>
            </a:pPr>
            <a:endParaRPr lang="en-US" altLang="en-US" sz="1200" b="1" dirty="0">
              <a:solidFill>
                <a:srgbClr val="569CBE"/>
              </a:solidFill>
              <a:ea typeface="Franklin Gothic Book" charset="0"/>
              <a:cs typeface="Franklin Gothic Book" charset="0"/>
              <a:sym typeface="Calibri" charset="0"/>
            </a:endParaRPr>
          </a:p>
          <a:p>
            <a:pPr eaLnBrk="1" hangingPunct="1">
              <a:spcBef>
                <a:spcPts val="475"/>
              </a:spcBef>
              <a:buClr>
                <a:srgbClr val="000000"/>
              </a:buClr>
              <a:buFontTx/>
              <a:buChar char="•"/>
            </a:pPr>
            <a:r>
              <a:rPr lang="en-US" altLang="en-US" sz="2000" dirty="0">
                <a:solidFill>
                  <a:srgbClr val="000000"/>
                </a:solidFill>
                <a:ea typeface="Franklin Gothic Book" charset="0"/>
                <a:cs typeface="Franklin Gothic Book" charset="0"/>
                <a:sym typeface="Calibri" charset="0"/>
              </a:rPr>
              <a:t> C</a:t>
            </a:r>
            <a:r>
              <a:rPr lang="en-US" altLang="en-US" sz="2000" dirty="0" smtClean="0">
                <a:solidFill>
                  <a:srgbClr val="000000"/>
                </a:solidFill>
                <a:ea typeface="Franklin Gothic Book" charset="0"/>
                <a:cs typeface="Franklin Gothic Book" charset="0"/>
                <a:sym typeface="Calibri" charset="0"/>
              </a:rPr>
              <a:t>alories</a:t>
            </a:r>
            <a:endParaRPr lang="en-US" altLang="en-US" sz="2000" dirty="0">
              <a:solidFill>
                <a:srgbClr val="000000"/>
              </a:solidFill>
              <a:ea typeface="Franklin Gothic Book" charset="0"/>
              <a:cs typeface="Franklin Gothic Book" charset="0"/>
              <a:sym typeface="Calibri" charset="0"/>
            </a:endParaRPr>
          </a:p>
          <a:p>
            <a:pPr eaLnBrk="1" hangingPunct="1">
              <a:spcBef>
                <a:spcPts val="475"/>
              </a:spcBef>
              <a:buClr>
                <a:srgbClr val="000000"/>
              </a:buClr>
              <a:buFontTx/>
              <a:buChar char="•"/>
            </a:pPr>
            <a:r>
              <a:rPr lang="en-US" altLang="en-US" sz="2000" dirty="0" smtClean="0">
                <a:solidFill>
                  <a:srgbClr val="000000"/>
                </a:solidFill>
                <a:ea typeface="Franklin Gothic Book" charset="0"/>
                <a:cs typeface="Franklin Gothic Book" charset="0"/>
                <a:sym typeface="Calibri" charset="0"/>
              </a:rPr>
              <a:t> Protein</a:t>
            </a:r>
            <a:endParaRPr lang="en-US" altLang="en-US" sz="2000" dirty="0">
              <a:solidFill>
                <a:srgbClr val="000000"/>
              </a:solidFill>
              <a:ea typeface="Franklin Gothic Book" charset="0"/>
              <a:cs typeface="Franklin Gothic Book" charset="0"/>
              <a:sym typeface="Calibri" charset="0"/>
            </a:endParaRPr>
          </a:p>
          <a:p>
            <a:pPr eaLnBrk="1" hangingPunct="1">
              <a:spcBef>
                <a:spcPts val="475"/>
              </a:spcBef>
              <a:buClr>
                <a:srgbClr val="000000"/>
              </a:buClr>
              <a:buFontTx/>
              <a:buChar char="•"/>
            </a:pPr>
            <a:r>
              <a:rPr lang="en-US" altLang="en-US" sz="2000" dirty="0">
                <a:solidFill>
                  <a:srgbClr val="000000"/>
                </a:solidFill>
                <a:ea typeface="Franklin Gothic Book" charset="0"/>
                <a:cs typeface="Franklin Gothic Book" charset="0"/>
                <a:sym typeface="Calibri" charset="0"/>
              </a:rPr>
              <a:t> </a:t>
            </a:r>
            <a:r>
              <a:rPr lang="en-US" altLang="en-US" sz="2000" dirty="0" smtClean="0">
                <a:solidFill>
                  <a:srgbClr val="000000"/>
                </a:solidFill>
                <a:ea typeface="Franklin Gothic Book" charset="0"/>
                <a:cs typeface="Franklin Gothic Book" charset="0"/>
                <a:sym typeface="Calibri" charset="0"/>
              </a:rPr>
              <a:t>Micronutrients</a:t>
            </a:r>
            <a:endParaRPr lang="en-US" altLang="en-US" sz="2000" dirty="0">
              <a:solidFill>
                <a:srgbClr val="000000"/>
              </a:solidFill>
              <a:ea typeface="Franklin Gothic Book" charset="0"/>
              <a:cs typeface="Franklin Gothic Book" charset="0"/>
              <a:sym typeface="Calibri" charset="0"/>
            </a:endParaRPr>
          </a:p>
          <a:p>
            <a:pPr eaLnBrk="1" hangingPunct="1">
              <a:spcBef>
                <a:spcPts val="475"/>
              </a:spcBef>
              <a:buClr>
                <a:srgbClr val="000000"/>
              </a:buClr>
              <a:buFontTx/>
              <a:buChar char="•"/>
            </a:pPr>
            <a:r>
              <a:rPr lang="en-US" altLang="en-US" sz="2000" dirty="0">
                <a:ea typeface="Franklin Gothic Book" charset="0"/>
                <a:cs typeface="Franklin Gothic Book" charset="0"/>
                <a:sym typeface="Calibri" charset="0"/>
              </a:rPr>
              <a:t> </a:t>
            </a:r>
            <a:r>
              <a:rPr lang="en-US" altLang="en-US" sz="2000" dirty="0" smtClean="0">
                <a:ea typeface="Franklin Gothic Book" charset="0"/>
                <a:cs typeface="Franklin Gothic Book" charset="0"/>
                <a:sym typeface="Calibri" charset="0"/>
              </a:rPr>
              <a:t>Safety</a:t>
            </a:r>
            <a:endParaRPr lang="en-US" altLang="en-US" sz="2000" dirty="0">
              <a:solidFill>
                <a:srgbClr val="000000"/>
              </a:solidFill>
              <a:ea typeface="Franklin Gothic Book" charset="0"/>
              <a:cs typeface="Franklin Gothic Book" charset="0"/>
              <a:sym typeface="Calibri" charset="0"/>
            </a:endParaRPr>
          </a:p>
        </p:txBody>
      </p:sp>
      <p:sp>
        <p:nvSpPr>
          <p:cNvPr id="28676" name="Shape 331"/>
          <p:cNvSpPr txBox="1">
            <a:spLocks noChangeArrowheads="1"/>
          </p:cNvSpPr>
          <p:nvPr/>
        </p:nvSpPr>
        <p:spPr bwMode="auto">
          <a:xfrm>
            <a:off x="3220356" y="1904999"/>
            <a:ext cx="2468563" cy="2879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Blip>
                <a:blip r:embed="rId3"/>
              </a:buBlip>
              <a:defRPr sz="3200">
                <a:solidFill>
                  <a:schemeClr val="tx1"/>
                </a:solidFill>
                <a:latin typeface="Franklin Gothic Book" charset="0"/>
              </a:defRPr>
            </a:lvl1pPr>
            <a:lvl2pPr marL="742950" indent="-285750">
              <a:spcBef>
                <a:spcPct val="20000"/>
              </a:spcBef>
              <a:buBlip>
                <a:blip r:embed="rId3"/>
              </a:buBlip>
              <a:defRPr sz="2800">
                <a:solidFill>
                  <a:schemeClr val="tx1"/>
                </a:solidFill>
                <a:latin typeface="Franklin Gothic Book" charset="0"/>
              </a:defRPr>
            </a:lvl2pPr>
            <a:lvl3pPr marL="1143000" indent="-228600">
              <a:spcBef>
                <a:spcPct val="20000"/>
              </a:spcBef>
              <a:buBlip>
                <a:blip r:embed="rId3"/>
              </a:buBlip>
              <a:defRPr sz="2400">
                <a:solidFill>
                  <a:schemeClr val="tx1"/>
                </a:solidFill>
                <a:latin typeface="Franklin Gothic Book" charset="0"/>
              </a:defRPr>
            </a:lvl3pPr>
            <a:lvl4pPr marL="1600200" indent="-228600">
              <a:spcBef>
                <a:spcPct val="20000"/>
              </a:spcBef>
              <a:buFont typeface="Arial" charset="0"/>
              <a:buChar char="–"/>
              <a:defRPr sz="2000">
                <a:solidFill>
                  <a:schemeClr val="tx1"/>
                </a:solidFill>
                <a:latin typeface="Franklin Gothic Book" charset="0"/>
              </a:defRPr>
            </a:lvl4pPr>
            <a:lvl5pPr marL="2057400" indent="-228600">
              <a:spcBef>
                <a:spcPct val="20000"/>
              </a:spcBef>
              <a:buFont typeface="Arial" charset="0"/>
              <a:buChar char="»"/>
              <a:defRPr sz="2000">
                <a:solidFill>
                  <a:schemeClr val="tx1"/>
                </a:solidFill>
                <a:latin typeface="Franklin Gothic Book" charset="0"/>
              </a:defRPr>
            </a:lvl5pPr>
            <a:lvl6pPr marL="2514600" indent="-228600" eaLnBrk="0" fontAlgn="base" hangingPunct="0">
              <a:spcBef>
                <a:spcPct val="20000"/>
              </a:spcBef>
              <a:spcAft>
                <a:spcPct val="0"/>
              </a:spcAft>
              <a:buFont typeface="Arial" charset="0"/>
              <a:buChar char="»"/>
              <a:defRPr sz="2000">
                <a:solidFill>
                  <a:schemeClr val="tx1"/>
                </a:solidFill>
                <a:latin typeface="Franklin Gothic Book" charset="0"/>
              </a:defRPr>
            </a:lvl6pPr>
            <a:lvl7pPr marL="2971800" indent="-228600" eaLnBrk="0" fontAlgn="base" hangingPunct="0">
              <a:spcBef>
                <a:spcPct val="20000"/>
              </a:spcBef>
              <a:spcAft>
                <a:spcPct val="0"/>
              </a:spcAft>
              <a:buFont typeface="Arial" charset="0"/>
              <a:buChar char="»"/>
              <a:defRPr sz="2000">
                <a:solidFill>
                  <a:schemeClr val="tx1"/>
                </a:solidFill>
                <a:latin typeface="Franklin Gothic Book" charset="0"/>
              </a:defRPr>
            </a:lvl7pPr>
            <a:lvl8pPr marL="3429000" indent="-228600" eaLnBrk="0" fontAlgn="base" hangingPunct="0">
              <a:spcBef>
                <a:spcPct val="20000"/>
              </a:spcBef>
              <a:spcAft>
                <a:spcPct val="0"/>
              </a:spcAft>
              <a:buFont typeface="Arial" charset="0"/>
              <a:buChar char="»"/>
              <a:defRPr sz="2000">
                <a:solidFill>
                  <a:schemeClr val="tx1"/>
                </a:solidFill>
                <a:latin typeface="Franklin Gothic Book" charset="0"/>
              </a:defRPr>
            </a:lvl8pPr>
            <a:lvl9pPr marL="3886200" indent="-228600" eaLnBrk="0" fontAlgn="base" hangingPunct="0">
              <a:spcBef>
                <a:spcPct val="20000"/>
              </a:spcBef>
              <a:spcAft>
                <a:spcPct val="0"/>
              </a:spcAft>
              <a:buFont typeface="Arial" charset="0"/>
              <a:buChar char="»"/>
              <a:defRPr sz="2000">
                <a:solidFill>
                  <a:schemeClr val="tx1"/>
                </a:solidFill>
                <a:latin typeface="Franklin Gothic Book" charset="0"/>
              </a:defRPr>
            </a:lvl9pPr>
          </a:lstStyle>
          <a:p>
            <a:pPr eaLnBrk="1" hangingPunct="1">
              <a:spcBef>
                <a:spcPct val="0"/>
              </a:spcBef>
              <a:buClr>
                <a:srgbClr val="569CBE"/>
              </a:buClr>
              <a:buSzPct val="25000"/>
              <a:buFont typeface="Calibri" charset="0"/>
              <a:buNone/>
            </a:pPr>
            <a:r>
              <a:rPr lang="en-US" altLang="en-US" sz="2400" b="1" dirty="0" smtClean="0">
                <a:solidFill>
                  <a:srgbClr val="32697C"/>
                </a:solidFill>
                <a:ea typeface="Franklin Gothic Book" charset="0"/>
                <a:cs typeface="Franklin Gothic Book" charset="0"/>
                <a:sym typeface="Calibri" charset="0"/>
              </a:rPr>
              <a:t>Income Generated &amp; How it is Spent</a:t>
            </a:r>
          </a:p>
          <a:p>
            <a:pPr eaLnBrk="1" hangingPunct="1">
              <a:spcBef>
                <a:spcPct val="0"/>
              </a:spcBef>
              <a:buClr>
                <a:srgbClr val="569CBE"/>
              </a:buClr>
              <a:buSzPct val="25000"/>
              <a:buFont typeface="Calibri" charset="0"/>
              <a:buNone/>
            </a:pPr>
            <a:endParaRPr lang="en-US" altLang="en-US" sz="1200" b="1" dirty="0">
              <a:solidFill>
                <a:srgbClr val="569CBE"/>
              </a:solidFill>
              <a:ea typeface="Franklin Gothic Book" charset="0"/>
              <a:cs typeface="Franklin Gothic Book" charset="0"/>
              <a:sym typeface="Calibri" charset="0"/>
            </a:endParaRPr>
          </a:p>
          <a:p>
            <a:pPr marL="231775" indent="-231775" eaLnBrk="1" hangingPunct="1">
              <a:spcBef>
                <a:spcPts val="475"/>
              </a:spcBef>
              <a:buClr>
                <a:srgbClr val="000000"/>
              </a:buClr>
              <a:buFontTx/>
              <a:buChar char="•"/>
            </a:pPr>
            <a:r>
              <a:rPr lang="en-US" altLang="en-US" sz="2000" dirty="0">
                <a:solidFill>
                  <a:srgbClr val="000000"/>
                </a:solidFill>
                <a:ea typeface="Franklin Gothic Book" charset="0"/>
                <a:cs typeface="Franklin Gothic Book" charset="0"/>
                <a:sym typeface="Calibri" charset="0"/>
              </a:rPr>
              <a:t>D</a:t>
            </a:r>
            <a:r>
              <a:rPr lang="en-US" altLang="en-US" sz="2000" dirty="0" smtClean="0">
                <a:solidFill>
                  <a:srgbClr val="000000"/>
                </a:solidFill>
                <a:ea typeface="Franklin Gothic Book" charset="0"/>
                <a:cs typeface="Franklin Gothic Book" charset="0"/>
                <a:sym typeface="Calibri" charset="0"/>
              </a:rPr>
              <a:t>iverse </a:t>
            </a:r>
            <a:r>
              <a:rPr lang="en-US" altLang="en-US" sz="2000" dirty="0">
                <a:solidFill>
                  <a:srgbClr val="000000"/>
                </a:solidFill>
                <a:ea typeface="Franklin Gothic Book" charset="0"/>
                <a:cs typeface="Franklin Gothic Book" charset="0"/>
                <a:sym typeface="Calibri" charset="0"/>
              </a:rPr>
              <a:t>diet and nutrient-rich foods</a:t>
            </a:r>
          </a:p>
          <a:p>
            <a:pPr marL="231775" indent="-231775" eaLnBrk="1" hangingPunct="1">
              <a:spcBef>
                <a:spcPts val="475"/>
              </a:spcBef>
              <a:buClr>
                <a:srgbClr val="000000"/>
              </a:buClr>
              <a:buFontTx/>
              <a:buChar char="•"/>
            </a:pPr>
            <a:r>
              <a:rPr lang="en-US" altLang="en-US" sz="2000" dirty="0" smtClean="0">
                <a:solidFill>
                  <a:srgbClr val="000000"/>
                </a:solidFill>
                <a:ea typeface="Franklin Gothic Book" charset="0"/>
                <a:cs typeface="Franklin Gothic Book" charset="0"/>
                <a:sym typeface="Calibri" charset="0"/>
              </a:rPr>
              <a:t>Health </a:t>
            </a:r>
            <a:r>
              <a:rPr lang="en-US" altLang="en-US" sz="2000" dirty="0">
                <a:solidFill>
                  <a:srgbClr val="000000"/>
                </a:solidFill>
                <a:ea typeface="Franklin Gothic Book" charset="0"/>
                <a:cs typeface="Franklin Gothic Book" charset="0"/>
                <a:sym typeface="Calibri" charset="0"/>
              </a:rPr>
              <a:t>and WASH services and products</a:t>
            </a:r>
          </a:p>
        </p:txBody>
      </p:sp>
      <p:sp>
        <p:nvSpPr>
          <p:cNvPr id="28677" name="Shape 332"/>
          <p:cNvSpPr txBox="1">
            <a:spLocks noChangeArrowheads="1"/>
          </p:cNvSpPr>
          <p:nvPr/>
        </p:nvSpPr>
        <p:spPr bwMode="auto">
          <a:xfrm>
            <a:off x="5992813" y="1904999"/>
            <a:ext cx="2500312" cy="281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Blip>
                <a:blip r:embed="rId3"/>
              </a:buBlip>
              <a:defRPr sz="3200">
                <a:solidFill>
                  <a:schemeClr val="tx1"/>
                </a:solidFill>
                <a:latin typeface="Franklin Gothic Book" charset="0"/>
              </a:defRPr>
            </a:lvl1pPr>
            <a:lvl2pPr marL="342900" indent="-342900">
              <a:spcBef>
                <a:spcPct val="20000"/>
              </a:spcBef>
              <a:buBlip>
                <a:blip r:embed="rId3"/>
              </a:buBlip>
              <a:defRPr sz="2800">
                <a:solidFill>
                  <a:schemeClr val="tx1"/>
                </a:solidFill>
                <a:latin typeface="Franklin Gothic Book" charset="0"/>
              </a:defRPr>
            </a:lvl2pPr>
            <a:lvl3pPr marL="1143000" indent="-228600">
              <a:spcBef>
                <a:spcPct val="20000"/>
              </a:spcBef>
              <a:buBlip>
                <a:blip r:embed="rId3"/>
              </a:buBlip>
              <a:defRPr sz="2400">
                <a:solidFill>
                  <a:schemeClr val="tx1"/>
                </a:solidFill>
                <a:latin typeface="Franklin Gothic Book" charset="0"/>
              </a:defRPr>
            </a:lvl3pPr>
            <a:lvl4pPr marL="1600200" indent="-228600">
              <a:spcBef>
                <a:spcPct val="20000"/>
              </a:spcBef>
              <a:buFont typeface="Arial" charset="0"/>
              <a:buChar char="–"/>
              <a:defRPr sz="2000">
                <a:solidFill>
                  <a:schemeClr val="tx1"/>
                </a:solidFill>
                <a:latin typeface="Franklin Gothic Book" charset="0"/>
              </a:defRPr>
            </a:lvl4pPr>
            <a:lvl5pPr marL="2057400" indent="-228600">
              <a:spcBef>
                <a:spcPct val="20000"/>
              </a:spcBef>
              <a:buFont typeface="Arial" charset="0"/>
              <a:buChar char="»"/>
              <a:defRPr sz="2000">
                <a:solidFill>
                  <a:schemeClr val="tx1"/>
                </a:solidFill>
                <a:latin typeface="Franklin Gothic Book" charset="0"/>
              </a:defRPr>
            </a:lvl5pPr>
            <a:lvl6pPr marL="2514600" indent="-228600" eaLnBrk="0" fontAlgn="base" hangingPunct="0">
              <a:spcBef>
                <a:spcPct val="20000"/>
              </a:spcBef>
              <a:spcAft>
                <a:spcPct val="0"/>
              </a:spcAft>
              <a:buFont typeface="Arial" charset="0"/>
              <a:buChar char="»"/>
              <a:defRPr sz="2000">
                <a:solidFill>
                  <a:schemeClr val="tx1"/>
                </a:solidFill>
                <a:latin typeface="Franklin Gothic Book" charset="0"/>
              </a:defRPr>
            </a:lvl6pPr>
            <a:lvl7pPr marL="2971800" indent="-228600" eaLnBrk="0" fontAlgn="base" hangingPunct="0">
              <a:spcBef>
                <a:spcPct val="20000"/>
              </a:spcBef>
              <a:spcAft>
                <a:spcPct val="0"/>
              </a:spcAft>
              <a:buFont typeface="Arial" charset="0"/>
              <a:buChar char="»"/>
              <a:defRPr sz="2000">
                <a:solidFill>
                  <a:schemeClr val="tx1"/>
                </a:solidFill>
                <a:latin typeface="Franklin Gothic Book" charset="0"/>
              </a:defRPr>
            </a:lvl7pPr>
            <a:lvl8pPr marL="3429000" indent="-228600" eaLnBrk="0" fontAlgn="base" hangingPunct="0">
              <a:spcBef>
                <a:spcPct val="20000"/>
              </a:spcBef>
              <a:spcAft>
                <a:spcPct val="0"/>
              </a:spcAft>
              <a:buFont typeface="Arial" charset="0"/>
              <a:buChar char="»"/>
              <a:defRPr sz="2000">
                <a:solidFill>
                  <a:schemeClr val="tx1"/>
                </a:solidFill>
                <a:latin typeface="Franklin Gothic Book" charset="0"/>
              </a:defRPr>
            </a:lvl8pPr>
            <a:lvl9pPr marL="3886200" indent="-228600" eaLnBrk="0" fontAlgn="base" hangingPunct="0">
              <a:spcBef>
                <a:spcPct val="20000"/>
              </a:spcBef>
              <a:spcAft>
                <a:spcPct val="0"/>
              </a:spcAft>
              <a:buFont typeface="Arial" charset="0"/>
              <a:buChar char="»"/>
              <a:defRPr sz="2000">
                <a:solidFill>
                  <a:schemeClr val="tx1"/>
                </a:solidFill>
                <a:latin typeface="Franklin Gothic Book" charset="0"/>
              </a:defRPr>
            </a:lvl9pPr>
          </a:lstStyle>
          <a:p>
            <a:pPr eaLnBrk="1" hangingPunct="1">
              <a:spcBef>
                <a:spcPct val="0"/>
              </a:spcBef>
              <a:buClr>
                <a:srgbClr val="569CBE"/>
              </a:buClr>
              <a:buSzPct val="25000"/>
              <a:buFont typeface="Calibri" charset="0"/>
              <a:buNone/>
            </a:pPr>
            <a:r>
              <a:rPr lang="en-US" altLang="en-US" sz="2400" b="1" dirty="0" smtClean="0">
                <a:solidFill>
                  <a:srgbClr val="32697C"/>
                </a:solidFill>
                <a:ea typeface="Franklin Gothic Book" charset="0"/>
                <a:cs typeface="Franklin Gothic Book" charset="0"/>
                <a:sym typeface="Calibri" charset="0"/>
              </a:rPr>
              <a:t>Use of Women’s Time &amp; Energy</a:t>
            </a:r>
          </a:p>
          <a:p>
            <a:pPr eaLnBrk="1" hangingPunct="1">
              <a:spcBef>
                <a:spcPct val="0"/>
              </a:spcBef>
              <a:buClr>
                <a:srgbClr val="569CBE"/>
              </a:buClr>
              <a:buSzPct val="25000"/>
              <a:buFont typeface="Calibri" charset="0"/>
              <a:buNone/>
            </a:pPr>
            <a:endParaRPr lang="en-US" altLang="en-US" sz="1200" b="1" dirty="0">
              <a:solidFill>
                <a:srgbClr val="569CBE"/>
              </a:solidFill>
              <a:ea typeface="Franklin Gothic Book" charset="0"/>
              <a:cs typeface="Franklin Gothic Book" charset="0"/>
              <a:sym typeface="Calibri" charset="0"/>
            </a:endParaRPr>
          </a:p>
          <a:p>
            <a:pPr marL="176213" lvl="1" indent="-176213">
              <a:spcBef>
                <a:spcPts val="475"/>
              </a:spcBef>
              <a:buClr>
                <a:srgbClr val="000000"/>
              </a:buClr>
              <a:buFont typeface="Arial" charset="0"/>
              <a:buChar char="•"/>
            </a:pPr>
            <a:r>
              <a:rPr lang="en-US" altLang="en-US" sz="2000" dirty="0" smtClean="0">
                <a:ea typeface="Franklin Gothic Book" charset="0"/>
                <a:cs typeface="Franklin Gothic Book" charset="0"/>
                <a:sym typeface="Calibri" charset="0"/>
              </a:rPr>
              <a:t>M</a:t>
            </a:r>
            <a:r>
              <a:rPr lang="en-US" altLang="en-US" sz="2000" dirty="0" smtClean="0">
                <a:solidFill>
                  <a:srgbClr val="000000"/>
                </a:solidFill>
                <a:ea typeface="Franklin Gothic Book" charset="0"/>
                <a:cs typeface="Franklin Gothic Book" charset="0"/>
                <a:sym typeface="Calibri" charset="0"/>
              </a:rPr>
              <a:t>anaging demands on women’s </a:t>
            </a:r>
            <a:r>
              <a:rPr lang="en-US" altLang="en-US" sz="2000" dirty="0">
                <a:solidFill>
                  <a:srgbClr val="000000"/>
                </a:solidFill>
                <a:ea typeface="Franklin Gothic Book" charset="0"/>
                <a:cs typeface="Franklin Gothic Book" charset="0"/>
                <a:sym typeface="Calibri" charset="0"/>
              </a:rPr>
              <a:t>time and </a:t>
            </a:r>
            <a:r>
              <a:rPr lang="en-US" altLang="en-US" sz="2000" dirty="0" smtClean="0">
                <a:solidFill>
                  <a:srgbClr val="000000"/>
                </a:solidFill>
                <a:ea typeface="Franklin Gothic Book" charset="0"/>
                <a:cs typeface="Franklin Gothic Book" charset="0"/>
                <a:sym typeface="Calibri" charset="0"/>
              </a:rPr>
              <a:t>energy</a:t>
            </a:r>
          </a:p>
          <a:p>
            <a:pPr marL="176213" lvl="1" indent="-176213">
              <a:spcBef>
                <a:spcPts val="475"/>
              </a:spcBef>
              <a:buClr>
                <a:srgbClr val="000000"/>
              </a:buClr>
              <a:buFont typeface="Arial" charset="0"/>
              <a:buChar char="•"/>
            </a:pPr>
            <a:r>
              <a:rPr lang="en-US" altLang="en-US" sz="2000" dirty="0">
                <a:solidFill>
                  <a:srgbClr val="000000"/>
                </a:solidFill>
                <a:ea typeface="Franklin Gothic Book" charset="0"/>
                <a:cs typeface="Franklin Gothic Book" charset="0"/>
                <a:sym typeface="Calibri" charset="0"/>
              </a:rPr>
              <a:t>Maximizing women’s control of income</a:t>
            </a:r>
          </a:p>
          <a:p>
            <a:pPr marL="176213" lvl="1" indent="-176213" eaLnBrk="1" hangingPunct="1">
              <a:spcBef>
                <a:spcPts val="475"/>
              </a:spcBef>
              <a:buClr>
                <a:srgbClr val="000000"/>
              </a:buClr>
              <a:buFont typeface="Arial" charset="0"/>
              <a:buChar char="•"/>
            </a:pPr>
            <a:endParaRPr lang="en-US" altLang="en-US" sz="2400" dirty="0">
              <a:solidFill>
                <a:srgbClr val="7F7F7F"/>
              </a:solidFill>
              <a:ea typeface="Franklin Gothic Book" charset="0"/>
              <a:cs typeface="Franklin Gothic Book" charset="0"/>
              <a:sym typeface="Calibri" charset="0"/>
            </a:endParaRPr>
          </a:p>
        </p:txBody>
      </p:sp>
      <p:cxnSp>
        <p:nvCxnSpPr>
          <p:cNvPr id="28678" name="Shape 333"/>
          <p:cNvCxnSpPr>
            <a:cxnSpLocks noChangeShapeType="1"/>
          </p:cNvCxnSpPr>
          <p:nvPr/>
        </p:nvCxnSpPr>
        <p:spPr bwMode="auto">
          <a:xfrm>
            <a:off x="2914417" y="2188369"/>
            <a:ext cx="0" cy="3292475"/>
          </a:xfrm>
          <a:prstGeom prst="straightConnector1">
            <a:avLst/>
          </a:prstGeom>
          <a:noFill/>
          <a:ln w="9525">
            <a:solidFill>
              <a:srgbClr val="32697C"/>
            </a:solidFill>
            <a:miter lim="800000"/>
            <a:headEnd/>
            <a:tailEnd/>
          </a:ln>
          <a:extLst>
            <a:ext uri="{909E8E84-426E-40DD-AFC4-6F175D3DCCD1}">
              <a14:hiddenFill xmlns:a14="http://schemas.microsoft.com/office/drawing/2010/main">
                <a:noFill/>
              </a14:hiddenFill>
            </a:ext>
          </a:extLst>
        </p:spPr>
      </p:cxnSp>
      <p:cxnSp>
        <p:nvCxnSpPr>
          <p:cNvPr id="28679" name="Shape 334"/>
          <p:cNvCxnSpPr>
            <a:cxnSpLocks noChangeShapeType="1"/>
          </p:cNvCxnSpPr>
          <p:nvPr/>
        </p:nvCxnSpPr>
        <p:spPr bwMode="auto">
          <a:xfrm>
            <a:off x="5797322" y="2188369"/>
            <a:ext cx="0" cy="3292475"/>
          </a:xfrm>
          <a:prstGeom prst="straightConnector1">
            <a:avLst/>
          </a:prstGeom>
          <a:noFill/>
          <a:ln w="9525">
            <a:solidFill>
              <a:srgbClr val="32697C"/>
            </a:solidFill>
            <a:miter lim="800000"/>
            <a:headEnd/>
            <a:tailEnd/>
          </a:ln>
          <a:extLst>
            <a:ext uri="{909E8E84-426E-40DD-AFC4-6F175D3DCCD1}">
              <a14:hiddenFill xmlns:a14="http://schemas.microsoft.com/office/drawing/2010/main">
                <a:noFill/>
              </a14:hiddenFill>
            </a:ext>
          </a:extLst>
        </p:spPr>
      </p:cxnSp>
      <p:pic>
        <p:nvPicPr>
          <p:cNvPr id="28680" name="Picture 8" descr="grocery basket by Martin LEBRETON from the Noun Project.png"/>
          <p:cNvPicPr>
            <a:picLocks noChangeAspect="1" noChangeArrowheads="1"/>
          </p:cNvPicPr>
          <p:nvPr/>
        </p:nvPicPr>
        <p:blipFill>
          <a:blip r:embed="rId4">
            <a:extLst>
              <a:ext uri="{28A0092B-C50C-407E-A947-70E740481C1C}">
                <a14:useLocalDpi xmlns:a14="http://schemas.microsoft.com/office/drawing/2010/main" val="0"/>
              </a:ext>
            </a:extLst>
          </a:blip>
          <a:srcRect l="6841" t="6441" r="5865" b="22591"/>
          <a:stretch>
            <a:fillRect/>
          </a:stretch>
        </p:blipFill>
        <p:spPr bwMode="auto">
          <a:xfrm>
            <a:off x="1084297" y="4931232"/>
            <a:ext cx="10459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2" descr="Image result for fair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0831" y="4931232"/>
            <a:ext cx="10731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5"/>
          <p:cNvPicPr>
            <a:picLocks noChangeAspect="1"/>
          </p:cNvPicPr>
          <p:nvPr/>
        </p:nvPicPr>
        <p:blipFill>
          <a:blip r:embed="rId6">
            <a:extLst>
              <a:ext uri="{28A0092B-C50C-407E-A947-70E740481C1C}">
                <a14:useLocalDpi xmlns:a14="http://schemas.microsoft.com/office/drawing/2010/main" val="0"/>
              </a:ext>
            </a:extLst>
          </a:blip>
          <a:srcRect l="20277" t="8195" r="19305" b="22369"/>
          <a:stretch>
            <a:fillRect/>
          </a:stretch>
        </p:blipFill>
        <p:spPr bwMode="auto">
          <a:xfrm>
            <a:off x="4056321" y="4974776"/>
            <a:ext cx="7969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101601" y="2728685"/>
            <a:ext cx="2627307" cy="1741714"/>
          </a:xfrm>
          <a:prstGeom prst="ellipse">
            <a:avLst/>
          </a:prstGeom>
          <a:noFill/>
          <a:ln w="38100">
            <a:solidFill>
              <a:srgbClr val="E28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055933" y="2699659"/>
            <a:ext cx="2581732" cy="972456"/>
          </a:xfrm>
          <a:prstGeom prst="ellipse">
            <a:avLst/>
          </a:prstGeom>
          <a:noFill/>
          <a:ln w="38100">
            <a:solidFill>
              <a:srgbClr val="E28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696387" y="2597885"/>
            <a:ext cx="2994339" cy="2186267"/>
          </a:xfrm>
          <a:prstGeom prst="ellipse">
            <a:avLst/>
          </a:prstGeom>
          <a:noFill/>
          <a:ln w="38100">
            <a:solidFill>
              <a:srgbClr val="E28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7722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1" y="287867"/>
            <a:ext cx="8365066" cy="1116596"/>
          </a:xfrm>
        </p:spPr>
        <p:txBody>
          <a:bodyPr>
            <a:normAutofit/>
          </a:bodyPr>
          <a:lstStyle/>
          <a:p>
            <a:pPr algn="ctr">
              <a:spcAft>
                <a:spcPts val="1200"/>
              </a:spcAft>
            </a:pPr>
            <a:r>
              <a:rPr lang="en-US" dirty="0" smtClean="0">
                <a:ea typeface="Franklin Gothic Demi" charset="0"/>
                <a:cs typeface="Franklin Gothic Demi" charset="0"/>
              </a:rPr>
              <a:t>Challenge 2: Shifts in What is Grown &amp; Eaten</a:t>
            </a:r>
            <a:endParaRPr lang="en-US" sz="2700" dirty="0">
              <a:ea typeface="Franklin Gothic Demi" charset="0"/>
              <a:cs typeface="Franklin Gothic Demi" charset="0"/>
            </a:endParaRPr>
          </a:p>
        </p:txBody>
      </p:sp>
      <p:grpSp>
        <p:nvGrpSpPr>
          <p:cNvPr id="10" name="Group 9"/>
          <p:cNvGrpSpPr/>
          <p:nvPr/>
        </p:nvGrpSpPr>
        <p:grpSpPr>
          <a:xfrm>
            <a:off x="160020" y="1627663"/>
            <a:ext cx="5989320" cy="4491991"/>
            <a:chOff x="160020" y="1627663"/>
            <a:chExt cx="5989320" cy="4491991"/>
          </a:xfrm>
        </p:grpSpPr>
        <p:pic>
          <p:nvPicPr>
            <p:cNvPr id="9" name="Picture 4" descr="http://gulfofmexicooilspillblog.files.wordpress.com/2011/02/2453132258_80704150e2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 y="1627664"/>
              <a:ext cx="5989320" cy="4491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826000" y="1627663"/>
              <a:ext cx="1323340" cy="5398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4741333" y="1713334"/>
            <a:ext cx="3979334" cy="4122688"/>
          </a:xfrm>
        </p:spPr>
        <p:txBody>
          <a:bodyPr lIns="274320"/>
          <a:lstStyle/>
          <a:p>
            <a:r>
              <a:rPr lang="en-US" dirty="0"/>
              <a:t>C</a:t>
            </a:r>
            <a:r>
              <a:rPr lang="en-US" dirty="0" smtClean="0"/>
              <a:t>ereal production has </a:t>
            </a:r>
            <a:r>
              <a:rPr lang="en-US" dirty="0"/>
              <a:t>steadily </a:t>
            </a:r>
            <a:r>
              <a:rPr lang="en-US" dirty="0" smtClean="0"/>
              <a:t>increased since the year 2000.</a:t>
            </a:r>
          </a:p>
          <a:p>
            <a:r>
              <a:rPr lang="en-US" dirty="0" smtClean="0"/>
              <a:t>However, this has not done much to reduce food insecurity.</a:t>
            </a:r>
            <a:endParaRPr lang="en-US" dirty="0"/>
          </a:p>
        </p:txBody>
      </p:sp>
    </p:spTree>
    <p:extLst>
      <p:ext uri="{BB962C8B-B14F-4D97-AF65-F5344CB8AC3E}">
        <p14:creationId xmlns:p14="http://schemas.microsoft.com/office/powerpoint/2010/main" val="3378186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458" y="1201263"/>
            <a:ext cx="7886700" cy="638131"/>
          </a:xfrm>
        </p:spPr>
        <p:txBody>
          <a:bodyPr>
            <a:normAutofit/>
          </a:bodyPr>
          <a:lstStyle/>
          <a:p>
            <a:pPr algn="ctr">
              <a:spcBef>
                <a:spcPts val="1800"/>
              </a:spcBef>
              <a:spcAft>
                <a:spcPts val="1200"/>
              </a:spcAft>
            </a:pPr>
            <a:r>
              <a:rPr lang="en-US" sz="2400" smtClean="0"/>
              <a:t>Animal </a:t>
            </a:r>
            <a:r>
              <a:rPr lang="en-US" sz="2400"/>
              <a:t>s</a:t>
            </a:r>
            <a:r>
              <a:rPr lang="en-US" sz="2400" smtClean="0"/>
              <a:t>ource </a:t>
            </a:r>
            <a:r>
              <a:rPr lang="en-US" sz="2400" dirty="0"/>
              <a:t>f</a:t>
            </a:r>
            <a:r>
              <a:rPr lang="en-US" sz="2400" smtClean="0"/>
              <a:t>oods</a:t>
            </a:r>
            <a:r>
              <a:rPr lang="en-US" sz="2400" dirty="0" smtClean="0"/>
              <a:t>: Grams per capita daily 1990 - 2011</a:t>
            </a:r>
            <a:endParaRPr lang="en-US" sz="2400" dirty="0"/>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030" y="2040207"/>
            <a:ext cx="9164030" cy="4832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355601" y="287867"/>
            <a:ext cx="8365066" cy="11165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spc="0">
                <a:solidFill>
                  <a:srgbClr val="646561"/>
                </a:solidFill>
                <a:latin typeface="Franklin Gothic Book" panose="020B0503020102020204" pitchFamily="34" charset="0"/>
                <a:ea typeface="Franklin Gothic Book" panose="020B0503020102020204" pitchFamily="34" charset="0"/>
                <a:cs typeface="Franklin Gothic Book" charset="0"/>
              </a:defRPr>
            </a:lvl1pPr>
          </a:lstStyle>
          <a:p>
            <a:pPr algn="ctr">
              <a:spcAft>
                <a:spcPts val="1200"/>
              </a:spcAft>
            </a:pPr>
            <a:r>
              <a:rPr lang="en-US" dirty="0" smtClean="0">
                <a:ea typeface="Franklin Gothic Demi" charset="0"/>
                <a:cs typeface="Franklin Gothic Demi" charset="0"/>
              </a:rPr>
              <a:t>Challenge 2: Shifts in What is Grown &amp; Eaten</a:t>
            </a:r>
            <a:endParaRPr lang="en-US" sz="2700" dirty="0">
              <a:ea typeface="Franklin Gothic Demi" charset="0"/>
              <a:cs typeface="Franklin Gothic Demi" charset="0"/>
            </a:endParaRPr>
          </a:p>
        </p:txBody>
      </p:sp>
    </p:spTree>
    <p:extLst>
      <p:ext uri="{BB962C8B-B14F-4D97-AF65-F5344CB8AC3E}">
        <p14:creationId xmlns:p14="http://schemas.microsoft.com/office/powerpoint/2010/main" val="11481734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00" r="16499"/>
          <a:stretch/>
        </p:blipFill>
        <p:spPr bwMode="auto">
          <a:xfrm>
            <a:off x="0" y="0"/>
            <a:ext cx="9144000" cy="6271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4667247"/>
            <a:ext cx="9144000" cy="1368561"/>
          </a:xfrm>
          <a:solidFill>
            <a:srgbClr val="FFFFFF">
              <a:alpha val="50196"/>
            </a:srgbClr>
          </a:solidFill>
        </p:spPr>
        <p:txBody>
          <a:bodyPr>
            <a:normAutofit/>
          </a:bodyPr>
          <a:lstStyle/>
          <a:p>
            <a:pPr algn="ctr"/>
            <a:r>
              <a:rPr lang="en-US" sz="4000" dirty="0" smtClean="0">
                <a:solidFill>
                  <a:srgbClr val="32697C"/>
                </a:solidFill>
              </a:rPr>
              <a:t>A Smarter Approach to Agriculture</a:t>
            </a:r>
            <a:endParaRPr lang="en-US" sz="4000" dirty="0">
              <a:solidFill>
                <a:srgbClr val="32697C"/>
              </a:solidFill>
            </a:endParaRPr>
          </a:p>
        </p:txBody>
      </p:sp>
      <p:sp>
        <p:nvSpPr>
          <p:cNvPr id="5" name="TextBox 4"/>
          <p:cNvSpPr txBox="1"/>
          <p:nvPr/>
        </p:nvSpPr>
        <p:spPr>
          <a:xfrm>
            <a:off x="7785923" y="6014542"/>
            <a:ext cx="2114549" cy="215444"/>
          </a:xfrm>
          <a:prstGeom prst="rect">
            <a:avLst/>
          </a:prstGeom>
          <a:noFill/>
        </p:spPr>
        <p:txBody>
          <a:bodyPr wrap="square" rtlCol="0">
            <a:spAutoFit/>
          </a:bodyPr>
          <a:lstStyle/>
          <a:p>
            <a:r>
              <a:rPr lang="en-US" sz="800" dirty="0" smtClean="0">
                <a:solidFill>
                  <a:schemeClr val="bg1"/>
                </a:solidFill>
                <a:latin typeface="Franklin Gothic Book" panose="020B0503020102020204" pitchFamily="34" charset="0"/>
              </a:rPr>
              <a:t>Photo credit: Jake Lyell, MCC</a:t>
            </a:r>
            <a:endParaRPr lang="en-US" sz="80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8768322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5"/>
            <a:ext cx="8092017" cy="1325563"/>
          </a:xfrm>
        </p:spPr>
        <p:txBody>
          <a:bodyPr/>
          <a:lstStyle/>
          <a:p>
            <a:r>
              <a:rPr lang="en-US" dirty="0" smtClean="0"/>
              <a:t>Solutions: Create Shifts in Consumer Demand</a:t>
            </a:r>
            <a:endParaRPr lang="en-US" dirty="0"/>
          </a:p>
        </p:txBody>
      </p:sp>
      <p:sp>
        <p:nvSpPr>
          <p:cNvPr id="3" name="Content Placeholder 2"/>
          <p:cNvSpPr>
            <a:spLocks noGrp="1"/>
          </p:cNvSpPr>
          <p:nvPr>
            <p:ph idx="1"/>
          </p:nvPr>
        </p:nvSpPr>
        <p:spPr/>
        <p:txBody>
          <a:bodyPr/>
          <a:lstStyle/>
          <a:p>
            <a:r>
              <a:rPr lang="en-US" dirty="0" smtClean="0"/>
              <a:t>Consumer demand is the strongest driver of what is produced</a:t>
            </a:r>
          </a:p>
          <a:p>
            <a:pPr lvl="1"/>
            <a:r>
              <a:rPr lang="en-US" sz="2600" b="1" dirty="0" smtClean="0">
                <a:solidFill>
                  <a:srgbClr val="32697C"/>
                </a:solidFill>
              </a:rPr>
              <a:t>Education</a:t>
            </a:r>
            <a:r>
              <a:rPr lang="en-US" sz="2600" dirty="0" smtClean="0"/>
              <a:t> about the importance of a nutritionally rich, diverse diet, especially for women and children</a:t>
            </a:r>
          </a:p>
          <a:p>
            <a:pPr lvl="1"/>
            <a:r>
              <a:rPr lang="en-US" sz="2600" dirty="0" smtClean="0"/>
              <a:t>Improved </a:t>
            </a:r>
            <a:r>
              <a:rPr lang="en-US" sz="2600" b="1" dirty="0" smtClean="0">
                <a:solidFill>
                  <a:srgbClr val="32697C"/>
                </a:solidFill>
              </a:rPr>
              <a:t>packaging and marketing </a:t>
            </a:r>
            <a:r>
              <a:rPr lang="en-US" sz="2600" dirty="0" smtClean="0"/>
              <a:t>to help consumers recognize quality foods</a:t>
            </a:r>
          </a:p>
          <a:p>
            <a:pPr lvl="1"/>
            <a:r>
              <a:rPr lang="en-US" sz="2600" dirty="0" smtClean="0"/>
              <a:t>Recognize the specific </a:t>
            </a:r>
            <a:r>
              <a:rPr lang="en-US" sz="2600" b="1" dirty="0" smtClean="0">
                <a:solidFill>
                  <a:srgbClr val="32697C"/>
                </a:solidFill>
              </a:rPr>
              <a:t>challenges of urban populations,</a:t>
            </a:r>
            <a:r>
              <a:rPr lang="en-US" sz="2600" dirty="0" smtClean="0"/>
              <a:t> addressing the availability of cheap, processed food</a:t>
            </a:r>
          </a:p>
          <a:p>
            <a:pPr lvl="1"/>
            <a:endParaRPr lang="en-US" dirty="0"/>
          </a:p>
        </p:txBody>
      </p:sp>
    </p:spTree>
    <p:extLst>
      <p:ext uri="{BB962C8B-B14F-4D97-AF65-F5344CB8AC3E}">
        <p14:creationId xmlns:p14="http://schemas.microsoft.com/office/powerpoint/2010/main" val="18269008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Solutions: Supportive Government Policies</a:t>
            </a:r>
            <a:endParaRPr lang="en-US" dirty="0"/>
          </a:p>
        </p:txBody>
      </p:sp>
      <p:sp>
        <p:nvSpPr>
          <p:cNvPr id="3" name="Content Placeholder 2"/>
          <p:cNvSpPr>
            <a:spLocks noGrp="1"/>
          </p:cNvSpPr>
          <p:nvPr>
            <p:ph idx="1"/>
          </p:nvPr>
        </p:nvSpPr>
        <p:spPr/>
        <p:txBody>
          <a:bodyPr/>
          <a:lstStyle/>
          <a:p>
            <a:pPr>
              <a:spcBef>
                <a:spcPts val="1200"/>
              </a:spcBef>
            </a:pPr>
            <a:r>
              <a:rPr lang="en-US" dirty="0" smtClean="0"/>
              <a:t>Government policies can have an impact on availability and access to healthier foods</a:t>
            </a:r>
          </a:p>
          <a:p>
            <a:pPr lvl="1">
              <a:spcBef>
                <a:spcPts val="1200"/>
              </a:spcBef>
            </a:pPr>
            <a:r>
              <a:rPr lang="en-US" dirty="0" smtClean="0"/>
              <a:t>Promote </a:t>
            </a:r>
            <a:r>
              <a:rPr lang="en-US" b="1" dirty="0" smtClean="0">
                <a:solidFill>
                  <a:srgbClr val="32697C"/>
                </a:solidFill>
              </a:rPr>
              <a:t>production and supply</a:t>
            </a:r>
            <a:r>
              <a:rPr lang="en-US" dirty="0" smtClean="0"/>
              <a:t> of nutrient-rich foods </a:t>
            </a:r>
          </a:p>
          <a:p>
            <a:pPr lvl="1">
              <a:spcBef>
                <a:spcPts val="1200"/>
              </a:spcBef>
            </a:pPr>
            <a:r>
              <a:rPr lang="en-US" dirty="0" smtClean="0"/>
              <a:t>Affect </a:t>
            </a:r>
            <a:r>
              <a:rPr lang="en-US" b="1" dirty="0" smtClean="0">
                <a:solidFill>
                  <a:srgbClr val="32697C"/>
                </a:solidFill>
              </a:rPr>
              <a:t>prices</a:t>
            </a:r>
            <a:r>
              <a:rPr lang="en-US" dirty="0" smtClean="0"/>
              <a:t> for consumers</a:t>
            </a:r>
            <a:r>
              <a:rPr lang="mr-IN" dirty="0" smtClean="0"/>
              <a:t>–</a:t>
            </a:r>
            <a:r>
              <a:rPr lang="en-US" dirty="0" smtClean="0"/>
              <a:t> lower costs build demand</a:t>
            </a:r>
          </a:p>
          <a:p>
            <a:pPr lvl="1">
              <a:spcBef>
                <a:spcPts val="1200"/>
              </a:spcBef>
            </a:pPr>
            <a:r>
              <a:rPr lang="en-US" dirty="0" smtClean="0"/>
              <a:t>Reducing trade barriers or provide incentives for increasing the diversity of foods available in </a:t>
            </a:r>
            <a:r>
              <a:rPr lang="en-US" b="1" dirty="0" smtClean="0">
                <a:solidFill>
                  <a:srgbClr val="32697C"/>
                </a:solidFill>
              </a:rPr>
              <a:t>markets</a:t>
            </a:r>
          </a:p>
          <a:p>
            <a:pPr lvl="1">
              <a:spcBef>
                <a:spcPts val="1200"/>
              </a:spcBef>
            </a:pPr>
            <a:r>
              <a:rPr lang="en-US" b="1" dirty="0" smtClean="0">
                <a:solidFill>
                  <a:srgbClr val="32697C"/>
                </a:solidFill>
              </a:rPr>
              <a:t>Mandate positive actions</a:t>
            </a:r>
            <a:r>
              <a:rPr lang="mr-IN" dirty="0" smtClean="0"/>
              <a:t>–</a:t>
            </a:r>
            <a:r>
              <a:rPr lang="en-US" dirty="0" smtClean="0"/>
              <a:t> such as micronutrient fortification</a:t>
            </a:r>
            <a:endParaRPr lang="en-US" dirty="0"/>
          </a:p>
        </p:txBody>
      </p:sp>
    </p:spTree>
    <p:extLst>
      <p:ext uri="{BB962C8B-B14F-4D97-AF65-F5344CB8AC3E}">
        <p14:creationId xmlns:p14="http://schemas.microsoft.com/office/powerpoint/2010/main" val="2448640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134350" y="1245140"/>
            <a:ext cx="4330760" cy="989001"/>
          </a:xfrm>
        </p:spPr>
        <p:txBody>
          <a:bodyPr>
            <a:normAutofit/>
          </a:bodyPr>
          <a:lstStyle/>
          <a:p>
            <a:pPr algn="ctr"/>
            <a:r>
              <a:rPr lang="en-US" sz="2400" dirty="0" smtClean="0">
                <a:solidFill>
                  <a:srgbClr val="32697C"/>
                </a:solidFill>
              </a:rPr>
              <a:t>Agricultural Extension and </a:t>
            </a:r>
            <a:br>
              <a:rPr lang="en-US" sz="2400" dirty="0" smtClean="0">
                <a:solidFill>
                  <a:srgbClr val="32697C"/>
                </a:solidFill>
              </a:rPr>
            </a:br>
            <a:r>
              <a:rPr lang="en-US" sz="2400" dirty="0" smtClean="0">
                <a:solidFill>
                  <a:srgbClr val="32697C"/>
                </a:solidFill>
              </a:rPr>
              <a:t>Farmer Field Schools</a:t>
            </a:r>
            <a:r>
              <a:rPr lang="mr-IN" sz="2400" dirty="0" smtClean="0">
                <a:solidFill>
                  <a:srgbClr val="32697C"/>
                </a:solidFill>
              </a:rPr>
              <a:t>–</a:t>
            </a:r>
            <a:r>
              <a:rPr lang="en-US" sz="2400" dirty="0" smtClean="0">
                <a:solidFill>
                  <a:srgbClr val="32697C"/>
                </a:solidFill>
              </a:rPr>
              <a:t> </a:t>
            </a:r>
            <a:br>
              <a:rPr lang="en-US" sz="2400" dirty="0" smtClean="0">
                <a:solidFill>
                  <a:srgbClr val="32697C"/>
                </a:solidFill>
              </a:rPr>
            </a:br>
            <a:r>
              <a:rPr lang="en-US" sz="1900" b="0" i="1" dirty="0" smtClean="0">
                <a:solidFill>
                  <a:srgbClr val="32697C"/>
                </a:solidFill>
              </a:rPr>
              <a:t>pluralistic approaches</a:t>
            </a:r>
            <a:endParaRPr lang="en-US" sz="2400" b="0" i="1" dirty="0">
              <a:solidFill>
                <a:srgbClr val="32697C"/>
              </a:solidFill>
            </a:endParaRPr>
          </a:p>
        </p:txBody>
      </p:sp>
      <p:sp>
        <p:nvSpPr>
          <p:cNvPr id="10" name="Text Placeholder 9"/>
          <p:cNvSpPr>
            <a:spLocks noGrp="1"/>
          </p:cNvSpPr>
          <p:nvPr>
            <p:ph type="body" sz="quarter" idx="3"/>
          </p:nvPr>
        </p:nvSpPr>
        <p:spPr>
          <a:xfrm>
            <a:off x="4702301" y="1169871"/>
            <a:ext cx="4297373" cy="823912"/>
          </a:xfrm>
        </p:spPr>
        <p:txBody>
          <a:bodyPr>
            <a:noAutofit/>
          </a:bodyPr>
          <a:lstStyle/>
          <a:p>
            <a:pPr algn="ctr"/>
            <a:r>
              <a:rPr lang="en-US" sz="2400" dirty="0" smtClean="0">
                <a:solidFill>
                  <a:srgbClr val="32697C"/>
                </a:solidFill>
              </a:rPr>
              <a:t>Access to Agricultural Inputs and Financing</a:t>
            </a:r>
            <a:endParaRPr lang="en-US" sz="2400" dirty="0">
              <a:solidFill>
                <a:srgbClr val="32697C"/>
              </a:solidFill>
            </a:endParaRPr>
          </a:p>
        </p:txBody>
      </p:sp>
      <p:sp>
        <p:nvSpPr>
          <p:cNvPr id="3" name="Title 2"/>
          <p:cNvSpPr>
            <a:spLocks noGrp="1"/>
          </p:cNvSpPr>
          <p:nvPr>
            <p:ph type="title"/>
          </p:nvPr>
        </p:nvSpPr>
        <p:spPr>
          <a:xfrm>
            <a:off x="628650" y="365126"/>
            <a:ext cx="7886700" cy="695189"/>
          </a:xfrm>
        </p:spPr>
        <p:txBody>
          <a:bodyPr/>
          <a:lstStyle/>
          <a:p>
            <a:r>
              <a:rPr lang="en-US" dirty="0" smtClean="0"/>
              <a:t>Solutions: Support for Farmers</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50" y="2637280"/>
            <a:ext cx="4304300" cy="2864141"/>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9286" y="5489260"/>
            <a:ext cx="2728526" cy="215444"/>
          </a:xfrm>
          <a:prstGeom prst="rect">
            <a:avLst/>
          </a:prstGeom>
          <a:noFill/>
        </p:spPr>
        <p:txBody>
          <a:bodyPr wrap="square" rtlCol="0">
            <a:spAutoFit/>
          </a:bodyPr>
          <a:lstStyle/>
          <a:p>
            <a:r>
              <a:rPr lang="en-US" sz="800" dirty="0" smtClean="0">
                <a:latin typeface="Franklin Gothic Book" panose="020B0503020102020204" pitchFamily="34" charset="0"/>
              </a:rPr>
              <a:t>Photo credit: Riccardo </a:t>
            </a:r>
            <a:r>
              <a:rPr lang="en-US" sz="800" dirty="0" err="1" smtClean="0">
                <a:latin typeface="Franklin Gothic Book" panose="020B0503020102020204" pitchFamily="34" charset="0"/>
              </a:rPr>
              <a:t>Gangale</a:t>
            </a:r>
            <a:r>
              <a:rPr lang="en-US" sz="800" dirty="0" smtClean="0">
                <a:latin typeface="Franklin Gothic Book" panose="020B0503020102020204" pitchFamily="34" charset="0"/>
              </a:rPr>
              <a:t>, USAID</a:t>
            </a:r>
            <a:endParaRPr lang="en-US" sz="800" dirty="0">
              <a:latin typeface="Franklin Gothic Book" panose="020B0503020102020204" pitchFamily="34" charset="0"/>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3889" y="2637280"/>
            <a:ext cx="4295785" cy="2864141"/>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6366845" y="5472325"/>
            <a:ext cx="2728526" cy="215444"/>
          </a:xfrm>
          <a:prstGeom prst="rect">
            <a:avLst/>
          </a:prstGeom>
          <a:noFill/>
        </p:spPr>
        <p:txBody>
          <a:bodyPr wrap="square" rtlCol="0">
            <a:spAutoFit/>
          </a:bodyPr>
          <a:lstStyle/>
          <a:p>
            <a:pPr algn="r"/>
            <a:r>
              <a:rPr lang="en-US" sz="800" dirty="0" smtClean="0">
                <a:latin typeface="Franklin Gothic Book" panose="020B0503020102020204" pitchFamily="34" charset="0"/>
              </a:rPr>
              <a:t>Photo credit: CNFA Ethiopia CFSP</a:t>
            </a:r>
            <a:endParaRPr lang="en-US" sz="800" dirty="0">
              <a:latin typeface="Franklin Gothic Book" panose="020B0503020102020204" pitchFamily="34" charset="0"/>
            </a:endParaRPr>
          </a:p>
        </p:txBody>
      </p:sp>
    </p:spTree>
    <p:extLst>
      <p:ext uri="{BB962C8B-B14F-4D97-AF65-F5344CB8AC3E}">
        <p14:creationId xmlns:p14="http://schemas.microsoft.com/office/powerpoint/2010/main" val="39814168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720179" y="1092180"/>
            <a:ext cx="6714942" cy="571731"/>
          </a:xfrm>
        </p:spPr>
        <p:txBody>
          <a:bodyPr>
            <a:normAutofit/>
          </a:bodyPr>
          <a:lstStyle/>
          <a:p>
            <a:r>
              <a:rPr lang="en-US" sz="2400" dirty="0"/>
              <a:t>Productivity, Adaptation and Mitigation</a:t>
            </a:r>
          </a:p>
        </p:txBody>
      </p:sp>
      <p:sp>
        <p:nvSpPr>
          <p:cNvPr id="8" name="Content Placeholder 7"/>
          <p:cNvSpPr>
            <a:spLocks noGrp="1"/>
          </p:cNvSpPr>
          <p:nvPr>
            <p:ph sz="half" idx="2"/>
          </p:nvPr>
        </p:nvSpPr>
        <p:spPr>
          <a:xfrm>
            <a:off x="628650" y="1815530"/>
            <a:ext cx="3973330" cy="3715843"/>
          </a:xfrm>
        </p:spPr>
        <p:txBody>
          <a:bodyPr>
            <a:normAutofit/>
          </a:bodyPr>
          <a:lstStyle/>
          <a:p>
            <a:pPr lvl="1">
              <a:spcAft>
                <a:spcPts val="600"/>
              </a:spcAft>
            </a:pPr>
            <a:r>
              <a:rPr lang="en-US" dirty="0" smtClean="0"/>
              <a:t>No/low till planting</a:t>
            </a:r>
          </a:p>
          <a:p>
            <a:pPr lvl="1">
              <a:spcAft>
                <a:spcPts val="600"/>
              </a:spcAft>
            </a:pPr>
            <a:r>
              <a:rPr lang="en-US" dirty="0" smtClean="0"/>
              <a:t>Rainwater retention</a:t>
            </a:r>
            <a:endParaRPr lang="en-US" dirty="0"/>
          </a:p>
          <a:p>
            <a:pPr lvl="1">
              <a:spcAft>
                <a:spcPts val="600"/>
              </a:spcAft>
            </a:pPr>
            <a:r>
              <a:rPr lang="en-US" dirty="0"/>
              <a:t>C</a:t>
            </a:r>
            <a:r>
              <a:rPr lang="en-US" dirty="0" smtClean="0"/>
              <a:t>limate-appropriate crops (drought-resistant)</a:t>
            </a:r>
          </a:p>
          <a:p>
            <a:pPr lvl="1">
              <a:spcAft>
                <a:spcPts val="600"/>
              </a:spcAft>
            </a:pPr>
            <a:r>
              <a:rPr lang="en-US" dirty="0" smtClean="0"/>
              <a:t>Improved irrigation</a:t>
            </a:r>
            <a:endParaRPr lang="en-US" dirty="0"/>
          </a:p>
          <a:p>
            <a:pPr lvl="1">
              <a:spcAft>
                <a:spcPts val="600"/>
              </a:spcAft>
            </a:pPr>
            <a:r>
              <a:rPr lang="en-US" dirty="0" smtClean="0"/>
              <a:t>Improve storage and processing to reduce waste, improve nutritional quality</a:t>
            </a:r>
          </a:p>
        </p:txBody>
      </p:sp>
      <p:sp>
        <p:nvSpPr>
          <p:cNvPr id="7" name="Title 6"/>
          <p:cNvSpPr>
            <a:spLocks noGrp="1"/>
          </p:cNvSpPr>
          <p:nvPr>
            <p:ph type="title"/>
          </p:nvPr>
        </p:nvSpPr>
        <p:spPr>
          <a:xfrm>
            <a:off x="628650" y="365126"/>
            <a:ext cx="7886700" cy="791383"/>
          </a:xfrm>
        </p:spPr>
        <p:txBody>
          <a:bodyPr>
            <a:normAutofit/>
          </a:bodyPr>
          <a:lstStyle/>
          <a:p>
            <a:r>
              <a:rPr lang="en-US" dirty="0" smtClean="0"/>
              <a:t>Solutions: Climate-Smart Agriculture</a:t>
            </a:r>
            <a:endParaRPr lang="en-US" sz="2400"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8225" y="2171700"/>
            <a:ext cx="4056380" cy="298704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271776" y="5116208"/>
            <a:ext cx="2728526" cy="215444"/>
          </a:xfrm>
          <a:prstGeom prst="rect">
            <a:avLst/>
          </a:prstGeom>
          <a:noFill/>
        </p:spPr>
        <p:txBody>
          <a:bodyPr wrap="square" rtlCol="0">
            <a:spAutoFit/>
          </a:bodyPr>
          <a:lstStyle/>
          <a:p>
            <a:pPr algn="r"/>
            <a:r>
              <a:rPr lang="en-US" sz="800" dirty="0" smtClean="0">
                <a:latin typeface="Franklin Gothic Book" panose="020B0503020102020204" pitchFamily="34" charset="0"/>
              </a:rPr>
              <a:t>Photo credit: Hector Santos, Feed the Future</a:t>
            </a:r>
            <a:endParaRPr lang="en-US" sz="800" dirty="0">
              <a:latin typeface="Franklin Gothic Book" panose="020B0503020102020204" pitchFamily="34" charset="0"/>
            </a:endParaRPr>
          </a:p>
        </p:txBody>
      </p:sp>
    </p:spTree>
    <p:extLst>
      <p:ext uri="{BB962C8B-B14F-4D97-AF65-F5344CB8AC3E}">
        <p14:creationId xmlns:p14="http://schemas.microsoft.com/office/powerpoint/2010/main" val="18523617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855089" y="1167130"/>
            <a:ext cx="6714942" cy="571731"/>
          </a:xfrm>
        </p:spPr>
        <p:txBody>
          <a:bodyPr>
            <a:normAutofit/>
          </a:bodyPr>
          <a:lstStyle/>
          <a:p>
            <a:r>
              <a:rPr lang="en-US" sz="2400" dirty="0"/>
              <a:t>Productivity, Adaptation and Mitigation</a:t>
            </a:r>
          </a:p>
        </p:txBody>
      </p:sp>
      <p:sp>
        <p:nvSpPr>
          <p:cNvPr id="8" name="Content Placeholder 7"/>
          <p:cNvSpPr>
            <a:spLocks noGrp="1"/>
          </p:cNvSpPr>
          <p:nvPr>
            <p:ph sz="half" idx="2"/>
          </p:nvPr>
        </p:nvSpPr>
        <p:spPr>
          <a:xfrm>
            <a:off x="628650" y="1899379"/>
            <a:ext cx="3868737" cy="3715843"/>
          </a:xfrm>
        </p:spPr>
        <p:txBody>
          <a:bodyPr>
            <a:normAutofit/>
          </a:bodyPr>
          <a:lstStyle/>
          <a:p>
            <a:pPr lvl="1">
              <a:spcAft>
                <a:spcPts val="600"/>
              </a:spcAft>
            </a:pPr>
            <a:r>
              <a:rPr lang="en-US" dirty="0"/>
              <a:t>Increasing production on existing lands</a:t>
            </a:r>
          </a:p>
          <a:p>
            <a:pPr lvl="1">
              <a:spcAft>
                <a:spcPts val="600"/>
              </a:spcAft>
            </a:pPr>
            <a:r>
              <a:rPr lang="en-US" dirty="0"/>
              <a:t>Protecting forest from becoming </a:t>
            </a:r>
            <a:r>
              <a:rPr lang="en-US" dirty="0" smtClean="0"/>
              <a:t>farmland</a:t>
            </a:r>
          </a:p>
          <a:p>
            <a:pPr lvl="1">
              <a:spcAft>
                <a:spcPts val="600"/>
              </a:spcAft>
            </a:pPr>
            <a:r>
              <a:rPr lang="en-US" dirty="0" smtClean="0"/>
              <a:t>Reducing </a:t>
            </a:r>
            <a:r>
              <a:rPr lang="en-US" dirty="0"/>
              <a:t>crop burning</a:t>
            </a:r>
          </a:p>
          <a:p>
            <a:pPr lvl="1">
              <a:spcAft>
                <a:spcPts val="600"/>
              </a:spcAft>
            </a:pPr>
            <a:r>
              <a:rPr lang="en-US" dirty="0"/>
              <a:t>Encourage proper handling of manure</a:t>
            </a:r>
          </a:p>
          <a:p>
            <a:pPr lvl="1">
              <a:spcAft>
                <a:spcPts val="600"/>
              </a:spcAft>
            </a:pPr>
            <a:r>
              <a:rPr lang="en-US" dirty="0"/>
              <a:t>Replacing fossil fuels with renewable </a:t>
            </a:r>
            <a:r>
              <a:rPr lang="en-US" dirty="0" smtClean="0"/>
              <a:t>energy</a:t>
            </a:r>
          </a:p>
        </p:txBody>
      </p:sp>
      <p:sp>
        <p:nvSpPr>
          <p:cNvPr id="7" name="Title 6"/>
          <p:cNvSpPr>
            <a:spLocks noGrp="1"/>
          </p:cNvSpPr>
          <p:nvPr>
            <p:ph type="title"/>
          </p:nvPr>
        </p:nvSpPr>
        <p:spPr>
          <a:xfrm>
            <a:off x="628650" y="365126"/>
            <a:ext cx="7886700" cy="791383"/>
          </a:xfrm>
        </p:spPr>
        <p:txBody>
          <a:bodyPr>
            <a:normAutofit/>
          </a:bodyPr>
          <a:lstStyle/>
          <a:p>
            <a:r>
              <a:rPr lang="en-US" dirty="0" smtClean="0"/>
              <a:t>Solutions: Climate-Smart Agriculture (2)</a:t>
            </a:r>
            <a:endParaRPr lang="en-US" sz="24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2388" y="3155172"/>
            <a:ext cx="4657814" cy="2893325"/>
          </a:xfrm>
          <a:prstGeom prst="rect">
            <a:avLst/>
          </a:prstGeom>
        </p:spPr>
      </p:pic>
    </p:spTree>
    <p:extLst>
      <p:ext uri="{BB962C8B-B14F-4D97-AF65-F5344CB8AC3E}">
        <p14:creationId xmlns:p14="http://schemas.microsoft.com/office/powerpoint/2010/main" val="10970677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103455"/>
          </a:xfrm>
        </p:spPr>
        <p:txBody>
          <a:bodyPr/>
          <a:lstStyle/>
          <a:p>
            <a:r>
              <a:rPr lang="en-US" dirty="0" smtClean="0"/>
              <a:t>Key Points from This Session</a:t>
            </a:r>
            <a:endParaRPr lang="en-US" dirty="0"/>
          </a:p>
        </p:txBody>
      </p:sp>
      <p:sp>
        <p:nvSpPr>
          <p:cNvPr id="3" name="Content Placeholder 2"/>
          <p:cNvSpPr>
            <a:spLocks noGrp="1"/>
          </p:cNvSpPr>
          <p:nvPr>
            <p:ph idx="1"/>
          </p:nvPr>
        </p:nvSpPr>
        <p:spPr>
          <a:xfrm>
            <a:off x="628650" y="1468580"/>
            <a:ext cx="7886700" cy="4710545"/>
          </a:xfrm>
        </p:spPr>
        <p:txBody>
          <a:bodyPr>
            <a:normAutofit/>
          </a:bodyPr>
          <a:lstStyle/>
          <a:p>
            <a:r>
              <a:rPr lang="en-US" sz="2500" dirty="0" smtClean="0"/>
              <a:t>Agriculture is the main source of employment for rural families in the developing world</a:t>
            </a:r>
          </a:p>
          <a:p>
            <a:r>
              <a:rPr lang="en-US" sz="2500" dirty="0" smtClean="0"/>
              <a:t>GDP growth through agriculture is 4X more effective in reducing poverty than growth generated by other sectors</a:t>
            </a:r>
          </a:p>
          <a:p>
            <a:pPr marL="0" indent="0">
              <a:buNone/>
            </a:pPr>
            <a:r>
              <a:rPr lang="en-US" b="1" i="1" dirty="0" smtClean="0"/>
              <a:t>However</a:t>
            </a:r>
            <a:r>
              <a:rPr lang="en-US" sz="2500" dirty="0" smtClean="0"/>
              <a:t>…</a:t>
            </a:r>
          </a:p>
          <a:p>
            <a:r>
              <a:rPr lang="en-US" sz="2500" dirty="0" smtClean="0"/>
              <a:t>Farming is a risky business that requires sustainable natural resources, capital, labor, knowledge, and technology</a:t>
            </a:r>
          </a:p>
          <a:p>
            <a:r>
              <a:rPr lang="en-US" sz="2500" dirty="0" smtClean="0"/>
              <a:t>Global climate change, food loss and waste, decreasing soil and water quality, and markets driven by changing dietary preferences must be considered when promoting agricultural development.</a:t>
            </a:r>
          </a:p>
        </p:txBody>
      </p:sp>
    </p:spTree>
    <p:extLst>
      <p:ext uri="{BB962C8B-B14F-4D97-AF65-F5344CB8AC3E}">
        <p14:creationId xmlns:p14="http://schemas.microsoft.com/office/powerpoint/2010/main" val="15743246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Points from this Session (2)</a:t>
            </a:r>
            <a:endParaRPr lang="en-US" dirty="0"/>
          </a:p>
        </p:txBody>
      </p:sp>
      <p:sp>
        <p:nvSpPr>
          <p:cNvPr id="3" name="Content Placeholder 2"/>
          <p:cNvSpPr>
            <a:spLocks noGrp="1"/>
          </p:cNvSpPr>
          <p:nvPr>
            <p:ph idx="1"/>
          </p:nvPr>
        </p:nvSpPr>
        <p:spPr>
          <a:xfrm>
            <a:off x="628650" y="1607257"/>
            <a:ext cx="7886700" cy="4122688"/>
          </a:xfrm>
        </p:spPr>
        <p:txBody>
          <a:bodyPr>
            <a:normAutofit/>
          </a:bodyPr>
          <a:lstStyle/>
          <a:p>
            <a:r>
              <a:rPr lang="en-US" sz="3000" dirty="0" smtClean="0"/>
              <a:t>Using approaches that build consumer demand for improved diets, provide support for farmers and focus on climate-smart </a:t>
            </a:r>
            <a:br>
              <a:rPr lang="en-US" sz="3000" dirty="0" smtClean="0"/>
            </a:br>
            <a:r>
              <a:rPr lang="en-US" sz="3000" dirty="0" smtClean="0"/>
              <a:t>techniques will have the </a:t>
            </a:r>
            <a:br>
              <a:rPr lang="en-US" sz="3000" dirty="0" smtClean="0"/>
            </a:br>
            <a:r>
              <a:rPr lang="en-US" sz="3000" dirty="0" smtClean="0"/>
              <a:t>best results.</a:t>
            </a:r>
          </a:p>
          <a:p>
            <a:r>
              <a:rPr lang="en-US" sz="3000" dirty="0"/>
              <a:t>This will lead to increased </a:t>
            </a:r>
            <a:r>
              <a:rPr lang="en-US" sz="3000" dirty="0" smtClean="0"/>
              <a:t/>
            </a:r>
            <a:br>
              <a:rPr lang="en-US" sz="3000" dirty="0" smtClean="0"/>
            </a:br>
            <a:r>
              <a:rPr lang="en-US" sz="3000" dirty="0" smtClean="0"/>
              <a:t>production</a:t>
            </a:r>
            <a:r>
              <a:rPr lang="en-US" sz="3000" dirty="0"/>
              <a:t>, income and </a:t>
            </a:r>
            <a:r>
              <a:rPr lang="en-US" sz="3000" dirty="0" smtClean="0"/>
              <a:t/>
            </a:r>
            <a:br>
              <a:rPr lang="en-US" sz="3000" dirty="0" smtClean="0"/>
            </a:br>
            <a:r>
              <a:rPr lang="en-US" sz="3000" dirty="0" smtClean="0"/>
              <a:t>sustainability </a:t>
            </a:r>
            <a:r>
              <a:rPr lang="en-US" sz="3000" dirty="0"/>
              <a:t>of agricultural </a:t>
            </a:r>
            <a:r>
              <a:rPr lang="en-US" sz="3000" dirty="0" smtClean="0"/>
              <a:t/>
            </a:r>
            <a:br>
              <a:rPr lang="en-US" sz="3000" dirty="0" smtClean="0"/>
            </a:br>
            <a:r>
              <a:rPr lang="en-US" sz="3000" dirty="0" smtClean="0"/>
              <a:t>livelihoods</a:t>
            </a:r>
            <a:r>
              <a:rPr lang="en-US" sz="3000" dirty="0"/>
              <a:t>.  </a:t>
            </a:r>
          </a:p>
          <a:p>
            <a:endParaRPr lang="en-US" sz="3000" dirty="0" smtClean="0"/>
          </a:p>
          <a:p>
            <a:pPr marL="0" indent="0">
              <a:buNone/>
            </a:pPr>
            <a:endParaRPr lang="en-US" sz="32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8904" y="2375065"/>
            <a:ext cx="4072838" cy="3658515"/>
          </a:xfrm>
          <a:prstGeom prst="rect">
            <a:avLst/>
          </a:prstGeom>
        </p:spPr>
      </p:pic>
      <p:sp>
        <p:nvSpPr>
          <p:cNvPr id="10" name="TextBox 9"/>
          <p:cNvSpPr txBox="1"/>
          <p:nvPr/>
        </p:nvSpPr>
        <p:spPr>
          <a:xfrm>
            <a:off x="5691116" y="5905349"/>
            <a:ext cx="3452884" cy="369332"/>
          </a:xfrm>
          <a:prstGeom prst="rect">
            <a:avLst/>
          </a:prstGeom>
          <a:noFill/>
        </p:spPr>
        <p:txBody>
          <a:bodyPr wrap="square" rtlCol="0">
            <a:spAutoFit/>
          </a:bodyPr>
          <a:lstStyle/>
          <a:p>
            <a:r>
              <a:rPr lang="en-US" sz="900" dirty="0" smtClean="0"/>
              <a:t>Adapted from </a:t>
            </a:r>
            <a:r>
              <a:rPr lang="en-US" sz="900" dirty="0"/>
              <a:t>FAO </a:t>
            </a:r>
            <a:r>
              <a:rPr lang="en-US" sz="900" i="1" dirty="0"/>
              <a:t>Improving Nutrition through Agriculture </a:t>
            </a:r>
            <a:r>
              <a:rPr lang="en-US" sz="900" i="1" dirty="0" smtClean="0"/>
              <a:t/>
            </a:r>
            <a:br>
              <a:rPr lang="en-US" sz="900" i="1" dirty="0" smtClean="0"/>
            </a:br>
            <a:r>
              <a:rPr lang="en-US" sz="900" i="1" dirty="0" smtClean="0"/>
              <a:t>and </a:t>
            </a:r>
            <a:r>
              <a:rPr lang="en-US" sz="900" i="1" dirty="0"/>
              <a:t>Food Systems </a:t>
            </a:r>
            <a:r>
              <a:rPr lang="en-US" sz="900" dirty="0"/>
              <a:t>E</a:t>
            </a:r>
            <a:r>
              <a:rPr lang="en-US" sz="900" dirty="0" smtClean="0"/>
              <a:t>-learning Course</a:t>
            </a:r>
            <a:endParaRPr lang="en-US" sz="900" dirty="0"/>
          </a:p>
        </p:txBody>
      </p:sp>
    </p:spTree>
    <p:extLst>
      <p:ext uri="{BB962C8B-B14F-4D97-AF65-F5344CB8AC3E}">
        <p14:creationId xmlns:p14="http://schemas.microsoft.com/office/powerpoint/2010/main" val="20400657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277"/>
            <a:ext cx="7886700" cy="1325563"/>
          </a:xfrm>
        </p:spPr>
        <p:txBody>
          <a:bodyPr/>
          <a:lstStyle/>
          <a:p>
            <a:r>
              <a:rPr lang="en-US" dirty="0" smtClean="0"/>
              <a:t>Objectives</a:t>
            </a:r>
            <a:endParaRPr lang="en-US" dirty="0"/>
          </a:p>
        </p:txBody>
      </p:sp>
      <p:sp>
        <p:nvSpPr>
          <p:cNvPr id="3" name="Subtitle 2"/>
          <p:cNvSpPr>
            <a:spLocks noGrp="1"/>
          </p:cNvSpPr>
          <p:nvPr>
            <p:ph idx="1"/>
          </p:nvPr>
        </p:nvSpPr>
        <p:spPr>
          <a:xfrm>
            <a:off x="628650" y="1169298"/>
            <a:ext cx="8366494" cy="4122688"/>
          </a:xfrm>
        </p:spPr>
        <p:txBody>
          <a:bodyPr>
            <a:normAutofit/>
          </a:bodyPr>
          <a:lstStyle/>
          <a:p>
            <a:pPr lvl="0"/>
            <a:r>
              <a:rPr lang="en-US" dirty="0" smtClean="0"/>
              <a:t>Explain the importance of agriculture in food production, income generation and women’s lives.</a:t>
            </a:r>
          </a:p>
          <a:p>
            <a:pPr lvl="0"/>
            <a:r>
              <a:rPr lang="en-US" dirty="0" smtClean="0"/>
              <a:t>Articulate the overarching goals of most agriculture programs.</a:t>
            </a:r>
          </a:p>
          <a:p>
            <a:pPr lvl="0"/>
            <a:r>
              <a:rPr lang="en-US" dirty="0" smtClean="0"/>
              <a:t>Explain the relationship between agricultural value chains and food systems.</a:t>
            </a:r>
          </a:p>
          <a:p>
            <a:pPr lvl="0"/>
            <a:r>
              <a:rPr lang="en-US" dirty="0" smtClean="0"/>
              <a:t>Identify challenges and opportunities for agriculture programs today.</a:t>
            </a:r>
            <a:endParaRPr lang="en-US" dirty="0"/>
          </a:p>
        </p:txBody>
      </p:sp>
      <p:pic>
        <p:nvPicPr>
          <p:cNvPr id="14" name="Picture 1"/>
          <p:cNvPicPr>
            <a:picLocks noChangeAspect="1"/>
          </p:cNvPicPr>
          <p:nvPr/>
        </p:nvPicPr>
        <p:blipFill rotWithShape="1">
          <a:blip r:embed="rId3">
            <a:extLst>
              <a:ext uri="{28A0092B-C50C-407E-A947-70E740481C1C}">
                <a14:useLocalDpi xmlns:a14="http://schemas.microsoft.com/office/drawing/2010/main" val="0"/>
              </a:ext>
            </a:extLst>
          </a:blip>
          <a:srcRect l="1255" r="1255" b="41145"/>
          <a:stretch/>
        </p:blipFill>
        <p:spPr bwMode="auto">
          <a:xfrm>
            <a:off x="0" y="4393585"/>
            <a:ext cx="9144000" cy="1843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63066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600075"/>
            <a:ext cx="7886700" cy="4122688"/>
          </a:xfrm>
        </p:spPr>
        <p:txBody>
          <a:bodyPr>
            <a:normAutofit/>
          </a:bodyPr>
          <a:lstStyle/>
          <a:p>
            <a:pPr marL="0" indent="0">
              <a:buNone/>
            </a:pPr>
            <a:r>
              <a:rPr lang="en-US" dirty="0" smtClean="0"/>
              <a:t>References</a:t>
            </a:r>
          </a:p>
          <a:p>
            <a:pPr marL="0" indent="0">
              <a:buNone/>
            </a:pPr>
            <a:endParaRPr lang="en-US" sz="1400" dirty="0" smtClean="0"/>
          </a:p>
          <a:p>
            <a:pPr marL="0" indent="0">
              <a:buNone/>
            </a:pPr>
            <a:r>
              <a:rPr lang="en-US" sz="1400" dirty="0"/>
              <a:t>C</a:t>
            </a:r>
            <a:r>
              <a:rPr lang="en-US" sz="1400" dirty="0" smtClean="0"/>
              <a:t>GIAR </a:t>
            </a:r>
            <a:r>
              <a:rPr lang="en-US" sz="1400" dirty="0"/>
              <a:t>Research Program on Climate Change, Agriculture and Food Security (CCAFS). </a:t>
            </a:r>
            <a:r>
              <a:rPr lang="en-US" sz="1400" dirty="0" err="1"/>
              <a:t>n.d.</a:t>
            </a:r>
            <a:r>
              <a:rPr lang="en-US" sz="1400" dirty="0"/>
              <a:t> “Climate Impact on Production.” Big Facts. </a:t>
            </a:r>
            <a:r>
              <a:rPr lang="en-US" sz="1400" dirty="0">
                <a:hlinkClick r:id="rId2"/>
              </a:rPr>
              <a:t>https://ccafs.cgiar.org/bigfacts/#theme=climate-impacts-production</a:t>
            </a:r>
            <a:r>
              <a:rPr lang="en-US" sz="1400" dirty="0"/>
              <a:t>.</a:t>
            </a:r>
          </a:p>
          <a:p>
            <a:pPr marL="0" indent="0">
              <a:buNone/>
            </a:pPr>
            <a:r>
              <a:rPr lang="en-US" sz="1400" dirty="0" smtClean="0"/>
              <a:t>CGIAR </a:t>
            </a:r>
            <a:r>
              <a:rPr lang="en-US" sz="1400" dirty="0"/>
              <a:t>Research Program on Climate Change, Agriculture and Food Security (CCAFS). </a:t>
            </a:r>
            <a:r>
              <a:rPr lang="en-US" sz="1400" dirty="0" err="1"/>
              <a:t>n.d.</a:t>
            </a:r>
            <a:r>
              <a:rPr lang="en-US" sz="1400" dirty="0"/>
              <a:t> “Food Waste.” Big Facts, Food Security. </a:t>
            </a:r>
            <a:r>
              <a:rPr lang="en-US" sz="1400" dirty="0">
                <a:hlinkClick r:id="rId3"/>
              </a:rPr>
              <a:t>https://ccafs.cgiar.org/bigfacts/#theme=food-security&amp;subtheme=food-waste</a:t>
            </a:r>
            <a:r>
              <a:rPr lang="en-US" sz="1400" dirty="0" smtClean="0"/>
              <a:t>.</a:t>
            </a:r>
          </a:p>
          <a:p>
            <a:pPr marL="0" indent="0">
              <a:buNone/>
            </a:pPr>
            <a:r>
              <a:rPr lang="en-US" sz="1400" dirty="0" smtClean="0"/>
              <a:t>FAO</a:t>
            </a:r>
            <a:r>
              <a:rPr lang="en-US" sz="1400" dirty="0"/>
              <a:t>. 2013. </a:t>
            </a:r>
            <a:r>
              <a:rPr lang="en-US" sz="1400" i="1" dirty="0"/>
              <a:t>Statistical Yearbook 2013. </a:t>
            </a:r>
            <a:r>
              <a:rPr lang="en-US" sz="1400" dirty="0"/>
              <a:t>Rome: Food and Agriculture Organization of the United Nations.</a:t>
            </a:r>
          </a:p>
          <a:p>
            <a:pPr marL="0" indent="0">
              <a:buNone/>
            </a:pPr>
            <a:r>
              <a:rPr lang="en-US" sz="1400" dirty="0" smtClean="0"/>
              <a:t>FAO</a:t>
            </a:r>
            <a:r>
              <a:rPr lang="en-US" sz="1400" dirty="0"/>
              <a:t>. 2015. </a:t>
            </a:r>
            <a:r>
              <a:rPr lang="en-US" sz="1400" i="1" dirty="0"/>
              <a:t>FAO Statistical Pocketbook</a:t>
            </a:r>
            <a:r>
              <a:rPr lang="en-US" sz="1400" dirty="0"/>
              <a:t>. Rome: Food and Agriculture Organization of the United Nations</a:t>
            </a:r>
            <a:r>
              <a:rPr lang="en-US" sz="1400" dirty="0" smtClean="0"/>
              <a:t>.</a:t>
            </a:r>
          </a:p>
          <a:p>
            <a:pPr marL="0" indent="0">
              <a:buNone/>
            </a:pPr>
            <a:r>
              <a:rPr lang="en-US" sz="1400" dirty="0"/>
              <a:t>“Food: The Growing Problem.” 2010. </a:t>
            </a:r>
            <a:r>
              <a:rPr lang="en-US" sz="1400" i="1" dirty="0"/>
              <a:t>Nature</a:t>
            </a:r>
            <a:r>
              <a:rPr lang="en-US" sz="1400" dirty="0"/>
              <a:t> 466 (July): 546–47. https://doi.org/</a:t>
            </a:r>
            <a:r>
              <a:rPr lang="en-US" sz="1400" dirty="0">
                <a:hlinkClick r:id="rId4"/>
              </a:rPr>
              <a:t>10.1038/466546a</a:t>
            </a:r>
            <a:r>
              <a:rPr lang="en-US" sz="1400" dirty="0"/>
              <a:t>.</a:t>
            </a:r>
            <a:endParaRPr lang="en-US" sz="1400" dirty="0" smtClean="0"/>
          </a:p>
          <a:p>
            <a:pPr marL="0" indent="0">
              <a:buNone/>
            </a:pPr>
            <a:r>
              <a:rPr lang="en-US" sz="1400" dirty="0" smtClean="0"/>
              <a:t>Foundation </a:t>
            </a:r>
            <a:r>
              <a:rPr lang="en-US" sz="1400" dirty="0"/>
              <a:t>on Future Farming. </a:t>
            </a:r>
            <a:r>
              <a:rPr lang="en-US" sz="1400" dirty="0" err="1"/>
              <a:t>n.d.</a:t>
            </a:r>
            <a:r>
              <a:rPr lang="en-US" sz="1400" dirty="0"/>
              <a:t> “Water.” Global Agriculture: Agriculture at a Crossroads, Findings and Recommendations for Future Farming. </a:t>
            </a:r>
            <a:r>
              <a:rPr lang="en-US" sz="1400" dirty="0">
                <a:hlinkClick r:id="rId5"/>
              </a:rPr>
              <a:t>https://www.globalagriculture.org/report-topics/water.html</a:t>
            </a:r>
            <a:r>
              <a:rPr lang="en-US" sz="1400" dirty="0" smtClean="0"/>
              <a:t>.</a:t>
            </a:r>
          </a:p>
          <a:p>
            <a:pPr marL="0" indent="0">
              <a:buNone/>
            </a:pPr>
            <a:r>
              <a:rPr lang="en-US" sz="1400" dirty="0" smtClean="0"/>
              <a:t>USAID</a:t>
            </a:r>
            <a:r>
              <a:rPr lang="en-US" sz="1400" dirty="0"/>
              <a:t>. 2004. </a:t>
            </a:r>
            <a:r>
              <a:rPr lang="en-US" sz="1400" i="1" dirty="0"/>
              <a:t>USAID Agriculture Strategy: Linking Producers to Markets. </a:t>
            </a:r>
            <a:r>
              <a:rPr lang="en-US" sz="1400" dirty="0"/>
              <a:t>Washington, DC: USAID.  </a:t>
            </a:r>
            <a:endParaRPr lang="en-US" sz="1400" dirty="0" smtClean="0"/>
          </a:p>
          <a:p>
            <a:pPr marL="0" indent="0">
              <a:buNone/>
            </a:pPr>
            <a:endParaRPr lang="en-US" sz="1400" dirty="0"/>
          </a:p>
          <a:p>
            <a:pPr marL="0" indent="0">
              <a:buNone/>
            </a:pPr>
            <a:endParaRPr lang="en-US" sz="1400" dirty="0"/>
          </a:p>
        </p:txBody>
      </p:sp>
    </p:spTree>
    <p:extLst>
      <p:ext uri="{BB962C8B-B14F-4D97-AF65-F5344CB8AC3E}">
        <p14:creationId xmlns:p14="http://schemas.microsoft.com/office/powerpoint/2010/main" val="21733252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0" y="2247900"/>
            <a:ext cx="9144000" cy="165576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Franklin Gothic Book" panose="020B0503020102020204" pitchFamily="34" charset="0"/>
                <a:ea typeface="Franklin Gothic Book" panose="020B0503020102020204" pitchFamily="34" charset="0"/>
                <a:cs typeface="Franklin Gothic 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Franklin Gothic Book" panose="020B0503020102020204" pitchFamily="34" charset="0"/>
                <a:ea typeface="Franklin Gothic Book" panose="020B0503020102020204" pitchFamily="34" charset="0"/>
                <a:cs typeface="Franklin Gothic Book"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Franklin Gothic Book" panose="020B0503020102020204" pitchFamily="34" charset="0"/>
                <a:ea typeface="Franklin Gothic Book" panose="020B0503020102020204" pitchFamily="34" charset="0"/>
                <a:cs typeface="Franklin Gothic Book"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Franklin Gothic Book" panose="020B0503020102020204" pitchFamily="34" charset="0"/>
                <a:ea typeface="Franklin Gothic Book" panose="020B0503020102020204" pitchFamily="34" charset="0"/>
                <a:cs typeface="Franklin Gothic Book"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Franklin Gothic Book" panose="020B0503020102020204" pitchFamily="34" charset="0"/>
                <a:ea typeface="Franklin Gothic Book" panose="020B0503020102020204" pitchFamily="34" charset="0"/>
                <a:cs typeface="Franklin Gothic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t>Thank you! </a:t>
            </a:r>
          </a:p>
          <a:p>
            <a:pPr marL="0" indent="0" algn="ctr">
              <a:buFont typeface="Arial" panose="020B0604020202020204" pitchFamily="34" charset="0"/>
              <a:buNone/>
            </a:pPr>
            <a:endParaRPr lang="en-US" dirty="0" smtClean="0"/>
          </a:p>
          <a:p>
            <a:pPr marL="0" indent="0" algn="ctr">
              <a:buFont typeface="Arial" panose="020B0604020202020204" pitchFamily="34" charset="0"/>
              <a:buNone/>
            </a:pPr>
            <a:endParaRPr lang="en-US" dirty="0" smtClean="0"/>
          </a:p>
          <a:p>
            <a:pPr marL="0" indent="0" algn="ctr">
              <a:buFont typeface="Arial" panose="020B0604020202020204" pitchFamily="34" charset="0"/>
              <a:buNone/>
            </a:pPr>
            <a:endParaRPr lang="en-US" dirty="0"/>
          </a:p>
        </p:txBody>
      </p:sp>
    </p:spTree>
    <p:extLst>
      <p:ext uri="{BB962C8B-B14F-4D97-AF65-F5344CB8AC3E}">
        <p14:creationId xmlns:p14="http://schemas.microsoft.com/office/powerpoint/2010/main" val="12978935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7701"/>
            <a:ext cx="7886700" cy="1325563"/>
          </a:xfrm>
        </p:spPr>
        <p:txBody>
          <a:bodyPr/>
          <a:lstStyle/>
          <a:p>
            <a:r>
              <a:rPr lang="en-US" dirty="0" smtClean="0"/>
              <a:t>Understanding Agriculture</a:t>
            </a:r>
            <a:endParaRPr lang="en-US" dirty="0"/>
          </a:p>
        </p:txBody>
      </p:sp>
      <p:sp>
        <p:nvSpPr>
          <p:cNvPr id="3" name="Content Placeholder 2"/>
          <p:cNvSpPr>
            <a:spLocks noGrp="1"/>
          </p:cNvSpPr>
          <p:nvPr>
            <p:ph idx="1"/>
          </p:nvPr>
        </p:nvSpPr>
        <p:spPr>
          <a:xfrm>
            <a:off x="628650" y="1380184"/>
            <a:ext cx="8515350" cy="4122688"/>
          </a:xfrm>
        </p:spPr>
        <p:txBody>
          <a:bodyPr>
            <a:normAutofit/>
          </a:bodyPr>
          <a:lstStyle/>
          <a:p>
            <a:r>
              <a:rPr lang="en-US" dirty="0" smtClean="0"/>
              <a:t>Agriculture is the science and practice of farming</a:t>
            </a:r>
          </a:p>
          <a:p>
            <a:r>
              <a:rPr lang="en-US" dirty="0" smtClean="0"/>
              <a:t>Cultivation of the soil for crops and raising animals to provide food, wool, and other products</a:t>
            </a:r>
          </a:p>
          <a:p>
            <a:r>
              <a:rPr lang="en-US" dirty="0" smtClean="0"/>
              <a:t>Impacts the world’s population:</a:t>
            </a:r>
          </a:p>
          <a:p>
            <a:pPr lvl="1"/>
            <a:r>
              <a:rPr lang="en-US" dirty="0" smtClean="0"/>
              <a:t>Producing food</a:t>
            </a:r>
          </a:p>
          <a:p>
            <a:pPr lvl="1"/>
            <a:r>
              <a:rPr lang="en-US" dirty="0" smtClean="0"/>
              <a:t>Source of income</a:t>
            </a:r>
          </a:p>
          <a:p>
            <a:pPr lvl="1"/>
            <a:r>
              <a:rPr lang="en-US" dirty="0" smtClean="0"/>
              <a:t>How many people spend their time and energy (especially women)</a:t>
            </a:r>
          </a:p>
        </p:txBody>
      </p:sp>
      <p:pic>
        <p:nvPicPr>
          <p:cNvPr id="5" name="Picture 1"/>
          <p:cNvPicPr>
            <a:picLocks noChangeAspect="1"/>
          </p:cNvPicPr>
          <p:nvPr/>
        </p:nvPicPr>
        <p:blipFill rotWithShape="1">
          <a:blip r:embed="rId3">
            <a:extLst>
              <a:ext uri="{28A0092B-C50C-407E-A947-70E740481C1C}">
                <a14:useLocalDpi xmlns:a14="http://schemas.microsoft.com/office/drawing/2010/main" val="0"/>
              </a:ext>
            </a:extLst>
          </a:blip>
          <a:srcRect l="1255" r="1255" b="41145"/>
          <a:stretch/>
        </p:blipFill>
        <p:spPr bwMode="auto">
          <a:xfrm>
            <a:off x="0" y="4393585"/>
            <a:ext cx="9144000" cy="1843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163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65876"/>
            <a:ext cx="3997671" cy="4575027"/>
          </a:xfrm>
        </p:spPr>
        <p:txBody>
          <a:bodyPr>
            <a:normAutofit fontScale="92500" lnSpcReduction="10000"/>
          </a:bodyPr>
          <a:lstStyle/>
          <a:p>
            <a:r>
              <a:rPr lang="en-US" dirty="0" smtClean="0"/>
              <a:t>Worldwide, food production is high enough to feed the world’s population</a:t>
            </a:r>
          </a:p>
          <a:p>
            <a:r>
              <a:rPr lang="en-US" dirty="0" smtClean="0"/>
              <a:t>Yet, hunger continues</a:t>
            </a:r>
            <a:r>
              <a:rPr lang="mr-IN" dirty="0" smtClean="0"/>
              <a:t>–</a:t>
            </a:r>
            <a:r>
              <a:rPr lang="en-US" dirty="0" smtClean="0"/>
              <a:t> many people cannot access or afford food</a:t>
            </a:r>
          </a:p>
          <a:p>
            <a:r>
              <a:rPr lang="en-US" dirty="0" smtClean="0"/>
              <a:t>About 1/3 of all food produced is lost in the food supply chain.</a:t>
            </a:r>
          </a:p>
          <a:p>
            <a:r>
              <a:rPr lang="en-US" dirty="0" smtClean="0"/>
              <a:t>Recovering </a:t>
            </a:r>
            <a:r>
              <a:rPr lang="en-US" u="sng" dirty="0"/>
              <a:t>just half </a:t>
            </a:r>
            <a:r>
              <a:rPr lang="en-US" dirty="0" smtClean="0"/>
              <a:t>could </a:t>
            </a:r>
            <a:r>
              <a:rPr lang="en-US" dirty="0"/>
              <a:t>feed the </a:t>
            </a:r>
            <a:r>
              <a:rPr lang="en-US" dirty="0" smtClean="0"/>
              <a:t>world. </a:t>
            </a:r>
            <a:endParaRPr lang="en-US" dirty="0"/>
          </a:p>
        </p:txBody>
      </p:sp>
      <p:sp>
        <p:nvSpPr>
          <p:cNvPr id="4" name="TextBox 3"/>
          <p:cNvSpPr txBox="1"/>
          <p:nvPr/>
        </p:nvSpPr>
        <p:spPr>
          <a:xfrm>
            <a:off x="-63798" y="5932613"/>
            <a:ext cx="3632882" cy="338554"/>
          </a:xfrm>
          <a:prstGeom prst="rect">
            <a:avLst/>
          </a:prstGeom>
          <a:noFill/>
        </p:spPr>
        <p:txBody>
          <a:bodyPr wrap="square" rtlCol="0">
            <a:spAutoFit/>
          </a:bodyPr>
          <a:lstStyle/>
          <a:p>
            <a:r>
              <a:rPr lang="en-US" sz="800" b="1" dirty="0" smtClean="0">
                <a:latin typeface="Franklin Gothic Book" panose="020B0503020102020204" pitchFamily="34" charset="0"/>
              </a:rPr>
              <a:t>Source: </a:t>
            </a:r>
            <a:r>
              <a:rPr lang="en-US" sz="800" dirty="0">
                <a:latin typeface="Franklin Gothic Book" panose="020B0503020102020204" pitchFamily="34" charset="0"/>
              </a:rPr>
              <a:t>CGIAR Research Program on Climate Change, Agriculture and Food Security (CCAFS</a:t>
            </a:r>
            <a:r>
              <a:rPr lang="en-US" sz="800" dirty="0" smtClean="0">
                <a:latin typeface="Franklin Gothic Book" panose="020B0503020102020204" pitchFamily="34" charset="0"/>
              </a:rPr>
              <a:t>).</a:t>
            </a:r>
            <a:endParaRPr lang="en-US" sz="800" dirty="0">
              <a:latin typeface="Franklin Gothic Book" panose="020B0503020102020204" pitchFamily="34" charset="0"/>
            </a:endParaRPr>
          </a:p>
        </p:txBody>
      </p:sp>
      <p:sp>
        <p:nvSpPr>
          <p:cNvPr id="6" name="Title 1"/>
          <p:cNvSpPr txBox="1">
            <a:spLocks/>
          </p:cNvSpPr>
          <p:nvPr/>
        </p:nvSpPr>
        <p:spPr>
          <a:xfrm>
            <a:off x="355601" y="287867"/>
            <a:ext cx="8365066" cy="11165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spc="0">
                <a:solidFill>
                  <a:srgbClr val="646561"/>
                </a:solidFill>
                <a:latin typeface="Franklin Gothic Book" panose="020B0503020102020204" pitchFamily="34" charset="0"/>
                <a:ea typeface="Franklin Gothic Book" panose="020B0503020102020204" pitchFamily="34" charset="0"/>
                <a:cs typeface="Franklin Gothic Book" charset="0"/>
              </a:defRPr>
            </a:lvl1pPr>
          </a:lstStyle>
          <a:p>
            <a:pPr algn="ctr">
              <a:spcAft>
                <a:spcPts val="1200"/>
              </a:spcAft>
            </a:pPr>
            <a:endParaRPr lang="en-US" sz="2700" dirty="0">
              <a:latin typeface="Franklin Gothic Demi" charset="0"/>
              <a:ea typeface="Franklin Gothic Demi" charset="0"/>
              <a:cs typeface="Franklin Gothic Demi" charset="0"/>
            </a:endParaRPr>
          </a:p>
        </p:txBody>
      </p:sp>
      <p:sp>
        <p:nvSpPr>
          <p:cNvPr id="5" name="Title 4"/>
          <p:cNvSpPr>
            <a:spLocks noGrp="1"/>
          </p:cNvSpPr>
          <p:nvPr>
            <p:ph type="title"/>
          </p:nvPr>
        </p:nvSpPr>
        <p:spPr>
          <a:xfrm>
            <a:off x="628650" y="382508"/>
            <a:ext cx="7886700" cy="1088727"/>
          </a:xfrm>
        </p:spPr>
        <p:txBody>
          <a:bodyPr/>
          <a:lstStyle/>
          <a:p>
            <a:r>
              <a:rPr lang="en-US" dirty="0" smtClean="0">
                <a:ea typeface="Franklin Gothic Demi" charset="0"/>
                <a:cs typeface="Franklin Gothic Demi" charset="0"/>
              </a:rPr>
              <a:t>Enough Food Is Produced to Feed Everyone</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116" y="1404463"/>
            <a:ext cx="3209551" cy="4059944"/>
          </a:xfrm>
          <a:prstGeom prst="rect">
            <a:avLst/>
          </a:prstGeom>
        </p:spPr>
      </p:pic>
    </p:spTree>
    <p:extLst>
      <p:ext uri="{BB962C8B-B14F-4D97-AF65-F5344CB8AC3E}">
        <p14:creationId xmlns:p14="http://schemas.microsoft.com/office/powerpoint/2010/main" val="6317642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nature.com/news/2010/100728/images/G3-650.jpg"/>
          <p:cNvPicPr>
            <a:picLocks noChangeAspect="1" noChangeArrowheads="1"/>
          </p:cNvPicPr>
          <p:nvPr/>
        </p:nvPicPr>
        <p:blipFill rotWithShape="1">
          <a:blip r:embed="rId2">
            <a:extLst>
              <a:ext uri="{28A0092B-C50C-407E-A947-70E740481C1C}">
                <a14:useLocalDpi xmlns:a14="http://schemas.microsoft.com/office/drawing/2010/main" val="0"/>
              </a:ext>
            </a:extLst>
          </a:blip>
          <a:srcRect l="2128" t="1944" r="2450" b="4356"/>
          <a:stretch/>
        </p:blipFill>
        <p:spPr bwMode="auto">
          <a:xfrm>
            <a:off x="1621415" y="1654304"/>
            <a:ext cx="6248036" cy="4536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530548" y="1216405"/>
            <a:ext cx="2421905" cy="1200329"/>
          </a:xfrm>
          <a:prstGeom prst="rect">
            <a:avLst/>
          </a:prstGeom>
          <a:solidFill>
            <a:schemeClr val="bg1"/>
          </a:solidFill>
        </p:spPr>
        <p:txBody>
          <a:bodyPr wrap="square" rtlCol="0" anchor="ctr">
            <a:spAutoFit/>
          </a:bodyPr>
          <a:lstStyle/>
          <a:p>
            <a:r>
              <a:rPr lang="en-US" sz="2400" b="1" dirty="0" smtClean="0">
                <a:solidFill>
                  <a:srgbClr val="E28432"/>
                </a:solidFill>
                <a:latin typeface="Franklin Gothic Book" panose="020B0503020102020204" pitchFamily="34" charset="0"/>
              </a:rPr>
              <a:t>Today: 815 million hungry people</a:t>
            </a:r>
            <a:endParaRPr lang="en-US" sz="2400" b="1" dirty="0">
              <a:solidFill>
                <a:srgbClr val="E28432"/>
              </a:solidFill>
              <a:latin typeface="Franklin Gothic Book" panose="020B0503020102020204" pitchFamily="34" charset="0"/>
            </a:endParaRPr>
          </a:p>
        </p:txBody>
      </p:sp>
      <p:sp>
        <p:nvSpPr>
          <p:cNvPr id="11" name="Title 4"/>
          <p:cNvSpPr>
            <a:spLocks noGrp="1"/>
          </p:cNvSpPr>
          <p:nvPr>
            <p:ph type="title"/>
          </p:nvPr>
        </p:nvSpPr>
        <p:spPr>
          <a:xfrm>
            <a:off x="628650" y="382508"/>
            <a:ext cx="7886700" cy="1088727"/>
          </a:xfrm>
        </p:spPr>
        <p:txBody>
          <a:bodyPr/>
          <a:lstStyle/>
          <a:p>
            <a:r>
              <a:rPr lang="en-US" dirty="0" smtClean="0">
                <a:ea typeface="Franklin Gothic Demi" charset="0"/>
                <a:cs typeface="Franklin Gothic Demi" charset="0"/>
              </a:rPr>
              <a:t>Agriculture and Food Production</a:t>
            </a:r>
            <a:endParaRPr lang="en-US" dirty="0"/>
          </a:p>
        </p:txBody>
      </p:sp>
      <p:sp>
        <p:nvSpPr>
          <p:cNvPr id="13" name="TextBox 12"/>
          <p:cNvSpPr txBox="1"/>
          <p:nvPr/>
        </p:nvSpPr>
        <p:spPr>
          <a:xfrm>
            <a:off x="2624238" y="1269590"/>
            <a:ext cx="2121195" cy="1200329"/>
          </a:xfrm>
          <a:prstGeom prst="rect">
            <a:avLst/>
          </a:prstGeom>
          <a:solidFill>
            <a:schemeClr val="bg1"/>
          </a:solidFill>
        </p:spPr>
        <p:txBody>
          <a:bodyPr wrap="square" rtlCol="0" anchor="ctr">
            <a:spAutoFit/>
          </a:bodyPr>
          <a:lstStyle/>
          <a:p>
            <a:endParaRPr lang="en-US" sz="2400" b="1" dirty="0" smtClean="0">
              <a:solidFill>
                <a:srgbClr val="E28432"/>
              </a:solidFill>
              <a:latin typeface="Franklin Gothic Book" panose="020B0503020102020204" pitchFamily="34" charset="0"/>
            </a:endParaRPr>
          </a:p>
          <a:p>
            <a:endParaRPr lang="en-US" sz="2400" b="1" dirty="0">
              <a:solidFill>
                <a:srgbClr val="E28432"/>
              </a:solidFill>
              <a:latin typeface="Franklin Gothic Book" panose="020B0503020102020204" pitchFamily="34" charset="0"/>
            </a:endParaRPr>
          </a:p>
          <a:p>
            <a:endParaRPr lang="en-US" sz="2400" b="1" dirty="0" smtClean="0">
              <a:solidFill>
                <a:srgbClr val="E28432"/>
              </a:solidFill>
              <a:latin typeface="Franklin Gothic Book" panose="020B0503020102020204" pitchFamily="34" charset="0"/>
            </a:endParaRPr>
          </a:p>
        </p:txBody>
      </p:sp>
      <p:sp>
        <p:nvSpPr>
          <p:cNvPr id="14" name="TextBox 13"/>
          <p:cNvSpPr txBox="1"/>
          <p:nvPr/>
        </p:nvSpPr>
        <p:spPr>
          <a:xfrm>
            <a:off x="2530548" y="1493154"/>
            <a:ext cx="4051005" cy="461665"/>
          </a:xfrm>
          <a:prstGeom prst="rect">
            <a:avLst/>
          </a:prstGeom>
          <a:solidFill>
            <a:schemeClr val="bg1"/>
          </a:solidFill>
        </p:spPr>
        <p:txBody>
          <a:bodyPr wrap="square" rtlCol="0" anchor="ctr">
            <a:spAutoFit/>
          </a:bodyPr>
          <a:lstStyle/>
          <a:p>
            <a:endParaRPr lang="en-US" sz="2400" b="1" dirty="0" smtClean="0">
              <a:solidFill>
                <a:srgbClr val="E28432"/>
              </a:solidFill>
              <a:latin typeface="Franklin Gothic Book" panose="020B0503020102020204" pitchFamily="34" charset="0"/>
            </a:endParaRPr>
          </a:p>
        </p:txBody>
      </p:sp>
      <p:sp>
        <p:nvSpPr>
          <p:cNvPr id="7" name="TextBox 6"/>
          <p:cNvSpPr txBox="1"/>
          <p:nvPr/>
        </p:nvSpPr>
        <p:spPr>
          <a:xfrm>
            <a:off x="2530548" y="1503134"/>
            <a:ext cx="3461903" cy="1200329"/>
          </a:xfrm>
          <a:prstGeom prst="rect">
            <a:avLst/>
          </a:prstGeom>
          <a:noFill/>
        </p:spPr>
        <p:txBody>
          <a:bodyPr wrap="square" rtlCol="0" anchor="ctr">
            <a:spAutoFit/>
          </a:bodyPr>
          <a:lstStyle/>
          <a:p>
            <a:r>
              <a:rPr lang="en-US" sz="2400" b="1" dirty="0" smtClean="0">
                <a:solidFill>
                  <a:srgbClr val="E28432"/>
                </a:solidFill>
                <a:latin typeface="Franklin Gothic Book" panose="020B0503020102020204" pitchFamily="34" charset="0"/>
              </a:rPr>
              <a:t>2050: In developing countries, production must double</a:t>
            </a:r>
          </a:p>
        </p:txBody>
      </p:sp>
      <p:sp>
        <p:nvSpPr>
          <p:cNvPr id="9" name="Down Arrow 8"/>
          <p:cNvSpPr/>
          <p:nvPr/>
        </p:nvSpPr>
        <p:spPr>
          <a:xfrm>
            <a:off x="4628475" y="1492903"/>
            <a:ext cx="647959" cy="923832"/>
          </a:xfrm>
          <a:prstGeom prst="downArrow">
            <a:avLst/>
          </a:prstGeom>
          <a:solidFill>
            <a:srgbClr val="E28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1751" y="6029104"/>
            <a:ext cx="2682875" cy="215444"/>
          </a:xfrm>
          <a:prstGeom prst="rect">
            <a:avLst/>
          </a:prstGeom>
          <a:noFill/>
        </p:spPr>
        <p:txBody>
          <a:bodyPr wrap="square" rtlCol="0">
            <a:spAutoFit/>
          </a:bodyPr>
          <a:lstStyle/>
          <a:p>
            <a:r>
              <a:rPr lang="en-US" sz="800" b="1" dirty="0" smtClean="0">
                <a:latin typeface="Franklin Gothic Book" panose="020B0503020102020204" pitchFamily="34" charset="0"/>
                <a:ea typeface="Century Gothic" charset="0"/>
                <a:cs typeface="Century Gothic" charset="0"/>
              </a:rPr>
              <a:t>Source: </a:t>
            </a:r>
            <a:r>
              <a:rPr lang="en-US" sz="800" dirty="0" smtClean="0"/>
              <a:t>“Food: The Growing Problem”.</a:t>
            </a:r>
            <a:endParaRPr lang="en-US" sz="800" dirty="0">
              <a:latin typeface="Franklin Gothic Book" panose="020B0503020102020204" pitchFamily="34" charset="0"/>
              <a:ea typeface="Century Gothic" charset="0"/>
              <a:cs typeface="Century Gothic" charset="0"/>
            </a:endParaRPr>
          </a:p>
        </p:txBody>
      </p:sp>
    </p:spTree>
    <p:extLst>
      <p:ext uri="{BB962C8B-B14F-4D97-AF65-F5344CB8AC3E}">
        <p14:creationId xmlns:p14="http://schemas.microsoft.com/office/powerpoint/2010/main" val="305189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grpId="0" nodeType="clickEffect">
                                  <p:stCondLst>
                                    <p:cond delay="0"/>
                                  </p:stCondLst>
                                  <p:childTnLst>
                                    <p:animEffect transition="out" filter="dissolv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0" presetClass="path" presetSubtype="0" accel="50000" decel="50000" fill="hold" grpId="0" nodeType="withEffect">
                                  <p:stCondLst>
                                    <p:cond delay="0"/>
                                  </p:stCondLst>
                                  <p:childTnLst>
                                    <p:animMotion origin="layout" path="M -2.77778E-7 4.81481E-6 L 0.17153 -0.04538 " pathEditMode="relative" rAng="0" ptsTypes="AA">
                                      <p:cBhvr>
                                        <p:cTn id="15" dur="2000" fill="hold"/>
                                        <p:tgtEl>
                                          <p:spTgt spid="9"/>
                                        </p:tgtEl>
                                        <p:attrNameLst>
                                          <p:attrName>ppt_x</p:attrName>
                                          <p:attrName>ppt_y</p:attrName>
                                        </p:attrNameLst>
                                      </p:cBhvr>
                                      <p:rCtr x="8576" y="-2269"/>
                                    </p:animMotion>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2000"/>
                            </p:stCondLst>
                            <p:childTnLst>
                              <p:par>
                                <p:cTn id="23" presetID="1"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3" grpId="0" animBg="1"/>
      <p:bldP spid="14" grpId="0" animBg="1"/>
      <p:bldP spid="7" grpId="0"/>
      <p:bldP spid="9" grpId="0" animBg="1"/>
      <p:bldP spid="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Agriculture as a Source of Income</a:t>
            </a:r>
            <a:endParaRPr lang="en-US" dirty="0"/>
          </a:p>
        </p:txBody>
      </p:sp>
      <p:sp>
        <p:nvSpPr>
          <p:cNvPr id="4" name="Content Placeholder 3"/>
          <p:cNvSpPr>
            <a:spLocks noGrp="1"/>
          </p:cNvSpPr>
          <p:nvPr>
            <p:ph idx="1"/>
          </p:nvPr>
        </p:nvSpPr>
        <p:spPr>
          <a:xfrm>
            <a:off x="628650" y="1690688"/>
            <a:ext cx="7886700" cy="4205145"/>
          </a:xfrm>
        </p:spPr>
        <p:txBody>
          <a:bodyPr>
            <a:noAutofit/>
          </a:bodyPr>
          <a:lstStyle/>
          <a:p>
            <a:r>
              <a:rPr lang="en-US" dirty="0" smtClean="0"/>
              <a:t>How many people are involved in agriculture?</a:t>
            </a:r>
          </a:p>
          <a:p>
            <a:pPr lvl="1"/>
            <a:r>
              <a:rPr lang="en-US" dirty="0" smtClean="0"/>
              <a:t>Globally: </a:t>
            </a:r>
            <a:r>
              <a:rPr lang="en-US" b="1" dirty="0" smtClean="0">
                <a:solidFill>
                  <a:srgbClr val="32697C"/>
                </a:solidFill>
              </a:rPr>
              <a:t>1 in 3 </a:t>
            </a:r>
            <a:r>
              <a:rPr lang="en-US" dirty="0"/>
              <a:t>workers</a:t>
            </a:r>
            <a:endParaRPr lang="en-US" sz="2800" dirty="0"/>
          </a:p>
          <a:p>
            <a:pPr lvl="1"/>
            <a:r>
              <a:rPr lang="en-US" dirty="0" smtClean="0"/>
              <a:t>In sub-Saharan Africa: </a:t>
            </a:r>
            <a:r>
              <a:rPr lang="en-US" b="1" dirty="0" smtClean="0">
                <a:solidFill>
                  <a:srgbClr val="32697C"/>
                </a:solidFill>
              </a:rPr>
              <a:t>60% of the workforce </a:t>
            </a:r>
          </a:p>
          <a:p>
            <a:pPr marL="457200" lvl="1" indent="0">
              <a:buNone/>
            </a:pPr>
            <a:endParaRPr lang="en-US" sz="1200" dirty="0" smtClean="0"/>
          </a:p>
          <a:p>
            <a:r>
              <a:rPr lang="en-US" dirty="0" smtClean="0"/>
              <a:t>Typically, this is self-employment or unpaid family work</a:t>
            </a:r>
            <a:r>
              <a:rPr lang="mr-IN" dirty="0" smtClean="0"/>
              <a:t>–</a:t>
            </a:r>
            <a:r>
              <a:rPr lang="en-US" dirty="0" smtClean="0"/>
              <a:t> many are subsistence farmers</a:t>
            </a:r>
          </a:p>
          <a:p>
            <a:endParaRPr lang="en-US" sz="1200" dirty="0" smtClean="0"/>
          </a:p>
          <a:p>
            <a:r>
              <a:rPr lang="en-US" dirty="0" smtClean="0"/>
              <a:t>Investments in agriculture help reduce poverty</a:t>
            </a:r>
          </a:p>
          <a:p>
            <a:pPr lvl="1"/>
            <a:r>
              <a:rPr lang="en-US" dirty="0" smtClean="0"/>
              <a:t>GDP growth generated by agriculture is </a:t>
            </a:r>
            <a:r>
              <a:rPr lang="en-US" b="1" dirty="0" smtClean="0">
                <a:solidFill>
                  <a:srgbClr val="32697C"/>
                </a:solidFill>
              </a:rPr>
              <a:t>4X more effective at reducing poverty</a:t>
            </a:r>
            <a:r>
              <a:rPr lang="en-US" dirty="0" smtClean="0">
                <a:solidFill>
                  <a:srgbClr val="32697C"/>
                </a:solidFill>
              </a:rPr>
              <a:t> </a:t>
            </a:r>
            <a:r>
              <a:rPr lang="en-US" dirty="0"/>
              <a:t>than growth generated by other </a:t>
            </a:r>
            <a:r>
              <a:rPr lang="en-US" dirty="0" smtClean="0"/>
              <a:t>sectors</a:t>
            </a:r>
            <a:endParaRPr lang="en-US" dirty="0"/>
          </a:p>
        </p:txBody>
      </p:sp>
      <p:sp>
        <p:nvSpPr>
          <p:cNvPr id="2" name="Rectangle 1"/>
          <p:cNvSpPr/>
          <p:nvPr/>
        </p:nvSpPr>
        <p:spPr>
          <a:xfrm>
            <a:off x="1782776" y="-593931"/>
            <a:ext cx="8140889" cy="338554"/>
          </a:xfrm>
          <a:prstGeom prst="rect">
            <a:avLst/>
          </a:prstGeom>
        </p:spPr>
        <p:txBody>
          <a:bodyPr wrap="square">
            <a:spAutoFit/>
          </a:bodyPr>
          <a:lstStyle/>
          <a:p>
            <a:pPr marL="341313" indent="-341313"/>
            <a:r>
              <a:rPr lang="en-US" sz="800" dirty="0" smtClean="0">
                <a:latin typeface="Franklin Gothic Book" panose="020B0503020102020204" pitchFamily="34" charset="0"/>
              </a:rPr>
              <a:t>Source: FAO Statistical Yearbook 2013. Food and Agriculture Organization of the United Nations, Rome 2013 </a:t>
            </a:r>
            <a:r>
              <a:rPr lang="en-US" sz="800" u="sng" dirty="0" smtClean="0">
                <a:latin typeface="Franklin Gothic Book" panose="020B0503020102020204" pitchFamily="34" charset="0"/>
                <a:hlinkClick r:id="rId3"/>
              </a:rPr>
              <a:t>http://www.fao.org/economic/ess/ess-publications/ess-yearbook/en/</a:t>
            </a:r>
            <a:r>
              <a:rPr lang="en-US" sz="800" dirty="0" smtClean="0">
                <a:latin typeface="Franklin Gothic Book" panose="020B0503020102020204" pitchFamily="34" charset="0"/>
              </a:rPr>
              <a:t> </a:t>
            </a:r>
          </a:p>
          <a:p>
            <a:pPr marL="341313" indent="-341313"/>
            <a:r>
              <a:rPr lang="en-US" sz="800" dirty="0" smtClean="0">
                <a:latin typeface="Franklin Gothic Book" panose="020B0503020102020204" pitchFamily="34" charset="0"/>
              </a:rPr>
              <a:t>	FAO Statistical Pocket Book. 2015 </a:t>
            </a:r>
            <a:r>
              <a:rPr lang="en-US" sz="800" u="sng" dirty="0" smtClean="0">
                <a:latin typeface="Franklin Gothic Book" panose="020B0503020102020204" pitchFamily="34" charset="0"/>
                <a:hlinkClick r:id="rId3"/>
              </a:rPr>
              <a:t>http://www.fao.org/economic/ess/ess-publications/ess-yearbook/en/</a:t>
            </a:r>
            <a:r>
              <a:rPr lang="en-US" sz="800" dirty="0" smtClean="0">
                <a:latin typeface="Franklin Gothic Book" panose="020B0503020102020204" pitchFamily="34" charset="0"/>
              </a:rPr>
              <a:t> </a:t>
            </a:r>
            <a:endParaRPr lang="en-US" sz="800" dirty="0"/>
          </a:p>
        </p:txBody>
      </p:sp>
      <p:sp>
        <p:nvSpPr>
          <p:cNvPr id="6" name="TextBox 5"/>
          <p:cNvSpPr txBox="1"/>
          <p:nvPr/>
        </p:nvSpPr>
        <p:spPr>
          <a:xfrm>
            <a:off x="-31751" y="6029104"/>
            <a:ext cx="2682875" cy="215444"/>
          </a:xfrm>
          <a:prstGeom prst="rect">
            <a:avLst/>
          </a:prstGeom>
          <a:noFill/>
        </p:spPr>
        <p:txBody>
          <a:bodyPr wrap="square" rtlCol="0">
            <a:spAutoFit/>
          </a:bodyPr>
          <a:lstStyle/>
          <a:p>
            <a:r>
              <a:rPr lang="en-US" sz="800" b="1" dirty="0" smtClean="0">
                <a:latin typeface="Franklin Gothic Book" panose="020B0503020102020204" pitchFamily="34" charset="0"/>
                <a:ea typeface="Century Gothic" charset="0"/>
                <a:cs typeface="Century Gothic" charset="0"/>
              </a:rPr>
              <a:t>Source: </a:t>
            </a:r>
            <a:r>
              <a:rPr lang="en-US" sz="800" dirty="0" smtClean="0"/>
              <a:t>FAO 2013; FAO 2015.</a:t>
            </a:r>
            <a:endParaRPr lang="en-US" sz="800" dirty="0">
              <a:latin typeface="Franklin Gothic Book" panose="020B0503020102020204" pitchFamily="34" charset="0"/>
              <a:ea typeface="Century Gothic" charset="0"/>
              <a:cs typeface="Century Gothic" charset="0"/>
            </a:endParaRPr>
          </a:p>
        </p:txBody>
      </p:sp>
    </p:spTree>
    <p:extLst>
      <p:ext uri="{BB962C8B-B14F-4D97-AF65-F5344CB8AC3E}">
        <p14:creationId xmlns:p14="http://schemas.microsoft.com/office/powerpoint/2010/main" val="15810232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9" y="41720"/>
            <a:ext cx="7886700" cy="1325563"/>
          </a:xfrm>
          <a:ln>
            <a:noFill/>
          </a:ln>
        </p:spPr>
        <p:txBody>
          <a:bodyPr/>
          <a:lstStyle/>
          <a:p>
            <a:r>
              <a:rPr lang="en-US" dirty="0" smtClean="0">
                <a:solidFill>
                  <a:schemeClr val="bg1">
                    <a:lumMod val="50000"/>
                  </a:schemeClr>
                </a:solidFill>
              </a:rPr>
              <a:t>But, farming is not easy... </a:t>
            </a:r>
            <a:endParaRPr lang="en-US" dirty="0">
              <a:solidFill>
                <a:schemeClr val="bg1">
                  <a:lumMod val="50000"/>
                </a:schemeClr>
              </a:solidFill>
            </a:endParaRPr>
          </a:p>
        </p:txBody>
      </p:sp>
      <p:sp>
        <p:nvSpPr>
          <p:cNvPr id="3" name="Content Placeholder 2"/>
          <p:cNvSpPr>
            <a:spLocks noGrp="1"/>
          </p:cNvSpPr>
          <p:nvPr>
            <p:ph idx="1"/>
          </p:nvPr>
        </p:nvSpPr>
        <p:spPr>
          <a:xfrm>
            <a:off x="5634632" y="4249634"/>
            <a:ext cx="3509368" cy="1964680"/>
          </a:xfrm>
        </p:spPr>
        <p:txBody>
          <a:bodyPr>
            <a:normAutofit/>
          </a:bodyPr>
          <a:lstStyle/>
          <a:p>
            <a:pPr marL="0" indent="0">
              <a:buNone/>
            </a:pPr>
            <a:r>
              <a:rPr lang="en-US" b="1" i="1" dirty="0" smtClean="0">
                <a:solidFill>
                  <a:schemeClr val="bg1">
                    <a:lumMod val="50000"/>
                  </a:schemeClr>
                </a:solidFill>
              </a:rPr>
              <a:t>These production choices affect the whole system of agricultural activities. </a:t>
            </a:r>
            <a:endParaRPr lang="en-US" b="1" i="1" dirty="0">
              <a:solidFill>
                <a:schemeClr val="bg1">
                  <a:lumMod val="50000"/>
                </a:schemeClr>
              </a:solidFill>
            </a:endParaRPr>
          </a:p>
        </p:txBody>
      </p:sp>
      <p:sp>
        <p:nvSpPr>
          <p:cNvPr id="10" name="Content Placeholder 2"/>
          <p:cNvSpPr txBox="1">
            <a:spLocks/>
          </p:cNvSpPr>
          <p:nvPr/>
        </p:nvSpPr>
        <p:spPr>
          <a:xfrm rot="20768736">
            <a:off x="444119" y="1133679"/>
            <a:ext cx="3792534" cy="2991421"/>
          </a:xfrm>
          <a:prstGeom prst="cloud">
            <a:avLst/>
          </a:prstGeom>
          <a:solidFill>
            <a:srgbClr val="E28432">
              <a:alpha val="20000"/>
            </a:srgbClr>
          </a:solidFill>
          <a:ln w="28575">
            <a:solidFill>
              <a:srgbClr val="E28432"/>
            </a:solidFill>
          </a:ln>
        </p:spPr>
        <p:txBody>
          <a:bodyPr vert="horz" lIns="91440" tIns="91440" rIns="274320" bIns="0" rtlCol="0">
            <a:noAutofit/>
          </a:bodyPr>
          <a:lstStyle>
            <a:lvl1pPr marL="228600" indent="-228600" algn="l" defTabSz="914400" rtl="0" eaLnBrk="1" latinLnBrk="0" hangingPunct="1">
              <a:lnSpc>
                <a:spcPct val="90000"/>
              </a:lnSpc>
              <a:spcBef>
                <a:spcPts val="1000"/>
              </a:spcBef>
              <a:buFont typeface="Arial"/>
              <a:buChar char="•"/>
              <a:defRPr sz="2800" kern="1200">
                <a:solidFill>
                  <a:srgbClr val="646561"/>
                </a:solidFill>
                <a:latin typeface="Franklin Gothic Book" panose="020B0503020102020204" pitchFamily="34" charset="0"/>
                <a:ea typeface="Franklin Gothic Book" panose="020B0503020102020204" pitchFamily="34" charset="0"/>
                <a:cs typeface="Franklin Gothic Book" charset="0"/>
              </a:defRPr>
            </a:lvl1pPr>
            <a:lvl2pPr marL="685800" indent="-228600" algn="l" defTabSz="914400" rtl="0" eaLnBrk="1" latinLnBrk="0" hangingPunct="1">
              <a:lnSpc>
                <a:spcPct val="90000"/>
              </a:lnSpc>
              <a:spcBef>
                <a:spcPts val="500"/>
              </a:spcBef>
              <a:buFont typeface="Arial"/>
              <a:buChar char="•"/>
              <a:defRPr sz="2400" kern="1200">
                <a:solidFill>
                  <a:srgbClr val="646561"/>
                </a:solidFill>
                <a:latin typeface="Franklin Gothic Book" panose="020B0503020102020204" pitchFamily="34" charset="0"/>
                <a:ea typeface="Franklin Gothic Book" panose="020B0503020102020204" pitchFamily="34" charset="0"/>
                <a:cs typeface="Franklin Gothic Book" charset="0"/>
              </a:defRPr>
            </a:lvl2pPr>
            <a:lvl3pPr marL="1143000" indent="-228600" algn="l" defTabSz="914400" rtl="0" eaLnBrk="1" latinLnBrk="0" hangingPunct="1">
              <a:lnSpc>
                <a:spcPct val="90000"/>
              </a:lnSpc>
              <a:spcBef>
                <a:spcPts val="500"/>
              </a:spcBef>
              <a:buFont typeface="Arial"/>
              <a:buChar char="•"/>
              <a:defRPr sz="2000" kern="1200">
                <a:solidFill>
                  <a:srgbClr val="646561"/>
                </a:solidFill>
                <a:latin typeface="Franklin Gothic Book" panose="020B0503020102020204" pitchFamily="34" charset="0"/>
                <a:ea typeface="Franklin Gothic Book" panose="020B0503020102020204" pitchFamily="34" charset="0"/>
                <a:cs typeface="Franklin Gothic Book" charset="0"/>
              </a:defRPr>
            </a:lvl3pPr>
            <a:lvl4pPr marL="1600200" indent="-228600" algn="l" defTabSz="914400" rtl="0" eaLnBrk="1" latinLnBrk="0" hangingPunct="1">
              <a:lnSpc>
                <a:spcPct val="90000"/>
              </a:lnSpc>
              <a:spcBef>
                <a:spcPts val="500"/>
              </a:spcBef>
              <a:buFont typeface="Arial"/>
              <a:buChar char="•"/>
              <a:defRPr sz="1800" kern="1200">
                <a:solidFill>
                  <a:srgbClr val="646561"/>
                </a:solidFill>
                <a:latin typeface="Franklin Gothic Book" panose="020B0503020102020204" pitchFamily="34" charset="0"/>
                <a:ea typeface="Franklin Gothic Book" panose="020B0503020102020204" pitchFamily="34" charset="0"/>
                <a:cs typeface="Franklin Gothic Book" charset="0"/>
              </a:defRPr>
            </a:lvl4pPr>
            <a:lvl5pPr marL="2057400" indent="-228600" algn="l" defTabSz="914400" rtl="0" eaLnBrk="1" latinLnBrk="0" hangingPunct="1">
              <a:lnSpc>
                <a:spcPct val="90000"/>
              </a:lnSpc>
              <a:spcBef>
                <a:spcPts val="500"/>
              </a:spcBef>
              <a:buFont typeface="Arial"/>
              <a:buChar char="•"/>
              <a:defRPr sz="1800" kern="1200">
                <a:solidFill>
                  <a:srgbClr val="646561"/>
                </a:solidFill>
                <a:latin typeface="Franklin Gothic Book" panose="020B0503020102020204" pitchFamily="34" charset="0"/>
                <a:ea typeface="Franklin Gothic Book" panose="020B0503020102020204" pitchFamily="34" charset="0"/>
                <a:cs typeface="Franklin Gothic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000" dirty="0" smtClean="0"/>
              <a:t>You have to know:</a:t>
            </a:r>
          </a:p>
          <a:p>
            <a:r>
              <a:rPr lang="en-US" sz="2000" b="1" dirty="0" smtClean="0"/>
              <a:t>when </a:t>
            </a:r>
            <a:r>
              <a:rPr lang="en-US" sz="2000" dirty="0" smtClean="0"/>
              <a:t>to sow, </a:t>
            </a:r>
          </a:p>
          <a:p>
            <a:r>
              <a:rPr lang="en-US" sz="2000" b="1" dirty="0" smtClean="0"/>
              <a:t>how</a:t>
            </a:r>
            <a:r>
              <a:rPr lang="en-US" sz="2000" dirty="0" smtClean="0"/>
              <a:t> to grow, </a:t>
            </a:r>
          </a:p>
          <a:p>
            <a:r>
              <a:rPr lang="en-US" sz="2000" b="1" dirty="0" smtClean="0"/>
              <a:t>when</a:t>
            </a:r>
            <a:r>
              <a:rPr lang="en-US" sz="2000" dirty="0" smtClean="0"/>
              <a:t> to harvest</a:t>
            </a:r>
          </a:p>
          <a:p>
            <a:r>
              <a:rPr lang="en-US" sz="2000" b="1" dirty="0" smtClean="0"/>
              <a:t>how </a:t>
            </a:r>
            <a:r>
              <a:rPr lang="en-US" sz="2000" dirty="0" smtClean="0"/>
              <a:t>to sell.  </a:t>
            </a:r>
          </a:p>
        </p:txBody>
      </p:sp>
      <p:sp>
        <p:nvSpPr>
          <p:cNvPr id="12" name="Content Placeholder 2"/>
          <p:cNvSpPr txBox="1">
            <a:spLocks/>
          </p:cNvSpPr>
          <p:nvPr/>
        </p:nvSpPr>
        <p:spPr>
          <a:xfrm rot="844040">
            <a:off x="4748919" y="852942"/>
            <a:ext cx="4991464" cy="2899780"/>
          </a:xfrm>
          <a:prstGeom prst="cloud">
            <a:avLst/>
          </a:prstGeom>
          <a:solidFill>
            <a:srgbClr val="32697C">
              <a:alpha val="10196"/>
            </a:srgbClr>
          </a:solidFill>
          <a:ln w="28575">
            <a:solidFill>
              <a:srgbClr val="32697C"/>
            </a:solidFill>
          </a:ln>
        </p:spPr>
        <p:txBody>
          <a:bodyPr vert="horz" lIns="182880" tIns="91440" rIns="0" bIns="0" rtlCol="0">
            <a:noAutofit/>
          </a:bodyPr>
          <a:lstStyle>
            <a:lvl1pPr marL="228600" indent="-228600" algn="l" defTabSz="914400" rtl="0" eaLnBrk="1" latinLnBrk="0" hangingPunct="1">
              <a:lnSpc>
                <a:spcPct val="90000"/>
              </a:lnSpc>
              <a:spcBef>
                <a:spcPts val="1000"/>
              </a:spcBef>
              <a:buFont typeface="Arial"/>
              <a:buChar char="•"/>
              <a:defRPr sz="2800" kern="1200">
                <a:solidFill>
                  <a:srgbClr val="646561"/>
                </a:solidFill>
                <a:latin typeface="Franklin Gothic Book" panose="020B0503020102020204" pitchFamily="34" charset="0"/>
                <a:ea typeface="Franklin Gothic Book" panose="020B0503020102020204" pitchFamily="34" charset="0"/>
                <a:cs typeface="Franklin Gothic Book" charset="0"/>
              </a:defRPr>
            </a:lvl1pPr>
            <a:lvl2pPr marL="685800" indent="-228600" algn="l" defTabSz="914400" rtl="0" eaLnBrk="1" latinLnBrk="0" hangingPunct="1">
              <a:lnSpc>
                <a:spcPct val="90000"/>
              </a:lnSpc>
              <a:spcBef>
                <a:spcPts val="500"/>
              </a:spcBef>
              <a:buFont typeface="Arial"/>
              <a:buChar char="•"/>
              <a:defRPr sz="2400" kern="1200">
                <a:solidFill>
                  <a:srgbClr val="646561"/>
                </a:solidFill>
                <a:latin typeface="Franklin Gothic Book" panose="020B0503020102020204" pitchFamily="34" charset="0"/>
                <a:ea typeface="Franklin Gothic Book" panose="020B0503020102020204" pitchFamily="34" charset="0"/>
                <a:cs typeface="Franklin Gothic Book" charset="0"/>
              </a:defRPr>
            </a:lvl2pPr>
            <a:lvl3pPr marL="1143000" indent="-228600" algn="l" defTabSz="914400" rtl="0" eaLnBrk="1" latinLnBrk="0" hangingPunct="1">
              <a:lnSpc>
                <a:spcPct val="90000"/>
              </a:lnSpc>
              <a:spcBef>
                <a:spcPts val="500"/>
              </a:spcBef>
              <a:buFont typeface="Arial"/>
              <a:buChar char="•"/>
              <a:defRPr sz="2000" kern="1200">
                <a:solidFill>
                  <a:srgbClr val="646561"/>
                </a:solidFill>
                <a:latin typeface="Franklin Gothic Book" panose="020B0503020102020204" pitchFamily="34" charset="0"/>
                <a:ea typeface="Franklin Gothic Book" panose="020B0503020102020204" pitchFamily="34" charset="0"/>
                <a:cs typeface="Franklin Gothic Book" charset="0"/>
              </a:defRPr>
            </a:lvl3pPr>
            <a:lvl4pPr marL="1600200" indent="-228600" algn="l" defTabSz="914400" rtl="0" eaLnBrk="1" latinLnBrk="0" hangingPunct="1">
              <a:lnSpc>
                <a:spcPct val="90000"/>
              </a:lnSpc>
              <a:spcBef>
                <a:spcPts val="500"/>
              </a:spcBef>
              <a:buFont typeface="Arial"/>
              <a:buChar char="•"/>
              <a:defRPr sz="1800" kern="1200">
                <a:solidFill>
                  <a:srgbClr val="646561"/>
                </a:solidFill>
                <a:latin typeface="Franklin Gothic Book" panose="020B0503020102020204" pitchFamily="34" charset="0"/>
                <a:ea typeface="Franklin Gothic Book" panose="020B0503020102020204" pitchFamily="34" charset="0"/>
                <a:cs typeface="Franklin Gothic Book" charset="0"/>
              </a:defRPr>
            </a:lvl4pPr>
            <a:lvl5pPr marL="2057400" indent="-228600" algn="l" defTabSz="914400" rtl="0" eaLnBrk="1" latinLnBrk="0" hangingPunct="1">
              <a:lnSpc>
                <a:spcPct val="90000"/>
              </a:lnSpc>
              <a:spcBef>
                <a:spcPts val="500"/>
              </a:spcBef>
              <a:buFont typeface="Arial"/>
              <a:buChar char="•"/>
              <a:defRPr sz="1800" kern="1200">
                <a:solidFill>
                  <a:srgbClr val="646561"/>
                </a:solidFill>
                <a:latin typeface="Franklin Gothic Book" panose="020B0503020102020204" pitchFamily="34" charset="0"/>
                <a:ea typeface="Franklin Gothic Book" panose="020B0503020102020204" pitchFamily="34" charset="0"/>
                <a:cs typeface="Franklin Gothic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000" dirty="0"/>
              <a:t>And, at the same time…</a:t>
            </a:r>
          </a:p>
          <a:p>
            <a:pPr lvl="1"/>
            <a:r>
              <a:rPr lang="en-US" sz="2000" dirty="0"/>
              <a:t>keep one eye on unpredictable weather; and, </a:t>
            </a:r>
          </a:p>
          <a:p>
            <a:pPr lvl="1"/>
            <a:r>
              <a:rPr lang="en-US" sz="2000" dirty="0"/>
              <a:t>keep the other eye on changing markets. </a:t>
            </a:r>
          </a:p>
        </p:txBody>
      </p:sp>
      <p:sp>
        <p:nvSpPr>
          <p:cNvPr id="13" name="Content Placeholder 2"/>
          <p:cNvSpPr txBox="1">
            <a:spLocks/>
          </p:cNvSpPr>
          <p:nvPr/>
        </p:nvSpPr>
        <p:spPr>
          <a:xfrm rot="937103">
            <a:off x="2349539" y="3830860"/>
            <a:ext cx="2948143" cy="2013795"/>
          </a:xfrm>
          <a:prstGeom prst="cloud">
            <a:avLst/>
          </a:prstGeom>
          <a:solidFill>
            <a:srgbClr val="E28432">
              <a:alpha val="40000"/>
            </a:srgbClr>
          </a:solidFill>
          <a:ln w="28575">
            <a:solidFill>
              <a:srgbClr val="E28432"/>
            </a:solidFill>
          </a:ln>
        </p:spPr>
        <p:txBody>
          <a:bodyPr vert="horz" lIns="0" tIns="0" rIns="0" bIns="0" rtlCol="0">
            <a:normAutofit/>
          </a:bodyPr>
          <a:lstStyle>
            <a:lvl1pPr marL="228600" indent="-228600" algn="l" defTabSz="914400" rtl="0" eaLnBrk="1" latinLnBrk="0" hangingPunct="1">
              <a:lnSpc>
                <a:spcPct val="90000"/>
              </a:lnSpc>
              <a:spcBef>
                <a:spcPts val="1000"/>
              </a:spcBef>
              <a:buFont typeface="Arial"/>
              <a:buChar char="•"/>
              <a:defRPr sz="2800" kern="1200">
                <a:solidFill>
                  <a:srgbClr val="646561"/>
                </a:solidFill>
                <a:latin typeface="Franklin Gothic Book" panose="020B0503020102020204" pitchFamily="34" charset="0"/>
                <a:ea typeface="Franklin Gothic Book" panose="020B0503020102020204" pitchFamily="34" charset="0"/>
                <a:cs typeface="Franklin Gothic Book" charset="0"/>
              </a:defRPr>
            </a:lvl1pPr>
            <a:lvl2pPr marL="685800" indent="-228600" algn="l" defTabSz="914400" rtl="0" eaLnBrk="1" latinLnBrk="0" hangingPunct="1">
              <a:lnSpc>
                <a:spcPct val="90000"/>
              </a:lnSpc>
              <a:spcBef>
                <a:spcPts val="500"/>
              </a:spcBef>
              <a:buFont typeface="Arial"/>
              <a:buChar char="•"/>
              <a:defRPr sz="2400" kern="1200">
                <a:solidFill>
                  <a:srgbClr val="646561"/>
                </a:solidFill>
                <a:latin typeface="Franklin Gothic Book" panose="020B0503020102020204" pitchFamily="34" charset="0"/>
                <a:ea typeface="Franklin Gothic Book" panose="020B0503020102020204" pitchFamily="34" charset="0"/>
                <a:cs typeface="Franklin Gothic Book" charset="0"/>
              </a:defRPr>
            </a:lvl2pPr>
            <a:lvl3pPr marL="1143000" indent="-228600" algn="l" defTabSz="914400" rtl="0" eaLnBrk="1" latinLnBrk="0" hangingPunct="1">
              <a:lnSpc>
                <a:spcPct val="90000"/>
              </a:lnSpc>
              <a:spcBef>
                <a:spcPts val="500"/>
              </a:spcBef>
              <a:buFont typeface="Arial"/>
              <a:buChar char="•"/>
              <a:defRPr sz="2000" kern="1200">
                <a:solidFill>
                  <a:srgbClr val="646561"/>
                </a:solidFill>
                <a:latin typeface="Franklin Gothic Book" panose="020B0503020102020204" pitchFamily="34" charset="0"/>
                <a:ea typeface="Franklin Gothic Book" panose="020B0503020102020204" pitchFamily="34" charset="0"/>
                <a:cs typeface="Franklin Gothic Book" charset="0"/>
              </a:defRPr>
            </a:lvl3pPr>
            <a:lvl4pPr marL="1600200" indent="-228600" algn="l" defTabSz="914400" rtl="0" eaLnBrk="1" latinLnBrk="0" hangingPunct="1">
              <a:lnSpc>
                <a:spcPct val="90000"/>
              </a:lnSpc>
              <a:spcBef>
                <a:spcPts val="500"/>
              </a:spcBef>
              <a:buFont typeface="Arial"/>
              <a:buChar char="•"/>
              <a:defRPr sz="1800" kern="1200">
                <a:solidFill>
                  <a:srgbClr val="646561"/>
                </a:solidFill>
                <a:latin typeface="Franklin Gothic Book" panose="020B0503020102020204" pitchFamily="34" charset="0"/>
                <a:ea typeface="Franklin Gothic Book" panose="020B0503020102020204" pitchFamily="34" charset="0"/>
                <a:cs typeface="Franklin Gothic Book" charset="0"/>
              </a:defRPr>
            </a:lvl4pPr>
            <a:lvl5pPr marL="2057400" indent="-228600" algn="l" defTabSz="914400" rtl="0" eaLnBrk="1" latinLnBrk="0" hangingPunct="1">
              <a:lnSpc>
                <a:spcPct val="90000"/>
              </a:lnSpc>
              <a:spcBef>
                <a:spcPts val="500"/>
              </a:spcBef>
              <a:buFont typeface="Arial"/>
              <a:buChar char="•"/>
              <a:defRPr sz="1800" kern="1200">
                <a:solidFill>
                  <a:srgbClr val="646561"/>
                </a:solidFill>
                <a:latin typeface="Franklin Gothic Book" panose="020B0503020102020204" pitchFamily="34" charset="0"/>
                <a:ea typeface="Franklin Gothic Book" panose="020B0503020102020204" pitchFamily="34" charset="0"/>
                <a:cs typeface="Franklin Gothic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000" dirty="0" smtClean="0"/>
              <a:t>…This </a:t>
            </a:r>
            <a:r>
              <a:rPr lang="en-US" sz="2000" dirty="0"/>
              <a:t>knowledge contributes to deciding WHAT to </a:t>
            </a:r>
            <a:r>
              <a:rPr lang="en-US" sz="2000" dirty="0" smtClean="0"/>
              <a:t>grow.</a:t>
            </a:r>
            <a:endParaRPr lang="en-US" sz="2000" dirty="0"/>
          </a:p>
        </p:txBody>
      </p:sp>
      <p:pic>
        <p:nvPicPr>
          <p:cNvPr id="2050" name="Picture 2"/>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681438" y="4390822"/>
            <a:ext cx="784962" cy="1765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Oval 13"/>
          <p:cNvSpPr/>
          <p:nvPr/>
        </p:nvSpPr>
        <p:spPr>
          <a:xfrm>
            <a:off x="735903" y="4282518"/>
            <a:ext cx="102162" cy="106679"/>
          </a:xfrm>
          <a:prstGeom prst="ellipse">
            <a:avLst/>
          </a:prstGeom>
          <a:solidFill>
            <a:srgbClr val="E28432">
              <a:alpha val="20000"/>
            </a:srgbClr>
          </a:solidFill>
          <a:ln>
            <a:solidFill>
              <a:srgbClr val="E28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62943" y="3671571"/>
            <a:ext cx="254562" cy="232753"/>
          </a:xfrm>
          <a:prstGeom prst="ellipse">
            <a:avLst/>
          </a:prstGeom>
          <a:solidFill>
            <a:srgbClr val="E28432">
              <a:alpha val="20000"/>
            </a:srgbClr>
          </a:solidFill>
          <a:ln>
            <a:solidFill>
              <a:srgbClr val="E28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493082" y="2748242"/>
            <a:ext cx="254562" cy="232753"/>
          </a:xfrm>
          <a:prstGeom prst="ellipse">
            <a:avLst/>
          </a:prstGeom>
          <a:solidFill>
            <a:srgbClr val="32697C">
              <a:alpha val="20000"/>
            </a:srgbClr>
          </a:solidFill>
          <a:ln>
            <a:solidFill>
              <a:srgbClr val="3269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147785" y="3133585"/>
            <a:ext cx="102162" cy="106679"/>
          </a:xfrm>
          <a:prstGeom prst="ellipse">
            <a:avLst/>
          </a:prstGeom>
          <a:solidFill>
            <a:srgbClr val="32697C">
              <a:alpha val="20000"/>
            </a:srgbClr>
          </a:solidFill>
          <a:ln>
            <a:solidFill>
              <a:srgbClr val="3269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46106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663700"/>
            <a:ext cx="3867150" cy="4351338"/>
          </a:xfrm>
        </p:spPr>
        <p:txBody>
          <a:bodyPr>
            <a:noAutofit/>
          </a:bodyPr>
          <a:lstStyle/>
          <a:p>
            <a:r>
              <a:rPr lang="en-US" sz="2400" dirty="0" smtClean="0"/>
              <a:t>Women are more active in agriculture than men</a:t>
            </a:r>
            <a:r>
              <a:rPr lang="mr-IN" sz="2400" dirty="0" smtClean="0"/>
              <a:t>–</a:t>
            </a:r>
            <a:r>
              <a:rPr lang="en-US" sz="2400" dirty="0" smtClean="0"/>
              <a:t>especially unpaid labor.</a:t>
            </a:r>
          </a:p>
          <a:p>
            <a:r>
              <a:rPr lang="en-US" sz="2400" dirty="0" smtClean="0"/>
              <a:t>This impacts the health of the whole family</a:t>
            </a:r>
          </a:p>
          <a:p>
            <a:pPr lvl="1"/>
            <a:r>
              <a:rPr lang="en-US" sz="2000" dirty="0" smtClean="0"/>
              <a:t>Pregnant/breastfeeding women perform agricultural labor</a:t>
            </a:r>
            <a:r>
              <a:rPr lang="mr-IN" sz="2000" dirty="0" smtClean="0"/>
              <a:t>–</a:t>
            </a:r>
            <a:r>
              <a:rPr lang="en-US" sz="2000" dirty="0" smtClean="0"/>
              <a:t> making it even harder to meet nutritional needs</a:t>
            </a:r>
          </a:p>
          <a:p>
            <a:pPr lvl="1"/>
            <a:r>
              <a:rPr lang="en-US" sz="2000" dirty="0" smtClean="0"/>
              <a:t>She has less time to care for other children</a:t>
            </a:r>
          </a:p>
          <a:p>
            <a:pPr lvl="1"/>
            <a:r>
              <a:rPr lang="en-US" sz="2000" dirty="0" smtClean="0"/>
              <a:t>Little control over agricultural income</a:t>
            </a:r>
          </a:p>
          <a:p>
            <a:pPr lvl="1"/>
            <a:endParaRPr lang="en-US" dirty="0"/>
          </a:p>
        </p:txBody>
      </p:sp>
      <p:sp>
        <p:nvSpPr>
          <p:cNvPr id="2" name="Title 1"/>
          <p:cNvSpPr>
            <a:spLocks noGrp="1"/>
          </p:cNvSpPr>
          <p:nvPr>
            <p:ph type="title"/>
          </p:nvPr>
        </p:nvSpPr>
        <p:spPr/>
        <p:txBody>
          <a:bodyPr/>
          <a:lstStyle/>
          <a:p>
            <a:r>
              <a:rPr lang="en-US" dirty="0" smtClean="0"/>
              <a:t>Agriculture and Women’s Lives</a:t>
            </a:r>
            <a:endParaRPr lang="en-US" dirty="0"/>
          </a:p>
        </p:txBody>
      </p:sp>
      <p:sp>
        <p:nvSpPr>
          <p:cNvPr id="9" name="TextBox 8"/>
          <p:cNvSpPr txBox="1"/>
          <p:nvPr/>
        </p:nvSpPr>
        <p:spPr>
          <a:xfrm>
            <a:off x="5819470" y="4885330"/>
            <a:ext cx="3313685" cy="215444"/>
          </a:xfrm>
          <a:prstGeom prst="rect">
            <a:avLst/>
          </a:prstGeom>
          <a:noFill/>
        </p:spPr>
        <p:txBody>
          <a:bodyPr wrap="square" rtlCol="0">
            <a:spAutoFit/>
          </a:bodyPr>
          <a:lstStyle/>
          <a:p>
            <a:pPr algn="r"/>
            <a:r>
              <a:rPr lang="en-US" sz="800" dirty="0" smtClean="0">
                <a:latin typeface="Franklin Gothic Book" panose="020B0503020102020204" pitchFamily="34" charset="0"/>
              </a:rPr>
              <a:t>Photo credit</a:t>
            </a:r>
            <a:r>
              <a:rPr lang="en-US" sz="800" dirty="0">
                <a:latin typeface="Franklin Gothic Book" panose="020B0503020102020204" pitchFamily="34" charset="0"/>
              </a:rPr>
              <a:t>: Giulio </a:t>
            </a:r>
            <a:r>
              <a:rPr lang="en-US" sz="800" dirty="0" smtClean="0">
                <a:latin typeface="Franklin Gothic Book" panose="020B0503020102020204" pitchFamily="34" charset="0"/>
              </a:rPr>
              <a:t>Napolitano, FAO</a:t>
            </a:r>
            <a:endParaRPr lang="en-US" sz="800" dirty="0">
              <a:latin typeface="Franklin Gothic Book" panose="020B0503020102020204" pitchFamily="34" charset="0"/>
            </a:endParaRPr>
          </a:p>
        </p:txBody>
      </p:sp>
      <p:sp>
        <p:nvSpPr>
          <p:cNvPr id="7" name="TextBox 6"/>
          <p:cNvSpPr txBox="1"/>
          <p:nvPr/>
        </p:nvSpPr>
        <p:spPr>
          <a:xfrm>
            <a:off x="-31751" y="6029104"/>
            <a:ext cx="2682875" cy="215444"/>
          </a:xfrm>
          <a:prstGeom prst="rect">
            <a:avLst/>
          </a:prstGeom>
          <a:noFill/>
        </p:spPr>
        <p:txBody>
          <a:bodyPr wrap="square" rtlCol="0">
            <a:spAutoFit/>
          </a:bodyPr>
          <a:lstStyle/>
          <a:p>
            <a:r>
              <a:rPr lang="en-US" sz="800" b="1" dirty="0" smtClean="0">
                <a:latin typeface="Franklin Gothic Book" panose="020B0503020102020204" pitchFamily="34" charset="0"/>
                <a:ea typeface="Century Gothic" charset="0"/>
                <a:cs typeface="Century Gothic" charset="0"/>
              </a:rPr>
              <a:t>Source: </a:t>
            </a:r>
            <a:r>
              <a:rPr lang="en-US" sz="800" dirty="0" smtClean="0"/>
              <a:t>FAO 2013</a:t>
            </a:r>
            <a:endParaRPr lang="en-US" sz="800" dirty="0">
              <a:latin typeface="Franklin Gothic Book" panose="020B0503020102020204" pitchFamily="34" charset="0"/>
              <a:ea typeface="Century Gothic" charset="0"/>
              <a:cs typeface="Century Gothic"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900" y="2275480"/>
            <a:ext cx="4352925" cy="2609850"/>
          </a:xfrm>
          <a:prstGeom prst="rect">
            <a:avLst/>
          </a:prstGeom>
          <a:noFill/>
          <a:ln w="28575">
            <a:solidFill>
              <a:srgbClr val="32697C"/>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54392419"/>
      </p:ext>
    </p:extLst>
  </p:cSld>
  <p:clrMapOvr>
    <a:masterClrMapping/>
  </p:clrMapOvr>
  <p:timing>
    <p:tnLst>
      <p:par>
        <p:cTn id="1" dur="indefinite" restart="never" nodeType="tmRoot"/>
      </p:par>
    </p:tnLst>
  </p:timing>
</p:sld>
</file>

<file path=ppt/theme/theme1.xml><?xml version="1.0" encoding="utf-8"?>
<a:theme xmlns:a="http://schemas.openxmlformats.org/drawingml/2006/main" name="feed_the_future_spring_presentation_template_may_2015 (1)">
  <a:themeElements>
    <a:clrScheme name="SPRING template colors">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SPRING presentation (green, May 14, 2015) v3 copy hi" id="{E42D5F45-1E61-1A4C-9323-4F8D56F9D74E}" vid="{91730AB6-8CE9-1645-B806-DD153BBA7C69}"/>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SPRING presentation (green, May 14, 2015) v3 copy hi" id="{E42D5F45-1E61-1A4C-9323-4F8D56F9D74E}" vid="{C64F6D86-A2F5-1544-9228-86AABED60347}"/>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SPRING presentation (green, May 14, 2015) v3 copy hi" id="{E42D5F45-1E61-1A4C-9323-4F8D56F9D74E}" vid="{11D14590-4798-4849-B265-813D64193F8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feed_the_future_spring_presentation_template_may_2015_0 (2)</Template>
  <TotalTime>0</TotalTime>
  <Words>1262</Words>
  <Application>Microsoft Office PowerPoint</Application>
  <PresentationFormat>On-screen Show (4:3)</PresentationFormat>
  <Paragraphs>212</Paragraphs>
  <Slides>31</Slides>
  <Notes>21</Notes>
  <HiddenSlides>0</HiddenSlides>
  <MMClips>0</MMClips>
  <ScaleCrop>false</ScaleCrop>
  <HeadingPairs>
    <vt:vector size="4" baseType="variant">
      <vt:variant>
        <vt:lpstr>Theme</vt:lpstr>
      </vt:variant>
      <vt:variant>
        <vt:i4>3</vt:i4>
      </vt:variant>
      <vt:variant>
        <vt:lpstr>Slide Titles</vt:lpstr>
      </vt:variant>
      <vt:variant>
        <vt:i4>31</vt:i4>
      </vt:variant>
    </vt:vector>
  </HeadingPairs>
  <TitlesOfParts>
    <vt:vector size="34" baseType="lpstr">
      <vt:lpstr>feed_the_future_spring_presentation_template_may_2015 (1)</vt:lpstr>
      <vt:lpstr>Custom Design</vt:lpstr>
      <vt:lpstr>1_Custom Design</vt:lpstr>
      <vt:lpstr>Essential Concepts in Agriculture and  Food Systems</vt:lpstr>
      <vt:lpstr>Agriculture Elements of the Pathways</vt:lpstr>
      <vt:lpstr>Objectives</vt:lpstr>
      <vt:lpstr>Understanding Agriculture</vt:lpstr>
      <vt:lpstr>Enough Food Is Produced to Feed Everyone</vt:lpstr>
      <vt:lpstr>Agriculture and Food Production</vt:lpstr>
      <vt:lpstr>Agriculture as a Source of Income</vt:lpstr>
      <vt:lpstr>But, farming is not easy... </vt:lpstr>
      <vt:lpstr>Agriculture and Women’s Lives</vt:lpstr>
      <vt:lpstr>The Goals of Agriculture Programs</vt:lpstr>
      <vt:lpstr>Agriculture Programs Work on Multiple Levels</vt:lpstr>
      <vt:lpstr>Exercise: Mapping a food system</vt:lpstr>
      <vt:lpstr>Food System</vt:lpstr>
      <vt:lpstr>Actors in the Food System</vt:lpstr>
      <vt:lpstr>Value Chains– Product Specific</vt:lpstr>
      <vt:lpstr>How do we continue to increase production and income, without negatively impacting the environment?</vt:lpstr>
      <vt:lpstr>PowerPoint Presentation</vt:lpstr>
      <vt:lpstr>Challenge 1:  Limited Natural Resources  Water Use (2014)</vt:lpstr>
      <vt:lpstr>Challenge 1:  Limited Natural Resources  Climate Change</vt:lpstr>
      <vt:lpstr>Challenge 2: Shifts in What is Grown &amp; Eaten</vt:lpstr>
      <vt:lpstr>Animal source foods: Grams per capita daily 1990 - 2011</vt:lpstr>
      <vt:lpstr>A Smarter Approach to Agriculture</vt:lpstr>
      <vt:lpstr>Solutions: Create Shifts in Consumer Demand</vt:lpstr>
      <vt:lpstr>Solutions: Supportive Government Policies</vt:lpstr>
      <vt:lpstr>Solutions: Support for Farmers</vt:lpstr>
      <vt:lpstr>Solutions: Climate-Smart Agriculture</vt:lpstr>
      <vt:lpstr>Solutions: Climate-Smart Agriculture (2)</vt:lpstr>
      <vt:lpstr>Key Points from This Session</vt:lpstr>
      <vt:lpstr>Key Points from this Session (2)</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 Concepts in Agriculture and Food Systems: SPRING Nutrition-Sensitive Agriculture Training Resource Package (February 2018)</dc:title>
  <dc:subject>PowerPoint presentation for Essential Concepts in Agriculture and Food Systems: SPRING Nutrition-Sensitive Agriculture Training Resource Package</dc:subject>
  <dc:creator/>
  <cp:keywords>Feed the Future, USAID, SPRING, nutrition, agriculture, training</cp:keywords>
  <cp:lastModifiedBy/>
  <cp:revision>1</cp:revision>
  <dcterms:created xsi:type="dcterms:W3CDTF">2017-05-09T11:21:47Z</dcterms:created>
  <dcterms:modified xsi:type="dcterms:W3CDTF">2018-03-27T04:10:06Z</dcterms:modified>
</cp:coreProperties>
</file>