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 id="2147483681" r:id="rId3"/>
  </p:sldMasterIdLst>
  <p:notesMasterIdLst>
    <p:notesMasterId r:id="rId31"/>
  </p:notesMasterIdLst>
  <p:handoutMasterIdLst>
    <p:handoutMasterId r:id="rId32"/>
  </p:handoutMasterIdLst>
  <p:sldIdLst>
    <p:sldId id="256" r:id="rId4"/>
    <p:sldId id="310" r:id="rId5"/>
    <p:sldId id="316" r:id="rId6"/>
    <p:sldId id="313" r:id="rId7"/>
    <p:sldId id="263" r:id="rId8"/>
    <p:sldId id="308" r:id="rId9"/>
    <p:sldId id="261" r:id="rId10"/>
    <p:sldId id="304" r:id="rId11"/>
    <p:sldId id="311" r:id="rId12"/>
    <p:sldId id="294" r:id="rId13"/>
    <p:sldId id="289" r:id="rId14"/>
    <p:sldId id="295" r:id="rId15"/>
    <p:sldId id="292" r:id="rId16"/>
    <p:sldId id="301" r:id="rId17"/>
    <p:sldId id="282" r:id="rId18"/>
    <p:sldId id="293" r:id="rId19"/>
    <p:sldId id="283" r:id="rId20"/>
    <p:sldId id="284" r:id="rId21"/>
    <p:sldId id="300" r:id="rId22"/>
    <p:sldId id="286" r:id="rId23"/>
    <p:sldId id="267" r:id="rId24"/>
    <p:sldId id="305" r:id="rId25"/>
    <p:sldId id="298" r:id="rId26"/>
    <p:sldId id="307" r:id="rId27"/>
    <p:sldId id="314" r:id="rId28"/>
    <p:sldId id="315" r:id="rId29"/>
    <p:sldId id="279" r:id="rId30"/>
  </p:sldIdLst>
  <p:sldSz cx="9144000" cy="6858000" type="screen4x3"/>
  <p:notesSz cx="7077075" cy="9363075"/>
  <p:embeddedFontLst>
    <p:embeddedFont>
      <p:font typeface="Arial Unicode MS" panose="020B0604020202020204" pitchFamily="34" charset="-128"/>
      <p:regular r:id="rId33"/>
    </p:embeddedFont>
    <p:embeddedFont>
      <p:font typeface="Calibri" panose="020F0502020204030204" pitchFamily="34" charset="0"/>
      <p:regular r:id="rId34"/>
      <p:bold r:id="rId35"/>
      <p:italic r:id="rId36"/>
      <p:boldItalic r:id="rId37"/>
    </p:embeddedFont>
    <p:embeddedFont>
      <p:font typeface="Questrial" panose="020B0604020202020204" charset="0"/>
      <p:regular r:id="rId38"/>
    </p:embeddedFont>
    <p:embeddedFont>
      <p:font typeface="Source Sans Pro" panose="020B0604020202020204" charset="0"/>
      <p:regular r:id="rId39"/>
      <p:bold r:id="rId40"/>
      <p:italic r:id="rId41"/>
      <p:boldItalic r:id="rId42"/>
    </p:embeddedFont>
    <p:embeddedFont>
      <p:font typeface="Quattrocento Sans"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576">
          <p15:clr>
            <a:srgbClr val="A4A3A4"/>
          </p15:clr>
        </p15:guide>
        <p15:guide id="2" pos="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scha Lamstein" initials="" lastIdx="2" clrIdx="0"/>
  <p:cmAuthor id="7" name="JQ" initials="JQ" lastIdx="24" clrIdx="7">
    <p:extLst/>
  </p:cmAuthor>
  <p:cmAuthor id="1" name="Amanda Makulec" initials="ABM" lastIdx="18" clrIdx="1"/>
  <p:cmAuthor id="8" name="PM" initials="PM" lastIdx="23" clrIdx="8">
    <p:extLst/>
  </p:cmAuthor>
  <p:cmAuthor id="2" name="Slamstein" initials="SL" lastIdx="71" clrIdx="2"/>
  <p:cmAuthor id="9" name="Patricia" initials="P" lastIdx="1" clrIdx="9"/>
  <p:cmAuthor id="3" name="Kristen Devlin" initials="KD" lastIdx="26" clrIdx="3"/>
  <p:cmAuthor id="4" name="Alexis D'Agostino" initials="AD" lastIdx="18" clrIdx="4"/>
  <p:cmAuthor id="5" name="C. Hart" initials="CCH" lastIdx="8" clrIdx="5"/>
  <p:cmAuthor id="6" name="JSI" initials="J" lastIdx="1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21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0B7DEA9-941F-4DE4-B690-58208C39A6B7}">
  <a:tblStyle styleId="{70B7DEA9-941F-4DE4-B690-58208C39A6B7}"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5" autoAdjust="0"/>
    <p:restoredTop sz="84260" autoAdjust="0"/>
  </p:normalViewPr>
  <p:slideViewPr>
    <p:cSldViewPr>
      <p:cViewPr varScale="1">
        <p:scale>
          <a:sx n="53" d="100"/>
          <a:sy n="53" d="100"/>
        </p:scale>
        <p:origin x="-996" y="-90"/>
      </p:cViewPr>
      <p:guideLst>
        <p:guide orient="horz" pos="864"/>
        <p:guide pos="3456"/>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21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2173230124647255E-2"/>
          <c:y val="0.35660715354720901"/>
          <c:w val="0.88318932832957253"/>
          <c:h val="0.55863470025979733"/>
        </c:manualLayout>
      </c:layout>
      <c:barChart>
        <c:barDir val="col"/>
        <c:grouping val="clustered"/>
        <c:varyColors val="0"/>
        <c:ser>
          <c:idx val="0"/>
          <c:order val="0"/>
          <c:tx>
            <c:strRef>
              <c:f>Sheet1!$B$1</c:f>
              <c:strCache>
                <c:ptCount val="1"/>
                <c:pt idx="0">
                  <c:v>According to most recent data, stunting remains a major challenge in India.
</c:v>
                </c:pt>
              </c:strCache>
            </c:strRef>
          </c:tx>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Sheet1!$A$2:$A$6</c:f>
              <c:numCache>
                <c:formatCode>General</c:formatCode>
                <c:ptCount val="5"/>
                <c:pt idx="0">
                  <c:v>2004</c:v>
                </c:pt>
                <c:pt idx="1">
                  <c:v>2006</c:v>
                </c:pt>
                <c:pt idx="2">
                  <c:v>2009</c:v>
                </c:pt>
                <c:pt idx="3">
                  <c:v>2010</c:v>
                </c:pt>
                <c:pt idx="4">
                  <c:v>2014</c:v>
                </c:pt>
              </c:numCache>
            </c:numRef>
          </c:cat>
          <c:val>
            <c:numRef>
              <c:f>Sheet1!$B$2:$B$6</c:f>
              <c:numCache>
                <c:formatCode>General</c:formatCode>
                <c:ptCount val="5"/>
                <c:pt idx="0">
                  <c:v>53</c:v>
                </c:pt>
                <c:pt idx="1">
                  <c:v>53</c:v>
                </c:pt>
                <c:pt idx="2">
                  <c:v>49</c:v>
                </c:pt>
                <c:pt idx="3">
                  <c:v>48</c:v>
                </c:pt>
                <c:pt idx="4">
                  <c:v>42</c:v>
                </c:pt>
              </c:numCache>
            </c:numRef>
          </c:val>
        </c:ser>
        <c:dLbls>
          <c:showLegendKey val="0"/>
          <c:showVal val="1"/>
          <c:showCatName val="0"/>
          <c:showSerName val="0"/>
          <c:showPercent val="0"/>
          <c:showBubbleSize val="0"/>
        </c:dLbls>
        <c:gapWidth val="50"/>
        <c:overlap val="40"/>
        <c:axId val="189561472"/>
        <c:axId val="189564416"/>
      </c:barChart>
      <c:catAx>
        <c:axId val="189561472"/>
        <c:scaling>
          <c:orientation val="minMax"/>
        </c:scaling>
        <c:delete val="0"/>
        <c:axPos val="b"/>
        <c:numFmt formatCode="General" sourceLinked="1"/>
        <c:majorTickMark val="none"/>
        <c:minorTickMark val="none"/>
        <c:tickLblPos val="nextTo"/>
        <c:txPr>
          <a:bodyPr/>
          <a:lstStyle/>
          <a:p>
            <a:pPr>
              <a:defRPr sz="1000"/>
            </a:pPr>
            <a:endParaRPr lang="en-US"/>
          </a:p>
        </c:txPr>
        <c:crossAx val="189564416"/>
        <c:crosses val="autoZero"/>
        <c:auto val="1"/>
        <c:lblAlgn val="ctr"/>
        <c:lblOffset val="100"/>
        <c:noMultiLvlLbl val="0"/>
      </c:catAx>
      <c:valAx>
        <c:axId val="189564416"/>
        <c:scaling>
          <c:orientation val="minMax"/>
          <c:min val="0"/>
        </c:scaling>
        <c:delete val="1"/>
        <c:axPos val="l"/>
        <c:numFmt formatCode="General" sourceLinked="1"/>
        <c:majorTickMark val="none"/>
        <c:minorTickMark val="none"/>
        <c:tickLblPos val="nextTo"/>
        <c:crossAx val="18956147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8754520150395585E-2"/>
          <c:y val="0.30586056709322634"/>
          <c:w val="0.95416662538675434"/>
          <c:h val="0.60735986175975132"/>
        </c:manualLayout>
      </c:layout>
      <c:barChart>
        <c:barDir val="col"/>
        <c:grouping val="clustered"/>
        <c:varyColors val="0"/>
        <c:ser>
          <c:idx val="0"/>
          <c:order val="0"/>
          <c:tx>
            <c:strRef>
              <c:f>Sheet1!$B$1</c:f>
              <c:strCache>
                <c:ptCount val="1"/>
                <c:pt idx="0">
                  <c:v>Column1</c:v>
                </c:pt>
              </c:strCache>
            </c:strRef>
          </c:tx>
          <c:spPr>
            <a:solidFill>
              <a:schemeClr val="accent2">
                <a:lumMod val="75000"/>
              </a:schemeClr>
            </a:solidFill>
          </c:spPr>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Sheet1!$A$2:$A$6</c:f>
              <c:numCache>
                <c:formatCode>General</c:formatCode>
                <c:ptCount val="5"/>
                <c:pt idx="0">
                  <c:v>2004</c:v>
                </c:pt>
                <c:pt idx="1">
                  <c:v>2006</c:v>
                </c:pt>
                <c:pt idx="2">
                  <c:v>2009</c:v>
                </c:pt>
                <c:pt idx="3">
                  <c:v>2010</c:v>
                </c:pt>
                <c:pt idx="4">
                  <c:v>2011</c:v>
                </c:pt>
              </c:numCache>
            </c:numRef>
          </c:cat>
          <c:val>
            <c:numRef>
              <c:f>Sheet1!$B$2:$B$6</c:f>
              <c:numCache>
                <c:formatCode>General</c:formatCode>
                <c:ptCount val="5"/>
                <c:pt idx="0">
                  <c:v>73</c:v>
                </c:pt>
                <c:pt idx="1">
                  <c:v>71.7</c:v>
                </c:pt>
                <c:pt idx="2">
                  <c:v>68.400000000000006</c:v>
                </c:pt>
                <c:pt idx="3">
                  <c:v>67</c:v>
                </c:pt>
                <c:pt idx="4">
                  <c:v>65.599999999999994</c:v>
                </c:pt>
              </c:numCache>
            </c:numRef>
          </c:val>
        </c:ser>
        <c:dLbls>
          <c:showLegendKey val="0"/>
          <c:showVal val="1"/>
          <c:showCatName val="0"/>
          <c:showSerName val="0"/>
          <c:showPercent val="0"/>
          <c:showBubbleSize val="0"/>
        </c:dLbls>
        <c:gapWidth val="50"/>
        <c:overlap val="40"/>
        <c:axId val="189579648"/>
        <c:axId val="189582336"/>
      </c:barChart>
      <c:catAx>
        <c:axId val="189579648"/>
        <c:scaling>
          <c:orientation val="minMax"/>
        </c:scaling>
        <c:delete val="0"/>
        <c:axPos val="b"/>
        <c:numFmt formatCode="General" sourceLinked="1"/>
        <c:majorTickMark val="none"/>
        <c:minorTickMark val="none"/>
        <c:tickLblPos val="nextTo"/>
        <c:txPr>
          <a:bodyPr/>
          <a:lstStyle/>
          <a:p>
            <a:pPr>
              <a:defRPr sz="1000"/>
            </a:pPr>
            <a:endParaRPr lang="en-US"/>
          </a:p>
        </c:txPr>
        <c:crossAx val="189582336"/>
        <c:crosses val="autoZero"/>
        <c:auto val="1"/>
        <c:lblAlgn val="ctr"/>
        <c:lblOffset val="100"/>
        <c:noMultiLvlLbl val="0"/>
      </c:catAx>
      <c:valAx>
        <c:axId val="189582336"/>
        <c:scaling>
          <c:orientation val="minMax"/>
          <c:min val="0"/>
        </c:scaling>
        <c:delete val="1"/>
        <c:axPos val="l"/>
        <c:numFmt formatCode="General" sourceLinked="1"/>
        <c:majorTickMark val="none"/>
        <c:minorTickMark val="none"/>
        <c:tickLblPos val="nextTo"/>
        <c:crossAx val="18957964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0.03464</cdr:x>
      <cdr:y>0.02534</cdr:y>
    </cdr:from>
    <cdr:to>
      <cdr:x>0.85872</cdr:x>
      <cdr:y>0.1652</cdr:y>
    </cdr:to>
    <cdr:sp macro="" textlink="">
      <cdr:nvSpPr>
        <cdr:cNvPr id="2" name="TextBox 1"/>
        <cdr:cNvSpPr txBox="1"/>
      </cdr:nvSpPr>
      <cdr:spPr>
        <a:xfrm xmlns:a="http://schemas.openxmlformats.org/drawingml/2006/main">
          <a:off x="150935" y="72383"/>
          <a:ext cx="3590728" cy="399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400" dirty="0">
              <a:latin typeface="Questrial" panose="020B0604020202020204" charset="0"/>
            </a:rPr>
            <a:t>According to most recent data, </a:t>
          </a:r>
          <a:r>
            <a:rPr lang="en-US" sz="1400" b="1" dirty="0">
              <a:solidFill>
                <a:schemeClr val="accent2">
                  <a:lumMod val="75000"/>
                </a:schemeClr>
              </a:solidFill>
              <a:latin typeface="Questrial" panose="020B0604020202020204" charset="0"/>
            </a:rPr>
            <a:t>stunting</a:t>
          </a:r>
          <a:r>
            <a:rPr lang="en-US" sz="1400" dirty="0">
              <a:solidFill>
                <a:schemeClr val="accent2">
                  <a:lumMod val="75000"/>
                </a:schemeClr>
              </a:solidFill>
              <a:latin typeface="Questrial" panose="020B0604020202020204" charset="0"/>
            </a:rPr>
            <a:t> </a:t>
          </a:r>
          <a:r>
            <a:rPr lang="en-US" sz="1400" dirty="0">
              <a:latin typeface="Questrial" panose="020B0604020202020204" charset="0"/>
            </a:rPr>
            <a:t>remains a major challenge in </a:t>
          </a:r>
          <a:r>
            <a:rPr lang="en-US" sz="1400" dirty="0" smtClean="0">
              <a:latin typeface="Questrial" panose="020B0604020202020204" charset="0"/>
            </a:rPr>
            <a:t>Malawi.</a:t>
          </a:r>
          <a:endParaRPr lang="en-US" sz="1400" dirty="0">
            <a:latin typeface="Questrial" panose="020B060402020202020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0.04212</cdr:x>
      <cdr:y>0.04586</cdr:y>
    </cdr:from>
    <cdr:to>
      <cdr:x>0.86656</cdr:x>
      <cdr:y>0.19585</cdr:y>
    </cdr:to>
    <cdr:sp macro="" textlink="">
      <cdr:nvSpPr>
        <cdr:cNvPr id="2" name="TextBox 1"/>
        <cdr:cNvSpPr txBox="1"/>
      </cdr:nvSpPr>
      <cdr:spPr>
        <a:xfrm xmlns:a="http://schemas.openxmlformats.org/drawingml/2006/main">
          <a:off x="182813" y="125588"/>
          <a:ext cx="3578306" cy="410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75000"/>
                </a:schemeClr>
              </a:solidFill>
              <a:latin typeface="Questrial" panose="020B0604020202020204" charset="0"/>
            </a:rPr>
            <a:t>Anemia </a:t>
          </a:r>
          <a:r>
            <a:rPr lang="en-US" sz="1400" dirty="0" smtClean="0">
              <a:latin typeface="Questrial" panose="020B0604020202020204" charset="0"/>
            </a:rPr>
            <a:t>also persists as a major issue for Malawi’s children.</a:t>
          </a:r>
          <a:endParaRPr lang="en-US" sz="1400" dirty="0">
            <a:latin typeface="Questrial" panose="020B060402020202020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397BE482-504F-4DA1-985D-E8AE631471FF}" type="datetimeFigureOut">
              <a:rPr lang="en-US" smtClean="0"/>
              <a:pPr/>
              <a:t>1/18/2017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00A8F4DA-BE4E-4D60-AAFA-3FD957955670}" type="slidenum">
              <a:rPr lang="en-US" smtClean="0"/>
              <a:pPr/>
              <a:t>‹#›</a:t>
            </a:fld>
            <a:endParaRPr lang="en-US"/>
          </a:p>
        </p:txBody>
      </p:sp>
    </p:spTree>
    <p:extLst>
      <p:ext uri="{BB962C8B-B14F-4D97-AF65-F5344CB8AC3E}">
        <p14:creationId xmlns:p14="http://schemas.microsoft.com/office/powerpoint/2010/main" val="7690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665394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0" indent="0">
              <a:buClr>
                <a:schemeClr val="dk1"/>
              </a:buClr>
              <a:buSzPct val="100000"/>
              <a:buFont typeface="Arial"/>
              <a:buNone/>
            </a:pPr>
            <a:endParaRPr lang="en" b="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9852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75377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275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90453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 dirty="0"/>
          </a:p>
        </p:txBody>
      </p:sp>
    </p:spTree>
    <p:extLst>
      <p:ext uri="{BB962C8B-B14F-4D97-AF65-F5344CB8AC3E}">
        <p14:creationId xmlns:p14="http://schemas.microsoft.com/office/powerpoint/2010/main" val="391907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74765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2905099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66070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1692527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89976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rtl="0" fontAlgn="base"/>
            <a:endParaRPr lang="en-US" sz="11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0121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7088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65355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4149163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815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29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9433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594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3">
              <a:defRPr/>
            </a:pPr>
            <a:r>
              <a:rPr lang="en-US" dirty="0" smtClean="0"/>
              <a:t>Hide</a:t>
            </a:r>
            <a:r>
              <a:rPr lang="en-US" baseline="0" dirty="0" smtClean="0"/>
              <a:t> this slide if this slide </a:t>
            </a:r>
            <a:r>
              <a:rPr lang="en-US" baseline="0" smtClean="0"/>
              <a:t>during presentation. </a:t>
            </a:r>
            <a:endParaRPr lang="en-US" dirty="0" smtClean="0"/>
          </a:p>
          <a:p>
            <a:endParaRPr lang="en-US" dirty="0"/>
          </a:p>
        </p:txBody>
      </p:sp>
    </p:spTree>
    <p:extLst>
      <p:ext uri="{BB962C8B-B14F-4D97-AF65-F5344CB8AC3E}">
        <p14:creationId xmlns:p14="http://schemas.microsoft.com/office/powerpoint/2010/main" val="357630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Tree>
    <p:extLst>
      <p:ext uri="{BB962C8B-B14F-4D97-AF65-F5344CB8AC3E}">
        <p14:creationId xmlns:p14="http://schemas.microsoft.com/office/powerpoint/2010/main" val="277887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0" marR="0" lvl="0" indent="0" algn="l" rtl="0">
              <a:spcBef>
                <a:spcPts val="0"/>
              </a:spcBef>
              <a:buSzPct val="25000"/>
              <a:buNone/>
            </a:pPr>
            <a:endParaRPr lang="en" sz="1100" b="0" i="0" u="none" strike="noStrike" cap="none"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85481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smtClean="0"/>
          </a:p>
        </p:txBody>
      </p:sp>
    </p:spTree>
    <p:extLst>
      <p:ext uri="{BB962C8B-B14F-4D97-AF65-F5344CB8AC3E}">
        <p14:creationId xmlns:p14="http://schemas.microsoft.com/office/powerpoint/2010/main" val="277887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0" indent="0">
              <a:buClr>
                <a:schemeClr val="dk1"/>
              </a:buClr>
              <a:buSzPct val="100000"/>
              <a:buFont typeface="Arial"/>
              <a:buNone/>
            </a:pPr>
            <a:endParaRPr lang="en-US" b="0"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353867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50572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24"/>
        <p:cNvGrpSpPr/>
        <p:nvPr/>
      </p:nvGrpSpPr>
      <p:grpSpPr>
        <a:xfrm>
          <a:off x="0" y="0"/>
          <a:ext cx="0" cy="0"/>
          <a:chOff x="0" y="0"/>
          <a:chExt cx="0" cy="0"/>
        </a:xfrm>
      </p:grpSpPr>
      <p:pic>
        <p:nvPicPr>
          <p:cNvPr id="125" name="Shape 125" descr="IMG_1166.JPG"/>
          <p:cNvPicPr preferRelativeResize="0"/>
          <p:nvPr/>
        </p:nvPicPr>
        <p:blipFill rotWithShape="1">
          <a:blip r:embed="rId2">
            <a:alphaModFix/>
          </a:blip>
          <a:srcRect b="19807"/>
          <a:stretch/>
        </p:blipFill>
        <p:spPr>
          <a:xfrm>
            <a:off x="0" y="1600200"/>
            <a:ext cx="9144000" cy="5257600"/>
          </a:xfrm>
          <a:prstGeom prst="rect">
            <a:avLst/>
          </a:prstGeom>
          <a:noFill/>
          <a:ln>
            <a:noFill/>
          </a:ln>
        </p:spPr>
      </p:pic>
      <p:sp>
        <p:nvSpPr>
          <p:cNvPr id="126" name="Shape 126"/>
          <p:cNvSpPr/>
          <p:nvPr/>
        </p:nvSpPr>
        <p:spPr>
          <a:xfrm>
            <a:off x="1600200" y="5943601"/>
            <a:ext cx="7543800" cy="812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27" name="Shape 127"/>
          <p:cNvPicPr preferRelativeResize="0"/>
          <p:nvPr/>
        </p:nvPicPr>
        <p:blipFill rotWithShape="1">
          <a:blip r:embed="rId3">
            <a:alphaModFix/>
          </a:blip>
          <a:srcRect l="9333" t="14656" r="7333" b="15515"/>
          <a:stretch/>
        </p:blipFill>
        <p:spPr>
          <a:xfrm>
            <a:off x="425449" y="304801"/>
            <a:ext cx="3104100" cy="1006400"/>
          </a:xfrm>
          <a:prstGeom prst="rect">
            <a:avLst/>
          </a:prstGeom>
          <a:noFill/>
          <a:ln>
            <a:noFill/>
          </a:ln>
        </p:spPr>
      </p:pic>
      <p:sp>
        <p:nvSpPr>
          <p:cNvPr id="128" name="Shape 128"/>
          <p:cNvSpPr/>
          <p:nvPr/>
        </p:nvSpPr>
        <p:spPr>
          <a:xfrm>
            <a:off x="3473141" y="6134101"/>
            <a:ext cx="5638800" cy="647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This presentation was made possible by the American people through the U.S. Agency for International Development (USAID) under Cooperative Agreement No. AID-OAA-A-11-00031, </a:t>
            </a:r>
          </a:p>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the Strengthening Partnerships, Results, and Innovations in Nutrition Globally (SPRING) project.</a:t>
            </a:r>
          </a:p>
        </p:txBody>
      </p:sp>
      <p:sp>
        <p:nvSpPr>
          <p:cNvPr id="129" name="Shape 129"/>
          <p:cNvSpPr/>
          <p:nvPr/>
        </p:nvSpPr>
        <p:spPr>
          <a:xfrm>
            <a:off x="1587" y="1535112"/>
            <a:ext cx="9144000" cy="760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30" name="Shape 130"/>
          <p:cNvPicPr preferRelativeResize="0"/>
          <p:nvPr/>
        </p:nvPicPr>
        <p:blipFill rotWithShape="1">
          <a:blip r:embed="rId4">
            <a:alphaModFix/>
          </a:blip>
          <a:srcRect r="5499"/>
          <a:stretch/>
        </p:blipFill>
        <p:spPr>
          <a:xfrm>
            <a:off x="117475" y="5089525"/>
            <a:ext cx="1932000" cy="1768400"/>
          </a:xfrm>
          <a:prstGeom prst="rect">
            <a:avLst/>
          </a:prstGeom>
          <a:noFill/>
          <a:ln>
            <a:noFill/>
          </a:ln>
        </p:spPr>
      </p:pic>
      <p:sp>
        <p:nvSpPr>
          <p:cNvPr id="131" name="Shape 131"/>
          <p:cNvSpPr txBox="1">
            <a:spLocks noGrp="1"/>
          </p:cNvSpPr>
          <p:nvPr>
            <p:ph type="ctrTitle"/>
          </p:nvPr>
        </p:nvSpPr>
        <p:spPr>
          <a:xfrm>
            <a:off x="1862" y="2057400"/>
            <a:ext cx="9172500" cy="1088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2" name="Shape 132"/>
          <p:cNvSpPr txBox="1">
            <a:spLocks noGrp="1"/>
          </p:cNvSpPr>
          <p:nvPr>
            <p:ph type="subTitle" idx="1"/>
          </p:nvPr>
        </p:nvSpPr>
        <p:spPr>
          <a:xfrm>
            <a:off x="1862" y="3429000"/>
            <a:ext cx="9144000" cy="1371600"/>
          </a:xfrm>
          <a:prstGeom prst="rect">
            <a:avLst/>
          </a:prstGeom>
          <a:noFill/>
          <a:ln>
            <a:noFill/>
          </a:ln>
        </p:spPr>
        <p:txBody>
          <a:bodyPr lIns="91425" tIns="91425" rIns="91425" bIns="91425" anchor="t" anchorCtr="0"/>
          <a:lstStyle>
            <a:lvl1pPr marL="0" marR="0" lvl="0" indent="0" algn="ctr" rtl="0">
              <a:lnSpc>
                <a:spcPct val="100000"/>
              </a:lnSpc>
              <a:spcBef>
                <a:spcPts val="50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133" name="Shape 133" descr="https://ci3.googleusercontent.com/proxy/mY91tl2s1pRRyHLHkVAWoCGFUmdO9uk59JcxORxJa6P4T8oYNL_fvtl0sCP-FPKH5Dris4skeGLm3t97ucgV1xs3b1VPNNlSjZq_k-K9tPgDGKPQqyR2OeHsVITY5eIoYZN97erlCxk2tKiDuVxq6rP_kMh9QqXN=s0-d-e1-ft#http://www.spring-nutrition.org/sites/all/themes/responsive_spring/images/spring-logo-recessed.png"/>
          <p:cNvPicPr preferRelativeResize="0"/>
          <p:nvPr/>
        </p:nvPicPr>
        <p:blipFill rotWithShape="1">
          <a:blip r:embed="rId5">
            <a:alphaModFix/>
          </a:blip>
          <a:srcRect/>
          <a:stretch/>
        </p:blipFill>
        <p:spPr>
          <a:xfrm>
            <a:off x="6484050" y="401637"/>
            <a:ext cx="2088300" cy="812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6" name="Shape 136"/>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44" name="Shape 144"/>
          <p:cNvSpPr txBox="1">
            <a:spLocks noGrp="1"/>
          </p:cNvSpPr>
          <p:nvPr>
            <p:ph type="body" idx="1"/>
          </p:nvPr>
        </p:nvSpPr>
        <p:spPr>
          <a:xfrm>
            <a:off x="722312" y="2906712"/>
            <a:ext cx="7772400" cy="1500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3050"/>
            <a:ext cx="3008400" cy="1162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0" name="Shape 150"/>
          <p:cNvSpPr txBox="1">
            <a:spLocks noGrp="1"/>
          </p:cNvSpPr>
          <p:nvPr>
            <p:ph type="body" idx="1"/>
          </p:nvPr>
        </p:nvSpPr>
        <p:spPr>
          <a:xfrm>
            <a:off x="3575050" y="273050"/>
            <a:ext cx="5111700" cy="5852800"/>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body" idx="2"/>
          </p:nvPr>
        </p:nvSpPr>
        <p:spPr>
          <a:xfrm>
            <a:off x="457200" y="1435101"/>
            <a:ext cx="3008400" cy="4691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Shape 153"/>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4" name="Shape 154"/>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792288" y="4800600"/>
            <a:ext cx="5486400" cy="566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7" name="Shape 157"/>
          <p:cNvSpPr>
            <a:spLocks noGrp="1"/>
          </p:cNvSpPr>
          <p:nvPr>
            <p:ph type="pic" idx="2"/>
          </p:nvPr>
        </p:nvSpPr>
        <p:spPr>
          <a:xfrm>
            <a:off x="1792288" y="612775"/>
            <a:ext cx="5486400"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58" name="Shape 158"/>
          <p:cNvSpPr txBox="1">
            <a:spLocks noGrp="1"/>
          </p:cNvSpPr>
          <p:nvPr>
            <p:ph type="body" idx="1"/>
          </p:nvPr>
        </p:nvSpPr>
        <p:spPr>
          <a:xfrm>
            <a:off x="1792288" y="5367337"/>
            <a:ext cx="5486400" cy="804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9" name="Shape 159"/>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64" name="Shape 164"/>
          <p:cNvSpPr txBox="1">
            <a:spLocks noGrp="1"/>
          </p:cNvSpPr>
          <p:nvPr>
            <p:ph type="body" idx="1"/>
          </p:nvPr>
        </p:nvSpPr>
        <p:spPr>
          <a:xfrm rot="5400000">
            <a:off x="2309000" y="-251599"/>
            <a:ext cx="4526000" cy="82296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Shape 16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Shape 16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rot="5400000">
            <a:off x="4732300" y="2171737"/>
            <a:ext cx="58516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70" name="Shape 170"/>
          <p:cNvSpPr txBox="1">
            <a:spLocks noGrp="1"/>
          </p:cNvSpPr>
          <p:nvPr>
            <p:ph type="body" idx="1"/>
          </p:nvPr>
        </p:nvSpPr>
        <p:spPr>
          <a:xfrm rot="5400000">
            <a:off x="541299" y="190537"/>
            <a:ext cx="5851600" cy="60198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1" name="Shape 17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Shape 17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4"/>
            <a:ext cx="85206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086124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65030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2729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12419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92182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25485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997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31844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06132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63867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8916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dirty="0"/>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20" name="Shape 120"/>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47652D"/>
                </a:solidFill>
              </a:rPr>
              <a:pPr algn="r"/>
              <a:t>‹#›</a:t>
            </a:fld>
            <a:endParaRPr lang="en" sz="1000">
              <a:solidFill>
                <a:srgbClr val="47652D"/>
              </a:solidFill>
            </a:endParaRPr>
          </a:p>
        </p:txBody>
      </p:sp>
    </p:spTree>
    <p:extLst>
      <p:ext uri="{BB962C8B-B14F-4D97-AF65-F5344CB8AC3E}">
        <p14:creationId xmlns:p14="http://schemas.microsoft.com/office/powerpoint/2010/main" val="653424578"/>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11" Type="http://schemas.microsoft.com/office/2007/relationships/hdphoto" Target="../media/hdphoto3.wdp"/><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8.png"/><Relationship Id="rId10" Type="http://schemas.microsoft.com/office/2007/relationships/hdphoto" Target="../media/hdphoto3.wdp"/><Relationship Id="rId4" Type="http://schemas.microsoft.com/office/2007/relationships/hdphoto" Target="../media/hdphoto6.wdp"/><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microsoft.com/office/2007/relationships/hdphoto" Target="../media/hdphoto3.wdp"/><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11.png"/><Relationship Id="rId10"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10.png"/><Relationship Id="rId5" Type="http://schemas.microsoft.com/office/2007/relationships/hdphoto" Target="../media/hdphoto2.wdp"/><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s://www.spring-nutrition.org/publications/tools/nutrition-workforce-mapping-toolkit"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fgproject.org/ephs-epcmd-country-snapshots-series/?utm_source=HFG/HS2020&amp;utm_campaign=ee0979240d-EPHS_Tech_Briefing_1_20_161_7_2016&amp;utm_medium=email&amp;utm_term=0_fe52882f0b-ee0979240d-351045461" TargetMode="External"/><Relationship Id="rId7" Type="http://schemas.openxmlformats.org/officeDocument/2006/relationships/hyperlink" Target="http://www.coregroup.org/storage/Program_Learning/Community_Health_Workers/review%20of%20chw%20effectiveness%20for%20mdgs-sept2012.pdf" TargetMode="External"/><Relationship Id="rId2" Type="http://schemas.openxmlformats.org/officeDocument/2006/relationships/hyperlink" Target="https://www.advancingpartners.org/resources/chsc" TargetMode="External"/><Relationship Id="rId1" Type="http://schemas.openxmlformats.org/officeDocument/2006/relationships/slideLayout" Target="../slideLayouts/slideLayout2.xml"/><Relationship Id="rId6" Type="http://schemas.openxmlformats.org/officeDocument/2006/relationships/hyperlink" Target="http://www.who.int/workforcealliance/knowledge/resources/chwreport/en/" TargetMode="External"/><Relationship Id="rId5" Type="http://schemas.openxmlformats.org/officeDocument/2006/relationships/hyperlink" Target="http://mpoweringhealth.org/wp-content/uploads/2015/11/USAID-Community-Health-Framework_Version-1-0_October-28th-2015.pdf" TargetMode="External"/><Relationship Id="rId4" Type="http://schemas.openxmlformats.org/officeDocument/2006/relationships/hyperlink" Target="http://www.chwcentral.org/about-chw-centra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goo.gl/ZEILY9" TargetMode="External"/><Relationship Id="rId2" Type="http://schemas.openxmlformats.org/officeDocument/2006/relationships/hyperlink" Target="https://goo.gl/9tkWUK" TargetMode="External"/><Relationship Id="rId1" Type="http://schemas.openxmlformats.org/officeDocument/2006/relationships/slideLayout" Target="../slideLayouts/slideLayout2.xml"/><Relationship Id="rId5" Type="http://schemas.openxmlformats.org/officeDocument/2006/relationships/hyperlink" Target="https://goo.gl/wHcedz" TargetMode="External"/><Relationship Id="rId4" Type="http://schemas.openxmlformats.org/officeDocument/2006/relationships/hyperlink" Target="https://goo.gl/7EpGD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026" name="Picture 2" descr="C:\Users\hviland\Downloads\noun_410517.p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05492" y="660173"/>
            <a:ext cx="5475210" cy="5475210"/>
          </a:xfrm>
          <a:prstGeom prst="rect">
            <a:avLst/>
          </a:prstGeom>
          <a:noFill/>
          <a:extLst>
            <a:ext uri="{909E8E84-426E-40DD-AFC4-6F175D3DCCD1}">
              <a14:hiddenFill xmlns:a14="http://schemas.microsoft.com/office/drawing/2010/main">
                <a:solidFill>
                  <a:srgbClr val="FFFFFF"/>
                </a:solidFill>
              </a14:hiddenFill>
            </a:ext>
          </a:extLst>
        </p:spPr>
      </p:pic>
      <p:sp>
        <p:nvSpPr>
          <p:cNvPr id="190" name="Shape 190"/>
          <p:cNvSpPr txBox="1"/>
          <p:nvPr/>
        </p:nvSpPr>
        <p:spPr>
          <a:xfrm>
            <a:off x="634916" y="1276429"/>
            <a:ext cx="7038500" cy="3639566"/>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Arial"/>
              <a:buNone/>
            </a:pPr>
            <a:r>
              <a:rPr lang="en" sz="4000" dirty="0" smtClean="0">
                <a:solidFill>
                  <a:schemeClr val="accent2"/>
                </a:solidFill>
                <a:latin typeface="Questrial"/>
                <a:ea typeface="Questrial"/>
                <a:cs typeface="Questrial"/>
                <a:sym typeface="Questrial"/>
              </a:rPr>
              <a:t>How Do Community  Health Workers Contribute to Better Nutrition?</a:t>
            </a:r>
          </a:p>
          <a:p>
            <a:pPr lvl="0" rtl="0">
              <a:spcBef>
                <a:spcPts val="0"/>
              </a:spcBef>
              <a:buClr>
                <a:schemeClr val="dk1"/>
              </a:buClr>
              <a:buSzPct val="25000"/>
              <a:buFont typeface="Arial"/>
              <a:buNone/>
            </a:pPr>
            <a:r>
              <a:rPr lang="en-US" sz="4800" b="1" dirty="0" smtClean="0">
                <a:solidFill>
                  <a:schemeClr val="accent2">
                    <a:lumMod val="75000"/>
                  </a:schemeClr>
                </a:solidFill>
                <a:latin typeface="Questrial"/>
                <a:ea typeface="Questrial"/>
                <a:cs typeface="Questrial"/>
                <a:sym typeface="Questrial"/>
              </a:rPr>
              <a:t>Malawi</a:t>
            </a:r>
            <a:endParaRPr lang="en" sz="4800" b="1" dirty="0">
              <a:solidFill>
                <a:schemeClr val="accent2">
                  <a:lumMod val="75000"/>
                </a:schemeClr>
              </a:solidFill>
              <a:latin typeface="Questrial"/>
              <a:ea typeface="Questrial"/>
              <a:cs typeface="Questrial"/>
              <a:sym typeface="Questria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363769"/>
            <a:ext cx="1524000" cy="592812"/>
          </a:xfrm>
          <a:prstGeom prst="rect">
            <a:avLst/>
          </a:prstGeom>
        </p:spPr>
      </p:pic>
      <p:pic>
        <p:nvPicPr>
          <p:cNvPr id="9" name="Picture 2" descr="http://www.silhouettesclipart.com/blog/wp-content/uploads/2014/09/pregnant-woman-silhouette-vector.jpg"/>
          <p:cNvPicPr>
            <a:picLocks noChangeAspect="1" noChangeArrowheads="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134280"/>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48936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silhouettegraphics.net/wp-content/uploads/2014/03/mother-and-child-silhouette.jpg"/>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68299" y="570063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fc04.deviantart.net/fs71/f/2010/049/e/6/Silhouette_Of_A_little_Girl_by_Demonlemon.png"/>
          <p:cNvPicPr>
            <a:picLocks noChangeAspect="1" noChangeArrowheads="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216973"/>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12">
            <a:duotone>
              <a:schemeClr val="accent2">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290001"/>
            <a:ext cx="747940" cy="1113019"/>
          </a:xfrm>
          <a:prstGeom prst="rect">
            <a:avLst/>
          </a:prstGeom>
          <a:noFill/>
          <a:extLst>
            <a:ext uri="{909E8E84-426E-40DD-AFC4-6F175D3DCCD1}">
              <a14:hiddenFill xmlns:a14="http://schemas.microsoft.com/office/drawing/2010/main">
                <a:solidFill>
                  <a:srgbClr val="FFFFFF"/>
                </a:solidFill>
              </a14:hiddenFill>
            </a:ext>
          </a:extLst>
        </p:spPr>
      </p:pic>
      <p:sp>
        <p:nvSpPr>
          <p:cNvPr id="16" name="Shape 336"/>
          <p:cNvSpPr/>
          <p:nvPr/>
        </p:nvSpPr>
        <p:spPr>
          <a:xfrm>
            <a:off x="-28073" y="6400800"/>
            <a:ext cx="9172200" cy="228600"/>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Source Sans Pro"/>
              <a:ea typeface="Source Sans Pro"/>
              <a:cs typeface="Source Sans Pro"/>
              <a:sym typeface="Source Sans Pro"/>
            </a:endParaRPr>
          </a:p>
        </p:txBody>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39399" y="340160"/>
            <a:ext cx="822892" cy="640027"/>
          </a:xfrm>
          <a:prstGeom prst="rect">
            <a:avLst/>
          </a:prstGeom>
        </p:spPr>
      </p:pic>
      <p:pic>
        <p:nvPicPr>
          <p:cNvPr id="17" name="Picture 16"/>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0279" y="225991"/>
            <a:ext cx="2249439" cy="868368"/>
          </a:xfrm>
          <a:prstGeom prst="rect">
            <a:avLst/>
          </a:prstGeom>
        </p:spPr>
      </p:pic>
      <p:pic>
        <p:nvPicPr>
          <p:cNvPr id="18" name="Picture 2"/>
          <p:cNvPicPr>
            <a:picLocks noChangeAspect="1" noChangeArrowheads="1"/>
          </p:cNvPicPr>
          <p:nvPr/>
        </p:nvPicPr>
        <p:blipFill>
          <a:blip r:embed="rId15">
            <a:clrChange>
              <a:clrFrom>
                <a:srgbClr val="FEFFED"/>
              </a:clrFrom>
              <a:clrTo>
                <a:srgbClr val="FEFFED">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000" y="52058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8643"/>
            <a:ext cx="7162800"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dirty="0">
                <a:solidFill>
                  <a:srgbClr val="646561"/>
                </a:solidFill>
                <a:latin typeface="Questrial"/>
                <a:ea typeface="Questrial"/>
                <a:cs typeface="Questrial"/>
                <a:sym typeface="Questrial"/>
              </a:rPr>
              <a:t>Community</a:t>
            </a:r>
            <a:r>
              <a:rPr lang="en-US" sz="2800" dirty="0" smtClean="0">
                <a:solidFill>
                  <a:schemeClr val="accent6"/>
                </a:solidFill>
                <a:latin typeface="Questrial"/>
                <a:ea typeface="Questrial"/>
                <a:cs typeface="Questrial"/>
                <a:sym typeface="Questrial"/>
              </a:rPr>
              <a:t> health service delivery in Malawi is guided by </a:t>
            </a:r>
            <a:r>
              <a:rPr lang="en-US" sz="2800" b="1" dirty="0" smtClean="0">
                <a:solidFill>
                  <a:schemeClr val="accent1"/>
                </a:solidFill>
                <a:latin typeface="Questrial"/>
                <a:ea typeface="Questrial"/>
                <a:cs typeface="Questrial"/>
                <a:sym typeface="Questrial"/>
              </a:rPr>
              <a:t>multiple policies.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6" name="Table 5"/>
          <p:cNvGraphicFramePr>
            <a:graphicFrameLocks noGrp="1"/>
          </p:cNvGraphicFramePr>
          <p:nvPr>
            <p:extLst>
              <p:ext uri="{D42A27DB-BD31-4B8C-83A1-F6EECF244321}">
                <p14:modId xmlns:p14="http://schemas.microsoft.com/office/powerpoint/2010/main" val="1391112229"/>
              </p:ext>
            </p:extLst>
          </p:nvPr>
        </p:nvGraphicFramePr>
        <p:xfrm>
          <a:off x="423809" y="1325880"/>
          <a:ext cx="5900791" cy="4541520"/>
        </p:xfrm>
        <a:graphic>
          <a:graphicData uri="http://schemas.openxmlformats.org/drawingml/2006/table">
            <a:tbl>
              <a:tblPr firstRow="1" bandRow="1">
                <a:tableStyleId>{70B7DEA9-941F-4DE4-B690-58208C39A6B7}</a:tableStyleId>
              </a:tblPr>
              <a:tblGrid>
                <a:gridCol w="4424874"/>
                <a:gridCol w="1475917"/>
              </a:tblGrid>
              <a:tr h="660862">
                <a:tc>
                  <a:txBody>
                    <a:bodyPr/>
                    <a:lstStyle/>
                    <a:p>
                      <a:pPr algn="l"/>
                      <a:r>
                        <a:rPr lang="en-US" sz="2000" dirty="0" smtClean="0">
                          <a:solidFill>
                            <a:schemeClr val="bg1"/>
                          </a:solidFill>
                          <a:latin typeface="Questrial" panose="020B0604020202020204" charset="0"/>
                        </a:rPr>
                        <a:t>Relevant Government Policies Reviewed</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baseline="0" dirty="0" smtClean="0">
                          <a:solidFill>
                            <a:schemeClr val="bg1"/>
                          </a:solidFill>
                          <a:latin typeface="Questrial" panose="020B0604020202020204" charset="0"/>
                        </a:rPr>
                        <a:t>Last Updated</a:t>
                      </a:r>
                      <a:endParaRPr lang="en-US" sz="2000" dirty="0" smtClean="0">
                        <a:solidFill>
                          <a:schemeClr val="bg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562956">
                <a:tc>
                  <a:txBody>
                    <a:bodyPr/>
                    <a:lstStyle/>
                    <a:p>
                      <a:pPr>
                        <a:spcAft>
                          <a:spcPts val="1000"/>
                        </a:spcAft>
                      </a:pPr>
                      <a:r>
                        <a:rPr lang="en-US" sz="1800" dirty="0" smtClean="0">
                          <a:latin typeface="Questrial" panose="020B0604020202020204" charset="0"/>
                        </a:rPr>
                        <a:t>Malawi Heath Sector Strategic Plan 2011-2016</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Questrial" panose="020B0604020202020204" charset="0"/>
                        </a:rPr>
                        <a:t>2011</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807720">
                <a:tc>
                  <a:txBody>
                    <a:bodyPr/>
                    <a:lstStyle/>
                    <a:p>
                      <a:pPr>
                        <a:spcAft>
                          <a:spcPts val="1000"/>
                        </a:spcAft>
                      </a:pPr>
                      <a:r>
                        <a:rPr lang="en-US" sz="1800" b="0" i="0" u="none" strike="noStrike" cap="none" dirty="0" smtClean="0">
                          <a:solidFill>
                            <a:schemeClr val="tx1"/>
                          </a:solidFill>
                          <a:latin typeface="Questrial" panose="020B0604020202020204" charset="0"/>
                          <a:ea typeface="+mn-ea"/>
                          <a:cs typeface="+mn-cs"/>
                          <a:sym typeface="Arial"/>
                        </a:rPr>
                        <a:t>Handbook and Guide for Health Providers on the Essential Health Package in Malawi</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Questrial" panose="020B0604020202020204" charset="0"/>
                        </a:rPr>
                        <a:t>2011</a:t>
                      </a:r>
                      <a:endParaRPr lang="en-US" sz="18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18193">
                <a:tc>
                  <a:txBody>
                    <a:bodyPr/>
                    <a:lstStyle/>
                    <a:p>
                      <a:pPr>
                        <a:spcAft>
                          <a:spcPts val="1000"/>
                        </a:spcAft>
                      </a:pPr>
                      <a:r>
                        <a:rPr lang="en-US" sz="1800" dirty="0" smtClean="0">
                          <a:latin typeface="Questrial" panose="020B0604020202020204" charset="0"/>
                        </a:rPr>
                        <a:t>Health Promotion Policy</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Questrial" panose="020B0604020202020204" charset="0"/>
                        </a:rPr>
                        <a:t>2013</a:t>
                      </a:r>
                      <a:endParaRPr lang="en-US" sz="18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562956">
                <a:tc>
                  <a:txBody>
                    <a:bodyPr/>
                    <a:lstStyle/>
                    <a:p>
                      <a:pPr>
                        <a:spcAft>
                          <a:spcPts val="1000"/>
                        </a:spcAft>
                      </a:pPr>
                      <a:r>
                        <a:rPr lang="en-US" sz="1800" dirty="0" smtClean="0">
                          <a:latin typeface="Questrial" panose="020B0604020202020204" charset="0"/>
                        </a:rPr>
                        <a:t>Human Resources for Health Strategic Plan 2007-2011</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Questrial" panose="020B0604020202020204" charset="0"/>
                        </a:rPr>
                        <a:t>Unavailable</a:t>
                      </a:r>
                      <a:endParaRPr lang="en-US" sz="18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562956">
                <a:tc>
                  <a:txBody>
                    <a:bodyPr/>
                    <a:lstStyle/>
                    <a:p>
                      <a:pPr>
                        <a:spcAft>
                          <a:spcPts val="1000"/>
                        </a:spcAft>
                      </a:pPr>
                      <a:r>
                        <a:rPr lang="en-US" sz="1800" dirty="0" smtClean="0">
                          <a:latin typeface="Questrial" panose="020B0604020202020204" charset="0"/>
                        </a:rPr>
                        <a:t>Malawi Growth and Development Strategy II 2011-2016</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Questrial" panose="020B0604020202020204" charset="0"/>
                        </a:rPr>
                        <a:t>2011</a:t>
                      </a:r>
                      <a:endParaRPr lang="en-US" sz="18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562956">
                <a:tc>
                  <a:txBody>
                    <a:bodyPr/>
                    <a:lstStyle/>
                    <a:p>
                      <a:pPr>
                        <a:spcAft>
                          <a:spcPts val="1000"/>
                        </a:spcAft>
                      </a:pPr>
                      <a:r>
                        <a:rPr lang="en-US" sz="1800" dirty="0" smtClean="0">
                          <a:latin typeface="Questrial" panose="020B0604020202020204" charset="0"/>
                        </a:rPr>
                        <a:t>National Health Surveillance Assistant </a:t>
                      </a:r>
                      <a:r>
                        <a:rPr lang="en-US" sz="1800" dirty="0" err="1" smtClean="0">
                          <a:latin typeface="Questrial" panose="020B0604020202020204" charset="0"/>
                        </a:rPr>
                        <a:t>Programme</a:t>
                      </a:r>
                      <a:r>
                        <a:rPr lang="en-US" sz="1800" dirty="0" smtClean="0">
                          <a:latin typeface="Questrial" panose="020B0604020202020204" charset="0"/>
                        </a:rPr>
                        <a:t> of Malawi</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Questrial" panose="020B0604020202020204" charset="0"/>
                        </a:rPr>
                        <a:t>2013</a:t>
                      </a:r>
                      <a:endParaRPr lang="en-US" sz="18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4343400"/>
            <a:ext cx="21907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946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rubsmag.mindovermediallc.netdna-cdn.com/wp-content/uploads/confused-nurse-in-silhouette.jpg"/>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2703" b="100000" l="18456" r="80537"/>
                    </a14:imgEffect>
                  </a14:imgLayer>
                </a14:imgProps>
              </a:ext>
              <a:ext uri="{28A0092B-C50C-407E-A947-70E740481C1C}">
                <a14:useLocalDpi xmlns:a14="http://schemas.microsoft.com/office/drawing/2010/main" val="0"/>
              </a:ext>
            </a:extLst>
          </a:blip>
          <a:srcRect l="13423" r="14094"/>
          <a:stretch/>
        </p:blipFill>
        <p:spPr bwMode="auto">
          <a:xfrm>
            <a:off x="7142831" y="4953000"/>
            <a:ext cx="2242286" cy="1920476"/>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03"/>
          <p:cNvSpPr txBox="1"/>
          <p:nvPr/>
        </p:nvSpPr>
        <p:spPr>
          <a:xfrm>
            <a:off x="457200" y="152400"/>
            <a:ext cx="8153400" cy="1066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b="0" i="0" u="none" strike="noStrike" cap="none" dirty="0" smtClean="0">
                <a:solidFill>
                  <a:schemeClr val="accent6"/>
                </a:solidFill>
                <a:latin typeface="Questrial"/>
                <a:ea typeface="Questrial"/>
                <a:cs typeface="Questrial"/>
                <a:sym typeface="Questrial"/>
              </a:rPr>
              <a:t>Malawi</a:t>
            </a:r>
            <a:r>
              <a:rPr lang="en" sz="2800" b="0" i="0" u="none" strike="noStrike" cap="none" dirty="0" smtClean="0">
                <a:solidFill>
                  <a:srgbClr val="646561"/>
                </a:solidFill>
                <a:latin typeface="Questrial"/>
                <a:ea typeface="Questrial"/>
                <a:cs typeface="Questrial"/>
                <a:sym typeface="Questrial"/>
              </a:rPr>
              <a:t> has </a:t>
            </a:r>
            <a:r>
              <a:rPr lang="en" sz="2800" b="1" i="0" u="none" strike="noStrike" cap="none" dirty="0" smtClean="0">
                <a:solidFill>
                  <a:schemeClr val="accent1"/>
                </a:solidFill>
                <a:latin typeface="Questrial"/>
                <a:ea typeface="Questrial"/>
                <a:cs typeface="Questrial"/>
                <a:sym typeface="Questrial"/>
              </a:rPr>
              <a:t>seven distinct cadres </a:t>
            </a:r>
            <a:r>
              <a:rPr lang="en" sz="2800" b="0" i="0" u="none" strike="noStrike" cap="none" dirty="0" smtClean="0">
                <a:solidFill>
                  <a:srgbClr val="646561"/>
                </a:solidFill>
                <a:latin typeface="Questrial"/>
                <a:ea typeface="Questrial"/>
                <a:cs typeface="Questrial"/>
                <a:sym typeface="Questrial"/>
              </a:rPr>
              <a:t>of </a:t>
            </a:r>
          </a:p>
          <a:p>
            <a:pPr lvl="0">
              <a:buClr>
                <a:schemeClr val="dk1"/>
              </a:buClr>
              <a:buSzPct val="25000"/>
            </a:pPr>
            <a:r>
              <a:rPr lang="en" sz="2800" b="0" i="0" u="none" strike="noStrike" cap="none" dirty="0" smtClean="0">
                <a:solidFill>
                  <a:srgbClr val="646561"/>
                </a:solidFill>
                <a:latin typeface="Questrial"/>
                <a:ea typeface="Questrial"/>
                <a:cs typeface="Questrial"/>
                <a:sym typeface="Questrial"/>
              </a:rPr>
              <a:t>community health workers. </a:t>
            </a:r>
            <a:r>
              <a:rPr lang="en" sz="2800" dirty="0">
                <a:solidFill>
                  <a:srgbClr val="646561"/>
                </a:solidFill>
                <a:latin typeface="Questrial"/>
                <a:ea typeface="Questrial"/>
                <a:cs typeface="Questrial"/>
                <a:sym typeface="Questrial"/>
              </a:rPr>
              <a:t>W</a:t>
            </a:r>
            <a:r>
              <a:rPr lang="en" sz="2800" b="0" i="0" u="none" strike="noStrike" cap="none" dirty="0" smtClean="0">
                <a:solidFill>
                  <a:srgbClr val="646561"/>
                </a:solidFill>
                <a:latin typeface="Questrial"/>
                <a:ea typeface="Questrial"/>
                <a:cs typeface="Questrial"/>
                <a:sym typeface="Questrial"/>
              </a:rPr>
              <a:t>e have information on nutrition services provided by </a:t>
            </a:r>
            <a:r>
              <a:rPr lang="en" sz="2800" b="1" dirty="0" smtClean="0">
                <a:solidFill>
                  <a:schemeClr val="accent1"/>
                </a:solidFill>
                <a:latin typeface="Questrial"/>
                <a:ea typeface="Questrial"/>
                <a:cs typeface="Questrial"/>
                <a:sym typeface="Questrial"/>
              </a:rPr>
              <a:t>three.*</a:t>
            </a:r>
            <a:endParaRPr lang="en" sz="2800" b="0" i="0" u="none" strike="noStrike" cap="none" dirty="0">
              <a:solidFill>
                <a:schemeClr val="accent2"/>
              </a:solidFill>
              <a:latin typeface="Questrial"/>
              <a:ea typeface="Questrial"/>
              <a:cs typeface="Questrial"/>
              <a:sym typeface="Questrial"/>
            </a:endParaRPr>
          </a:p>
        </p:txBody>
      </p:sp>
      <p:sp>
        <p:nvSpPr>
          <p:cNvPr id="6" name="Shape 303"/>
          <p:cNvSpPr txBox="1"/>
          <p:nvPr/>
        </p:nvSpPr>
        <p:spPr>
          <a:xfrm>
            <a:off x="457200" y="1676400"/>
            <a:ext cx="4953000" cy="4343400"/>
          </a:xfrm>
          <a:prstGeom prst="rect">
            <a:avLst/>
          </a:prstGeom>
          <a:noFill/>
          <a:ln>
            <a:noFill/>
          </a:ln>
        </p:spPr>
        <p:txBody>
          <a:bodyPr lIns="91425" tIns="45700" rIns="91425" bIns="45700" anchor="t" anchorCtr="0">
            <a:noAutofit/>
          </a:bodyPr>
          <a:lstStyle/>
          <a:p>
            <a:pPr lvl="0">
              <a:buClr>
                <a:srgbClr val="000000"/>
              </a:buClr>
              <a:buSzPct val="25000"/>
            </a:pPr>
            <a:r>
              <a:rPr lang="en" sz="1600" b="1" dirty="0">
                <a:solidFill>
                  <a:srgbClr val="91993E">
                    <a:lumMod val="75000"/>
                  </a:srgbClr>
                </a:solidFill>
                <a:latin typeface="Questrial"/>
                <a:ea typeface="Questrial"/>
                <a:cs typeface="Questrial"/>
                <a:sym typeface="Questrial"/>
              </a:rPr>
              <a:t>1. Health Surveillance </a:t>
            </a:r>
            <a:r>
              <a:rPr lang="en" sz="1600" b="1" dirty="0" smtClean="0">
                <a:solidFill>
                  <a:srgbClr val="91993E">
                    <a:lumMod val="75000"/>
                  </a:srgbClr>
                </a:solidFill>
                <a:latin typeface="Questrial"/>
                <a:ea typeface="Questrial"/>
                <a:cs typeface="Questrial"/>
                <a:sym typeface="Questrial"/>
              </a:rPr>
              <a:t>Assistants </a:t>
            </a:r>
            <a:r>
              <a:rPr lang="en" sz="1600" b="1" dirty="0">
                <a:solidFill>
                  <a:srgbClr val="91993E">
                    <a:lumMod val="75000"/>
                  </a:srgbClr>
                </a:solidFill>
                <a:latin typeface="Questrial"/>
                <a:ea typeface="Questrial"/>
                <a:cs typeface="Questrial"/>
                <a:sym typeface="Questrial"/>
              </a:rPr>
              <a:t>(H</a:t>
            </a:r>
            <a:r>
              <a:rPr lang="en-US" sz="1600" b="1" dirty="0">
                <a:solidFill>
                  <a:srgbClr val="91993E">
                    <a:lumMod val="75000"/>
                  </a:srgbClr>
                </a:solidFill>
                <a:latin typeface="Questrial"/>
                <a:ea typeface="Questrial"/>
                <a:cs typeface="Questrial"/>
                <a:sym typeface="Questrial"/>
              </a:rPr>
              <a:t>SA</a:t>
            </a:r>
            <a:r>
              <a:rPr lang="en" sz="1600" b="1" dirty="0">
                <a:solidFill>
                  <a:srgbClr val="91993E">
                    <a:lumMod val="75000"/>
                  </a:srgbClr>
                </a:solidFill>
                <a:latin typeface="Questrial"/>
                <a:ea typeface="Questrial"/>
                <a:cs typeface="Questrial"/>
                <a:sym typeface="Questrial"/>
              </a:rPr>
              <a:t>) </a:t>
            </a:r>
            <a:r>
              <a:rPr lang="en-US" sz="1600" dirty="0">
                <a:solidFill>
                  <a:schemeClr val="tx1"/>
                </a:solidFill>
                <a:latin typeface="Questrial"/>
                <a:ea typeface="Questrial"/>
                <a:cs typeface="Questrial"/>
              </a:rPr>
              <a:t>provide an array of promotive, preventive, and curative PHC services, maintain village registers, and conduct community </a:t>
            </a:r>
            <a:r>
              <a:rPr lang="en-US" sz="1600" dirty="0" smtClean="0">
                <a:solidFill>
                  <a:schemeClr val="tx1"/>
                </a:solidFill>
                <a:latin typeface="Questrial"/>
                <a:ea typeface="Questrial"/>
                <a:cs typeface="Questrial"/>
              </a:rPr>
              <a:t>mobilization activities.</a:t>
            </a:r>
            <a:endParaRPr lang="en-US" sz="1600" dirty="0">
              <a:solidFill>
                <a:schemeClr val="tx1"/>
              </a:solidFill>
              <a:latin typeface="Questrial"/>
              <a:ea typeface="Questrial"/>
              <a:cs typeface="Questrial"/>
            </a:endParaRPr>
          </a:p>
          <a:p>
            <a:pPr lvl="0">
              <a:buClr>
                <a:srgbClr val="000000"/>
              </a:buClr>
              <a:buSzPct val="25000"/>
            </a:pPr>
            <a:endParaRPr lang="en" sz="1600" dirty="0">
              <a:solidFill>
                <a:srgbClr val="91993E">
                  <a:lumMod val="75000"/>
                </a:srgbClr>
              </a:solidFill>
              <a:latin typeface="Questrial"/>
              <a:ea typeface="Questrial"/>
              <a:cs typeface="Questrial"/>
              <a:sym typeface="Questrial"/>
            </a:endParaRPr>
          </a:p>
          <a:p>
            <a:pPr lvl="0">
              <a:buClr>
                <a:srgbClr val="000000"/>
              </a:buClr>
              <a:buSzPct val="25000"/>
            </a:pPr>
            <a:r>
              <a:rPr lang="en-US" sz="1600" b="1" dirty="0" smtClean="0">
                <a:solidFill>
                  <a:srgbClr val="91993E">
                    <a:lumMod val="75000"/>
                  </a:srgbClr>
                </a:solidFill>
                <a:latin typeface="Questrial"/>
                <a:ea typeface="Questrial"/>
                <a:cs typeface="Questrial"/>
                <a:sym typeface="Questrial"/>
              </a:rPr>
              <a:t>2. </a:t>
            </a:r>
            <a:r>
              <a:rPr lang="en" sz="1600" b="1" dirty="0">
                <a:solidFill>
                  <a:srgbClr val="91993E">
                    <a:lumMod val="75000"/>
                  </a:srgbClr>
                </a:solidFill>
                <a:latin typeface="Questrial"/>
                <a:ea typeface="Questrial"/>
                <a:cs typeface="Questrial"/>
                <a:sym typeface="Questrial"/>
              </a:rPr>
              <a:t>Community </a:t>
            </a:r>
            <a:r>
              <a:rPr lang="en" sz="1600" b="1" dirty="0" smtClean="0">
                <a:solidFill>
                  <a:srgbClr val="91993E">
                    <a:lumMod val="75000"/>
                  </a:srgbClr>
                </a:solidFill>
                <a:latin typeface="Questrial"/>
                <a:ea typeface="Questrial"/>
                <a:cs typeface="Questrial"/>
                <a:sym typeface="Questrial"/>
              </a:rPr>
              <a:t>Leaders </a:t>
            </a:r>
            <a:r>
              <a:rPr lang="en" sz="1600" b="1" dirty="0">
                <a:solidFill>
                  <a:srgbClr val="91993E">
                    <a:lumMod val="75000"/>
                  </a:srgbClr>
                </a:solidFill>
                <a:latin typeface="Questrial"/>
                <a:ea typeface="Questrial"/>
                <a:cs typeface="Questrial"/>
                <a:sym typeface="Questrial"/>
              </a:rPr>
              <a:t>for Action on Nutrition (CLAN) </a:t>
            </a:r>
            <a:r>
              <a:rPr lang="en-US" sz="1600" dirty="0">
                <a:solidFill>
                  <a:schemeClr val="tx1"/>
                </a:solidFill>
                <a:latin typeface="Questrial"/>
                <a:ea typeface="Questrial"/>
                <a:cs typeface="Questrial"/>
                <a:sym typeface="Questrial"/>
              </a:rPr>
              <a:t>conduct nutrition-related activities with caregivers, like parents, in communities, with an emphasis on education, prevention, and monitoring of nutrition </a:t>
            </a:r>
            <a:r>
              <a:rPr lang="en-US" sz="1600" dirty="0" smtClean="0">
                <a:solidFill>
                  <a:schemeClr val="tx1"/>
                </a:solidFill>
                <a:latin typeface="Questrial"/>
                <a:ea typeface="Questrial"/>
                <a:cs typeface="Questrial"/>
                <a:sym typeface="Questrial"/>
              </a:rPr>
              <a:t>interventions.</a:t>
            </a:r>
            <a:endParaRPr lang="en-US" sz="1600" dirty="0">
              <a:solidFill>
                <a:schemeClr val="tx1"/>
              </a:solidFill>
              <a:latin typeface="Questrial"/>
              <a:ea typeface="Questrial"/>
              <a:cs typeface="Questrial"/>
              <a:sym typeface="Questrial"/>
            </a:endParaRPr>
          </a:p>
          <a:p>
            <a:pPr lvl="0">
              <a:buClr>
                <a:srgbClr val="000000"/>
              </a:buClr>
              <a:buSzPct val="25000"/>
            </a:pPr>
            <a:endParaRPr lang="en-US" sz="1600" dirty="0">
              <a:solidFill>
                <a:srgbClr val="91993E">
                  <a:lumMod val="75000"/>
                </a:srgbClr>
              </a:solidFill>
              <a:latin typeface="Questrial"/>
              <a:ea typeface="Questrial"/>
              <a:cs typeface="Questrial"/>
              <a:sym typeface="Questrial"/>
            </a:endParaRPr>
          </a:p>
          <a:p>
            <a:pPr lvl="0">
              <a:buClr>
                <a:srgbClr val="000000"/>
              </a:buClr>
              <a:buSzPct val="25000"/>
            </a:pPr>
            <a:r>
              <a:rPr lang="en-US" sz="1600" b="1" dirty="0">
                <a:solidFill>
                  <a:srgbClr val="91993E">
                    <a:lumMod val="75000"/>
                  </a:srgbClr>
                </a:solidFill>
                <a:latin typeface="Questrial"/>
                <a:ea typeface="Questrial"/>
                <a:cs typeface="Questrial"/>
                <a:sym typeface="Questrial"/>
              </a:rPr>
              <a:t>3</a:t>
            </a:r>
            <a:r>
              <a:rPr lang="en-US" sz="1600" b="1" dirty="0" smtClean="0">
                <a:solidFill>
                  <a:srgbClr val="91993E">
                    <a:lumMod val="75000"/>
                  </a:srgbClr>
                </a:solidFill>
                <a:latin typeface="Questrial"/>
                <a:ea typeface="Questrial"/>
                <a:cs typeface="Questrial"/>
                <a:sym typeface="Questrial"/>
              </a:rPr>
              <a:t>. </a:t>
            </a:r>
            <a:r>
              <a:rPr lang="en" sz="1600" b="1" dirty="0">
                <a:solidFill>
                  <a:srgbClr val="91993E">
                    <a:lumMod val="75000"/>
                  </a:srgbClr>
                </a:solidFill>
                <a:latin typeface="Questrial"/>
                <a:ea typeface="Questrial"/>
                <a:cs typeface="Questrial"/>
                <a:sym typeface="Questrial"/>
              </a:rPr>
              <a:t>Natural </a:t>
            </a:r>
            <a:r>
              <a:rPr lang="en" sz="1600" b="1" dirty="0" smtClean="0">
                <a:solidFill>
                  <a:srgbClr val="91993E">
                    <a:lumMod val="75000"/>
                  </a:srgbClr>
                </a:solidFill>
                <a:latin typeface="Questrial"/>
                <a:ea typeface="Questrial"/>
                <a:cs typeface="Questrial"/>
                <a:sym typeface="Questrial"/>
              </a:rPr>
              <a:t>Leaders (NL</a:t>
            </a:r>
            <a:r>
              <a:rPr lang="en" sz="1600" b="1" dirty="0">
                <a:solidFill>
                  <a:srgbClr val="91993E">
                    <a:lumMod val="75000"/>
                  </a:srgbClr>
                </a:solidFill>
                <a:latin typeface="Questrial"/>
                <a:ea typeface="Questrial"/>
                <a:cs typeface="Questrial"/>
                <a:sym typeface="Questrial"/>
              </a:rPr>
              <a:t>) </a:t>
            </a:r>
            <a:r>
              <a:rPr lang="en-US" sz="1600" dirty="0">
                <a:solidFill>
                  <a:schemeClr val="tx1"/>
                </a:solidFill>
                <a:latin typeface="Questrial"/>
                <a:ea typeface="Questrial"/>
                <a:cs typeface="Questrial"/>
                <a:sym typeface="Questrial"/>
              </a:rPr>
              <a:t>lead communities in becoming open-defecation free </a:t>
            </a:r>
            <a:r>
              <a:rPr lang="en-US" sz="1600" dirty="0" smtClean="0">
                <a:solidFill>
                  <a:schemeClr val="tx1"/>
                </a:solidFill>
                <a:latin typeface="Questrial"/>
                <a:ea typeface="Questrial"/>
                <a:cs typeface="Questrial"/>
                <a:sym typeface="Questrial"/>
              </a:rPr>
              <a:t>through </a:t>
            </a:r>
            <a:r>
              <a:rPr lang="en-US" sz="1600" dirty="0">
                <a:solidFill>
                  <a:schemeClr val="tx1"/>
                </a:solidFill>
                <a:latin typeface="Questrial"/>
                <a:ea typeface="Questrial"/>
                <a:cs typeface="Questrial"/>
                <a:sym typeface="Questrial"/>
              </a:rPr>
              <a:t>community-led total sanitation </a:t>
            </a:r>
            <a:r>
              <a:rPr lang="en-US" sz="1600" dirty="0" smtClean="0">
                <a:solidFill>
                  <a:schemeClr val="tx1"/>
                </a:solidFill>
                <a:latin typeface="Questrial"/>
                <a:ea typeface="Questrial"/>
                <a:cs typeface="Questrial"/>
                <a:sym typeface="Questrial"/>
              </a:rPr>
              <a:t>efforts</a:t>
            </a:r>
            <a:r>
              <a:rPr lang="en-US" sz="1600" dirty="0">
                <a:solidFill>
                  <a:schemeClr val="tx1"/>
                </a:solidFill>
                <a:latin typeface="Questrial"/>
                <a:ea typeface="Questrial"/>
                <a:cs typeface="Questrial"/>
                <a:sym typeface="Questrial"/>
              </a:rPr>
              <a:t>.</a:t>
            </a:r>
            <a:endParaRPr lang="en" sz="1600" dirty="0">
              <a:solidFill>
                <a:schemeClr val="tx1"/>
              </a:solidFill>
              <a:latin typeface="Questrial"/>
              <a:ea typeface="Questrial"/>
              <a:cs typeface="Questrial"/>
              <a:sym typeface="Questrial"/>
            </a:endParaRPr>
          </a:p>
          <a:p>
            <a:pPr lvl="0">
              <a:buClr>
                <a:srgbClr val="000000"/>
              </a:buClr>
              <a:buSzPct val="25000"/>
            </a:pPr>
            <a:endParaRPr lang="en" sz="1600" dirty="0">
              <a:solidFill>
                <a:srgbClr val="91993E">
                  <a:lumMod val="75000"/>
                </a:srgbClr>
              </a:solidFill>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ct val="25000"/>
              <a:buFont typeface="Source Sans Pro"/>
              <a:buNone/>
            </a:pPr>
            <a:endParaRPr lang="en" sz="2800" dirty="0" smtClean="0">
              <a:solidFill>
                <a:schemeClr val="accent2"/>
              </a:solidFill>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ct val="25000"/>
              <a:buFont typeface="Source Sans Pro"/>
              <a:buNone/>
            </a:pPr>
            <a:endParaRPr lang="en" sz="2800" dirty="0" smtClean="0">
              <a:solidFill>
                <a:schemeClr val="accent2"/>
              </a:solidFill>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ct val="25000"/>
              <a:buFont typeface="Source Sans Pro"/>
              <a:buNone/>
            </a:pPr>
            <a:endParaRPr lang="en" sz="2800" b="0" i="0" u="none" strike="noStrike" cap="none" dirty="0">
              <a:solidFill>
                <a:schemeClr val="accent2"/>
              </a:solidFill>
              <a:latin typeface="Questrial"/>
              <a:ea typeface="Questrial"/>
              <a:cs typeface="Questrial"/>
              <a:sym typeface="Questrial"/>
            </a:endParaRPr>
          </a:p>
        </p:txBody>
      </p:sp>
      <p:sp>
        <p:nvSpPr>
          <p:cNvPr id="2" name="TextBox 1"/>
          <p:cNvSpPr txBox="1"/>
          <p:nvPr/>
        </p:nvSpPr>
        <p:spPr>
          <a:xfrm>
            <a:off x="5719011" y="1732002"/>
            <a:ext cx="3291840" cy="553998"/>
          </a:xfrm>
          <a:prstGeom prst="rect">
            <a:avLst/>
          </a:prstGeom>
          <a:noFill/>
        </p:spPr>
        <p:txBody>
          <a:bodyPr wrap="square" rtlCol="0">
            <a:spAutoFit/>
          </a:bodyPr>
          <a:lstStyle/>
          <a:p>
            <a:r>
              <a:rPr lang="en-US" sz="1800" b="1" dirty="0" smtClean="0">
                <a:solidFill>
                  <a:schemeClr val="accent1"/>
                </a:solidFill>
                <a:latin typeface="Questrial" panose="020B0604020202020204" charset="0"/>
              </a:rPr>
              <a:t>13,500 </a:t>
            </a:r>
            <a:r>
              <a:rPr lang="en-US" sz="1200" b="1" dirty="0" smtClean="0">
                <a:solidFill>
                  <a:schemeClr val="accent1"/>
                </a:solidFill>
                <a:latin typeface="Questrial" panose="020B0604020202020204" charset="0"/>
              </a:rPr>
              <a:t>in country**</a:t>
            </a:r>
            <a:r>
              <a:rPr lang="en-US" sz="1200" dirty="0" smtClean="0">
                <a:solidFill>
                  <a:schemeClr val="accent1">
                    <a:lumMod val="75000"/>
                  </a:schemeClr>
                </a:solidFill>
                <a:latin typeface="Questrial" panose="020B0604020202020204" charset="0"/>
              </a:rPr>
              <a:t/>
            </a:r>
            <a:br>
              <a:rPr lang="en-US" sz="1200" dirty="0" smtClean="0">
                <a:solidFill>
                  <a:schemeClr val="accent1">
                    <a:lumMod val="75000"/>
                  </a:schemeClr>
                </a:solidFill>
                <a:latin typeface="Questrial" panose="020B0604020202020204" charset="0"/>
              </a:rPr>
            </a:br>
            <a:r>
              <a:rPr lang="en-US" sz="1200" dirty="0" smtClean="0">
                <a:solidFill>
                  <a:schemeClr val="tx1"/>
                </a:solidFill>
                <a:latin typeface="Questrial" panose="020B0604020202020204" charset="0"/>
              </a:rPr>
              <a:t>1 HSA :1,000 </a:t>
            </a:r>
            <a:r>
              <a:rPr lang="en-US" sz="1200" dirty="0">
                <a:solidFill>
                  <a:schemeClr val="tx1"/>
                </a:solidFill>
                <a:latin typeface="Questrial" panose="020B0604020202020204" charset="0"/>
              </a:rPr>
              <a:t>people </a:t>
            </a:r>
            <a:r>
              <a:rPr lang="en-US" sz="1200" dirty="0" smtClean="0">
                <a:solidFill>
                  <a:schemeClr val="tx1"/>
                </a:solidFill>
                <a:latin typeface="Questrial" panose="020B0604020202020204" charset="0"/>
              </a:rPr>
              <a:t>(about 200 households) </a:t>
            </a:r>
            <a:endParaRPr lang="en-US" sz="1200" dirty="0">
              <a:solidFill>
                <a:schemeClr val="tx1"/>
              </a:solidFill>
              <a:latin typeface="Questrial" panose="020B0604020202020204" charset="0"/>
            </a:endParaRPr>
          </a:p>
        </p:txBody>
      </p:sp>
      <p:sp>
        <p:nvSpPr>
          <p:cNvPr id="3" name="Rectangle 2"/>
          <p:cNvSpPr/>
          <p:nvPr/>
        </p:nvSpPr>
        <p:spPr>
          <a:xfrm>
            <a:off x="488244" y="5867400"/>
            <a:ext cx="4953000" cy="954107"/>
          </a:xfrm>
          <a:prstGeom prst="rect">
            <a:avLst/>
          </a:prstGeom>
        </p:spPr>
        <p:txBody>
          <a:bodyPr wrap="square">
            <a:spAutoFit/>
          </a:bodyPr>
          <a:lstStyle/>
          <a:p>
            <a:r>
              <a:rPr lang="en-US" sz="800" dirty="0">
                <a:solidFill>
                  <a:schemeClr val="accent6"/>
                </a:solidFill>
                <a:latin typeface="Questrial" panose="020B0604020202020204" charset="0"/>
              </a:rPr>
              <a:t>* In addition, to these </a:t>
            </a:r>
            <a:r>
              <a:rPr lang="en-US" sz="800" dirty="0" smtClean="0">
                <a:solidFill>
                  <a:schemeClr val="accent6"/>
                </a:solidFill>
                <a:latin typeface="Questrial" panose="020B0604020202020204" charset="0"/>
              </a:rPr>
              <a:t>three cadres, </a:t>
            </a:r>
            <a:r>
              <a:rPr lang="en-US" sz="800" dirty="0">
                <a:solidFill>
                  <a:schemeClr val="accent6"/>
                </a:solidFill>
                <a:latin typeface="Questrial" panose="020B0604020202020204" charset="0"/>
              </a:rPr>
              <a:t>there are Village Health Committee (VHC) members, Community Based Distribution Agent (CBDA), Community Home Based Care Volunteers (CHBCV), and Peer Educator (PE</a:t>
            </a:r>
            <a:r>
              <a:rPr lang="en-US" sz="800" dirty="0" smtClean="0">
                <a:solidFill>
                  <a:schemeClr val="accent6"/>
                </a:solidFill>
                <a:latin typeface="Questrial" panose="020B0604020202020204" charset="0"/>
              </a:rPr>
              <a:t>). However, we had no documentation of these cadres providing nutrition services.</a:t>
            </a:r>
            <a:endParaRPr lang="en-US" sz="800" dirty="0">
              <a:solidFill>
                <a:schemeClr val="accent6"/>
              </a:solidFill>
              <a:latin typeface="Questrial" panose="020B0604020202020204" charset="0"/>
            </a:endParaRPr>
          </a:p>
          <a:p>
            <a:r>
              <a:rPr lang="en-US" sz="800" dirty="0" smtClean="0">
                <a:solidFill>
                  <a:schemeClr val="accent6"/>
                </a:solidFill>
                <a:latin typeface="Questrial" panose="020B0604020202020204" charset="0"/>
              </a:rPr>
              <a:t>** There </a:t>
            </a:r>
            <a:r>
              <a:rPr lang="en-US" sz="800" dirty="0">
                <a:solidFill>
                  <a:schemeClr val="accent6"/>
                </a:solidFill>
                <a:latin typeface="Questrial" panose="020B0604020202020204" charset="0"/>
              </a:rPr>
              <a:t>is conflicting information about the recommended number of HSAs in the country; the HSSP indicates there should be 13,500 with a ratio of 1 HSA: 1,000 people, but the National Health Surveillance </a:t>
            </a:r>
            <a:r>
              <a:rPr lang="en-US" sz="800" dirty="0" smtClean="0">
                <a:solidFill>
                  <a:schemeClr val="accent6"/>
                </a:solidFill>
                <a:latin typeface="Questrial" panose="020B0604020202020204" charset="0"/>
              </a:rPr>
              <a:t>Assistant </a:t>
            </a:r>
            <a:r>
              <a:rPr lang="en-US" sz="800" dirty="0" err="1" smtClean="0">
                <a:solidFill>
                  <a:schemeClr val="accent6"/>
                </a:solidFill>
                <a:latin typeface="Questrial" panose="020B0604020202020204" charset="0"/>
              </a:rPr>
              <a:t>Programme</a:t>
            </a:r>
            <a:r>
              <a:rPr lang="en-US" sz="800" dirty="0" smtClean="0">
                <a:solidFill>
                  <a:schemeClr val="accent6"/>
                </a:solidFill>
                <a:latin typeface="Questrial" panose="020B0604020202020204" charset="0"/>
              </a:rPr>
              <a:t> </a:t>
            </a:r>
            <a:r>
              <a:rPr lang="en-US" sz="800" dirty="0">
                <a:solidFill>
                  <a:schemeClr val="accent6"/>
                </a:solidFill>
                <a:latin typeface="Questrial" panose="020B0604020202020204" charset="0"/>
              </a:rPr>
              <a:t>of Malawi recommends 27,000 to achieve the ideal ratio of 1 HSA: 500 people. The former is listed because the target ratio is expressed more explicitly in policy</a:t>
            </a:r>
            <a:r>
              <a:rPr lang="en-US" sz="800" dirty="0" smtClean="0">
                <a:solidFill>
                  <a:schemeClr val="accent6"/>
                </a:solidFill>
                <a:latin typeface="Questrial" panose="020B0604020202020204" charset="0"/>
              </a:rPr>
              <a:t>.</a:t>
            </a:r>
            <a:endParaRPr lang="en-US" sz="800" dirty="0">
              <a:solidFill>
                <a:schemeClr val="accent6"/>
              </a:solidFill>
              <a:latin typeface="Questrial" panose="020B0604020202020204" charset="0"/>
            </a:endParaRPr>
          </a:p>
        </p:txBody>
      </p:sp>
      <p:sp>
        <p:nvSpPr>
          <p:cNvPr id="7" name="Rectangle 6"/>
          <p:cNvSpPr/>
          <p:nvPr/>
        </p:nvSpPr>
        <p:spPr>
          <a:xfrm>
            <a:off x="5719012" y="2895600"/>
            <a:ext cx="3424988" cy="553998"/>
          </a:xfrm>
          <a:prstGeom prst="rect">
            <a:avLst/>
          </a:prstGeom>
          <a:noFill/>
        </p:spPr>
        <p:txBody>
          <a:bodyPr wrap="square" rtlCol="0">
            <a:spAutoFit/>
          </a:bodyPr>
          <a:lstStyle/>
          <a:p>
            <a:r>
              <a:rPr lang="en-US" sz="1800" b="1" dirty="0" smtClean="0">
                <a:solidFill>
                  <a:schemeClr val="accent1"/>
                </a:solidFill>
                <a:latin typeface="Questrial" panose="020B0604020202020204" charset="0"/>
              </a:rPr>
              <a:t>Number not available</a:t>
            </a:r>
            <a:r>
              <a:rPr lang="en-US" sz="1200" b="1" dirty="0" smtClean="0">
                <a:solidFill>
                  <a:schemeClr val="accent1"/>
                </a:solidFill>
                <a:latin typeface="Questrial" panose="020B0604020202020204" charset="0"/>
              </a:rPr>
              <a:t/>
            </a:r>
            <a:br>
              <a:rPr lang="en-US" sz="1200" b="1" dirty="0" smtClean="0">
                <a:solidFill>
                  <a:schemeClr val="accent1"/>
                </a:solidFill>
                <a:latin typeface="Questrial" panose="020B0604020202020204" charset="0"/>
              </a:rPr>
            </a:br>
            <a:r>
              <a:rPr lang="en-US" sz="1200" dirty="0" smtClean="0">
                <a:solidFill>
                  <a:schemeClr val="tx1"/>
                </a:solidFill>
                <a:latin typeface="Questrial" panose="020B0604020202020204" charset="0"/>
              </a:rPr>
              <a:t>Information not available in policy</a:t>
            </a:r>
            <a:endParaRPr lang="en-US" sz="1200" dirty="0">
              <a:solidFill>
                <a:schemeClr val="accent1">
                  <a:lumMod val="75000"/>
                </a:schemeClr>
              </a:solidFill>
              <a:latin typeface="Questrial" panose="020B0604020202020204" charset="0"/>
            </a:endParaRPr>
          </a:p>
        </p:txBody>
      </p:sp>
      <p:sp>
        <p:nvSpPr>
          <p:cNvPr id="12" name="Rectangle 11"/>
          <p:cNvSpPr/>
          <p:nvPr/>
        </p:nvSpPr>
        <p:spPr>
          <a:xfrm>
            <a:off x="5719011" y="4343400"/>
            <a:ext cx="3424988" cy="523220"/>
          </a:xfrm>
          <a:prstGeom prst="rect">
            <a:avLst/>
          </a:prstGeom>
          <a:noFill/>
        </p:spPr>
        <p:txBody>
          <a:bodyPr wrap="square" rtlCol="0">
            <a:spAutoFit/>
          </a:bodyPr>
          <a:lstStyle/>
          <a:p>
            <a:r>
              <a:rPr lang="en-US" sz="1600" b="1" dirty="0" smtClean="0">
                <a:solidFill>
                  <a:schemeClr val="accent1"/>
                </a:solidFill>
                <a:latin typeface="Questrial" panose="020B0604020202020204" charset="0"/>
              </a:rPr>
              <a:t>Number not available</a:t>
            </a:r>
            <a:r>
              <a:rPr lang="en-US" sz="1100" b="1" dirty="0" smtClean="0">
                <a:solidFill>
                  <a:schemeClr val="accent1"/>
                </a:solidFill>
                <a:latin typeface="Questrial" panose="020B0604020202020204" charset="0"/>
              </a:rPr>
              <a:t/>
            </a:r>
            <a:br>
              <a:rPr lang="en-US" sz="1100" b="1" dirty="0" smtClean="0">
                <a:solidFill>
                  <a:schemeClr val="accent1"/>
                </a:solidFill>
                <a:latin typeface="Questrial" panose="020B0604020202020204" charset="0"/>
              </a:rPr>
            </a:br>
            <a:r>
              <a:rPr lang="en-US" sz="1100" dirty="0" smtClean="0">
                <a:solidFill>
                  <a:schemeClr val="tx1"/>
                </a:solidFill>
                <a:latin typeface="Questrial" panose="020B0604020202020204" charset="0"/>
              </a:rPr>
              <a:t>Information not available in policy</a:t>
            </a:r>
            <a:endParaRPr lang="en-US" sz="1100" dirty="0">
              <a:solidFill>
                <a:schemeClr val="accent1">
                  <a:lumMod val="75000"/>
                </a:schemeClr>
              </a:solidFill>
              <a:latin typeface="Questrial" panose="020B0604020202020204" charset="0"/>
            </a:endParaRPr>
          </a:p>
        </p:txBody>
      </p:sp>
    </p:spTree>
    <p:extLst>
      <p:ext uri="{BB962C8B-B14F-4D97-AF65-F5344CB8AC3E}">
        <p14:creationId xmlns:p14="http://schemas.microsoft.com/office/powerpoint/2010/main" val="322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4800"/>
            <a:ext cx="7924800" cy="113409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i="0" u="none" strike="noStrike" cap="none" dirty="0" smtClean="0">
                <a:solidFill>
                  <a:schemeClr val="accent6"/>
                </a:solidFill>
                <a:latin typeface="Questrial"/>
                <a:ea typeface="Questrial"/>
                <a:cs typeface="Questrial"/>
                <a:sym typeface="Questrial"/>
              </a:rPr>
              <a:t>Community health workers in Malawi provide services </a:t>
            </a:r>
            <a:r>
              <a:rPr lang="en" sz="2800" b="0" i="0" u="none" strike="noStrike" cap="none" dirty="0" smtClean="0">
                <a:solidFill>
                  <a:schemeClr val="accent6"/>
                </a:solidFill>
                <a:latin typeface="Questrial"/>
                <a:ea typeface="Questrial"/>
                <a:cs typeface="Questrial"/>
                <a:sym typeface="Questrial"/>
              </a:rPr>
              <a:t>in </a:t>
            </a:r>
            <a:r>
              <a:rPr lang="en" sz="2800" b="1" i="0" u="none" strike="noStrike" cap="none" dirty="0" smtClean="0">
                <a:solidFill>
                  <a:schemeClr val="accent1"/>
                </a:solidFill>
                <a:latin typeface="Questrial"/>
                <a:ea typeface="Questrial"/>
                <a:cs typeface="Questrial"/>
                <a:sym typeface="Questrial"/>
              </a:rPr>
              <a:t>multiple health service delivery areas.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2" name="Table 1"/>
          <p:cNvGraphicFramePr>
            <a:graphicFrameLocks noGrp="1"/>
          </p:cNvGraphicFramePr>
          <p:nvPr>
            <p:extLst>
              <p:ext uri="{D42A27DB-BD31-4B8C-83A1-F6EECF244321}">
                <p14:modId xmlns:p14="http://schemas.microsoft.com/office/powerpoint/2010/main" val="1715085634"/>
              </p:ext>
            </p:extLst>
          </p:nvPr>
        </p:nvGraphicFramePr>
        <p:xfrm>
          <a:off x="609600" y="1667494"/>
          <a:ext cx="4114800" cy="3809997"/>
        </p:xfrm>
        <a:graphic>
          <a:graphicData uri="http://schemas.openxmlformats.org/drawingml/2006/table">
            <a:tbl>
              <a:tblPr firstRow="1" bandRow="1">
                <a:tableStyleId>{70B7DEA9-941F-4DE4-B690-58208C39A6B7}</a:tableStyleId>
              </a:tblPr>
              <a:tblGrid>
                <a:gridCol w="463639"/>
                <a:gridCol w="3651161"/>
              </a:tblGrid>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Family</a:t>
                      </a:r>
                      <a:r>
                        <a:rPr lang="en-US" baseline="0" dirty="0" smtClean="0">
                          <a:latin typeface="Questrial" panose="020B0604020202020204" charset="0"/>
                        </a:rPr>
                        <a:t> planning</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Maternal and child health</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Integrated community case management</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tx1"/>
                          </a:solidFill>
                          <a:latin typeface="Questrial" panose="020B0604020202020204" charset="0"/>
                        </a:rPr>
                        <a:t>HIV/AIDS</a:t>
                      </a:r>
                      <a:endParaRPr lang="en-US" dirty="0">
                        <a:solidFill>
                          <a:schemeClr val="tx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Nutrition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Malaria</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Tuberculosis</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Immunization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Water</a:t>
                      </a:r>
                      <a:r>
                        <a:rPr lang="en-US" baseline="0" dirty="0" smtClean="0">
                          <a:latin typeface="Questrial" panose="020B0604020202020204" charset="0"/>
                        </a:rPr>
                        <a:t> and sanitation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Oval 5"/>
          <p:cNvSpPr/>
          <p:nvPr/>
        </p:nvSpPr>
        <p:spPr>
          <a:xfrm>
            <a:off x="707065" y="173306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7065" y="2185832"/>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065" y="261467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7508" y="30390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7508" y="342762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07065" y="511554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7065" y="46773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7065" y="42582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7508" y="382856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16975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28169" y="170825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95900" y="1524000"/>
            <a:ext cx="1238250" cy="738664"/>
          </a:xfrm>
          <a:prstGeom prst="rect">
            <a:avLst/>
          </a:prstGeom>
          <a:noFill/>
        </p:spPr>
        <p:txBody>
          <a:bodyPr wrap="square" rtlCol="0">
            <a:spAutoFit/>
          </a:bodyPr>
          <a:lstStyle/>
          <a:p>
            <a:r>
              <a:rPr lang="en-US" dirty="0" smtClean="0">
                <a:solidFill>
                  <a:schemeClr val="accent1"/>
                </a:solidFill>
                <a:latin typeface="Questrial" panose="020B0604020202020204" charset="0"/>
              </a:rPr>
              <a:t>Services provided by CHWs</a:t>
            </a:r>
            <a:endParaRPr lang="en-US" dirty="0">
              <a:solidFill>
                <a:schemeClr val="accent1"/>
              </a:solidFill>
              <a:latin typeface="Questrial" panose="020B0604020202020204" charset="0"/>
            </a:endParaRPr>
          </a:p>
        </p:txBody>
      </p:sp>
      <p:sp>
        <p:nvSpPr>
          <p:cNvPr id="18" name="TextBox 17"/>
          <p:cNvSpPr txBox="1"/>
          <p:nvPr/>
        </p:nvSpPr>
        <p:spPr>
          <a:xfrm>
            <a:off x="6848475" y="1535179"/>
            <a:ext cx="1238250" cy="738664"/>
          </a:xfrm>
          <a:prstGeom prst="rect">
            <a:avLst/>
          </a:prstGeom>
          <a:noFill/>
        </p:spPr>
        <p:txBody>
          <a:bodyPr wrap="square" rtlCol="0">
            <a:spAutoFit/>
          </a:bodyPr>
          <a:lstStyle/>
          <a:p>
            <a:r>
              <a:rPr lang="en-US" dirty="0" smtClean="0">
                <a:solidFill>
                  <a:schemeClr val="accent4">
                    <a:lumMod val="75000"/>
                  </a:schemeClr>
                </a:solidFill>
                <a:latin typeface="Questrial" panose="020B0604020202020204" charset="0"/>
              </a:rPr>
              <a:t>Services not provided by CHWs</a:t>
            </a:r>
            <a:endParaRPr lang="en-US" dirty="0">
              <a:solidFill>
                <a:schemeClr val="accent4">
                  <a:lumMod val="75000"/>
                </a:schemeClr>
              </a:solidFill>
              <a:latin typeface="Questrial" panose="020B0604020202020204" charset="0"/>
            </a:endParaRPr>
          </a:p>
        </p:txBody>
      </p:sp>
      <p:sp>
        <p:nvSpPr>
          <p:cNvPr id="15" name="Rectangle 14"/>
          <p:cNvSpPr/>
          <p:nvPr/>
        </p:nvSpPr>
        <p:spPr>
          <a:xfrm>
            <a:off x="5140842" y="3276600"/>
            <a:ext cx="2479158" cy="21818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latin typeface="Questrial" panose="020B0604020202020204" charset="0"/>
              </a:rPr>
              <a:t>How is </a:t>
            </a:r>
            <a:r>
              <a:rPr lang="en-US" sz="1600" b="1" dirty="0" smtClean="0">
                <a:solidFill>
                  <a:schemeClr val="accent1"/>
                </a:solidFill>
                <a:latin typeface="Questrial" panose="020B0604020202020204" charset="0"/>
              </a:rPr>
              <a:t>training</a:t>
            </a:r>
            <a:r>
              <a:rPr lang="en-US" sz="1600" dirty="0" smtClean="0">
                <a:solidFill>
                  <a:schemeClr val="accent1"/>
                </a:solidFill>
                <a:latin typeface="Questrial" panose="020B0604020202020204" charset="0"/>
              </a:rPr>
              <a:t> </a:t>
            </a:r>
          </a:p>
          <a:p>
            <a:pPr algn="ctr"/>
            <a:r>
              <a:rPr lang="en-US" sz="1600" dirty="0" smtClean="0">
                <a:solidFill>
                  <a:schemeClr val="accent1"/>
                </a:solidFill>
                <a:latin typeface="Questrial" panose="020B0604020202020204" charset="0"/>
              </a:rPr>
              <a:t>managed for CHW cadres?</a:t>
            </a:r>
          </a:p>
          <a:p>
            <a:pPr algn="ctr"/>
            <a:endParaRPr lang="en-US" dirty="0" smtClean="0">
              <a:solidFill>
                <a:schemeClr val="accent1"/>
              </a:solidFill>
              <a:latin typeface="Questrial" panose="020B0604020202020204" charset="0"/>
            </a:endParaRPr>
          </a:p>
          <a:p>
            <a:pPr marL="285750" indent="-285750">
              <a:buFont typeface="Wingdings" panose="05000000000000000000" pitchFamily="2" charset="2"/>
              <a:buChar char="ü"/>
            </a:pPr>
            <a:r>
              <a:rPr lang="en-US" b="1" dirty="0" smtClean="0">
                <a:solidFill>
                  <a:schemeClr val="accent1"/>
                </a:solidFill>
                <a:latin typeface="Questrial" panose="020B0604020202020204" charset="0"/>
              </a:rPr>
              <a:t>National training </a:t>
            </a:r>
            <a:r>
              <a:rPr lang="en-US" b="1" dirty="0">
                <a:solidFill>
                  <a:schemeClr val="accent1"/>
                </a:solidFill>
                <a:latin typeface="Questrial" panose="020B0604020202020204" charset="0"/>
              </a:rPr>
              <a:t>c</a:t>
            </a:r>
            <a:r>
              <a:rPr lang="en-US" b="1" dirty="0" smtClean="0">
                <a:solidFill>
                  <a:schemeClr val="accent1"/>
                </a:solidFill>
                <a:latin typeface="Questrial" panose="020B0604020202020204" charset="0"/>
              </a:rPr>
              <a:t>urriculum </a:t>
            </a:r>
            <a:r>
              <a:rPr lang="en-US" dirty="0" smtClean="0">
                <a:solidFill>
                  <a:schemeClr val="accent1"/>
                </a:solidFill>
                <a:latin typeface="Questrial" panose="020B0604020202020204" charset="0"/>
              </a:rPr>
              <a:t>is available</a:t>
            </a:r>
          </a:p>
          <a:p>
            <a:pPr marL="285750" indent="-285750">
              <a:buFont typeface="Wingdings" panose="05000000000000000000" pitchFamily="2" charset="2"/>
              <a:buChar char="ü"/>
            </a:pPr>
            <a:r>
              <a:rPr lang="en-US" b="1" dirty="0" smtClean="0">
                <a:solidFill>
                  <a:schemeClr val="accent1"/>
                </a:solidFill>
                <a:latin typeface="Questrial" panose="020B0604020202020204" charset="0"/>
              </a:rPr>
              <a:t>Nutrition is included</a:t>
            </a:r>
            <a:r>
              <a:rPr lang="en-US" dirty="0" smtClean="0">
                <a:solidFill>
                  <a:schemeClr val="accent1"/>
                </a:solidFill>
                <a:latin typeface="Questrial" panose="020B0604020202020204" charset="0"/>
              </a:rPr>
              <a:t> in the training curriculum</a:t>
            </a:r>
            <a:endParaRPr lang="en-US" dirty="0">
              <a:solidFill>
                <a:schemeClr val="accent1"/>
              </a:solidFill>
              <a:latin typeface="Questrial" panose="020B0604020202020204" charset="0"/>
            </a:endParaRPr>
          </a:p>
        </p:txBody>
      </p:sp>
      <p:cxnSp>
        <p:nvCxnSpPr>
          <p:cNvPr id="21" name="Straight Arrow Connector 20"/>
          <p:cNvCxnSpPr/>
          <p:nvPr/>
        </p:nvCxnSpPr>
        <p:spPr>
          <a:xfrm>
            <a:off x="1920453" y="3599075"/>
            <a:ext cx="3565947" cy="0"/>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704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248400" cy="1881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8888"/>
              </a:buClr>
              <a:buSzPct val="25000"/>
              <a:buFont typeface="Source Sans Pro"/>
              <a:buNone/>
            </a:pPr>
            <a:r>
              <a:rPr lang="en" sz="4000" b="0" i="0" u="none" strike="noStrike" cap="none" dirty="0" smtClean="0">
                <a:solidFill>
                  <a:schemeClr val="lt1"/>
                </a:solidFill>
                <a:latin typeface="Questrial"/>
                <a:ea typeface="Questrial"/>
                <a:cs typeface="Questrial"/>
                <a:sym typeface="Questrial"/>
              </a:rPr>
              <a:t>Community health workers in Malawi support </a:t>
            </a:r>
            <a:r>
              <a:rPr lang="en" sz="4000" b="0" i="0" u="none" strike="noStrike" cap="none" dirty="0" smtClean="0">
                <a:solidFill>
                  <a:schemeClr val="accent1">
                    <a:lumMod val="40000"/>
                    <a:lumOff val="60000"/>
                  </a:schemeClr>
                </a:solidFill>
                <a:latin typeface="Questrial"/>
                <a:ea typeface="Questrial"/>
                <a:cs typeface="Questrial"/>
                <a:sym typeface="Questrial"/>
              </a:rPr>
              <a:t>improved nutrition outcomes </a:t>
            </a:r>
            <a:r>
              <a:rPr lang="en" sz="4000" b="0" i="0" u="none" strike="noStrike" cap="none" dirty="0" smtClean="0">
                <a:solidFill>
                  <a:schemeClr val="lt1"/>
                </a:solidFill>
                <a:latin typeface="Questrial"/>
                <a:ea typeface="Questrial"/>
                <a:cs typeface="Questrial"/>
                <a:sym typeface="Questrial"/>
              </a:rPr>
              <a:t>throughout the continuum of care. </a:t>
            </a:r>
            <a:endParaRPr lang="en" sz="4000" b="0" i="0" u="none" strike="noStrike" cap="none" dirty="0">
              <a:solidFill>
                <a:schemeClr val="accent1">
                  <a:lumMod val="40000"/>
                  <a:lumOff val="60000"/>
                </a:schemeClr>
              </a:solidFill>
              <a:latin typeface="Questrial"/>
              <a:ea typeface="Questrial"/>
              <a:cs typeface="Questrial"/>
              <a:sym typeface="Questrial"/>
            </a:endParaRPr>
          </a:p>
        </p:txBody>
      </p:sp>
      <p:pic>
        <p:nvPicPr>
          <p:cNvPr id="6"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5198" l="28364" r="70182"/>
                    </a14:imgEffect>
                  </a14:imgLayer>
                </a14:imgProps>
              </a:ext>
              <a:ext uri="{28A0092B-C50C-407E-A947-70E740481C1C}">
                <a14:useLocalDpi xmlns:a14="http://schemas.microsoft.com/office/drawing/2010/main" val="0"/>
              </a:ext>
            </a:extLst>
          </a:blip>
          <a:srcRect l="28855" r="29209" b="3962"/>
          <a:stretch/>
        </p:blipFill>
        <p:spPr bwMode="auto">
          <a:xfrm flipH="1">
            <a:off x="4134841" y="5178773"/>
            <a:ext cx="1275359" cy="1730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clipartqueen.com/image-files/mother-and-child-running.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8654" y="4749206"/>
            <a:ext cx="1142367" cy="2159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ackgroundRemoval t="284" b="100000" l="9780" r="100000">
                        <a14:backgroundMark x1="70659" y1="73580" x2="70659" y2="73580"/>
                        <a14:backgroundMark x1="47505" y1="59375" x2="47505" y2="59375"/>
                      </a14:backgroundRemoval>
                    </a14:imgEffect>
                  </a14:imgLayer>
                </a14:imgProps>
              </a:ext>
              <a:ext uri="{28A0092B-C50C-407E-A947-70E740481C1C}">
                <a14:useLocalDpi xmlns:a14="http://schemas.microsoft.com/office/drawing/2010/main" val="0"/>
              </a:ext>
            </a:extLst>
          </a:blip>
          <a:srcRect/>
          <a:stretch>
            <a:fillRect/>
          </a:stretch>
        </p:blipFill>
        <p:spPr bwMode="auto">
          <a:xfrm>
            <a:off x="5579708" y="5799374"/>
            <a:ext cx="1506892" cy="1058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s://upload.wikimedia.org/wikipedia/commons/thumb/4/4f/Woman_Silhouette_53.svg/2000px-Woman_Silhouette_53.svg.png"/>
          <p:cNvPicPr>
            <a:picLocks noChangeAspect="1" noChangeArrowheads="1"/>
          </p:cNvPicPr>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018740" y="5340333"/>
            <a:ext cx="1019860" cy="151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fc04.deviantart.net/fs71/f/2010/049/e/6/Silhouette_Of_A_little_Girl_by_Demonlemon.png"/>
          <p:cNvPicPr>
            <a:picLocks noChangeAspect="1" noChangeArrowheads="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ackgroundRemoval t="0" b="100000" l="0" r="100000">
                        <a14:backgroundMark x1="61875" y1="17027" x2="61875" y2="17027"/>
                      </a14:backgroundRemoval>
                    </a14:imgEffect>
                  </a14:imgLayer>
                </a14:imgProps>
              </a:ext>
              <a:ext uri="{28A0092B-C50C-407E-A947-70E740481C1C}">
                <a14:useLocalDpi xmlns:a14="http://schemas.microsoft.com/office/drawing/2010/main" val="0"/>
              </a:ext>
            </a:extLst>
          </a:blip>
          <a:srcRect/>
          <a:stretch>
            <a:fillRect/>
          </a:stretch>
        </p:blipFill>
        <p:spPr bwMode="auto">
          <a:xfrm>
            <a:off x="8501021" y="5178772"/>
            <a:ext cx="742972" cy="171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61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71"/>
        <p:cNvGrpSpPr/>
        <p:nvPr/>
      </p:nvGrpSpPr>
      <p:grpSpPr>
        <a:xfrm>
          <a:off x="0" y="0"/>
          <a:ext cx="0" cy="0"/>
          <a:chOff x="0" y="0"/>
          <a:chExt cx="0" cy="0"/>
        </a:xfrm>
      </p:grpSpPr>
      <p:sp>
        <p:nvSpPr>
          <p:cNvPr id="17" name="TextBox 16"/>
          <p:cNvSpPr txBox="1"/>
          <p:nvPr/>
        </p:nvSpPr>
        <p:spPr>
          <a:xfrm>
            <a:off x="4646505" y="1865531"/>
            <a:ext cx="4345095" cy="3477875"/>
          </a:xfrm>
          <a:prstGeom prst="rect">
            <a:avLst/>
          </a:prstGeom>
          <a:noFill/>
        </p:spPr>
        <p:txBody>
          <a:bodyPr wrap="square" rtlCol="0">
            <a:spAutoFit/>
          </a:bodyPr>
          <a:lstStyle/>
          <a:p>
            <a:r>
              <a:rPr lang="en-US" dirty="0" smtClean="0">
                <a:latin typeface="Questrial" panose="020B0604020202020204" charset="0"/>
              </a:rPr>
              <a:t>The tables presented for each stage of life across the continuum of care include specific nutrition-related services queried as part of the Community Health Systems Catalog Assessment.</a:t>
            </a:r>
          </a:p>
          <a:p>
            <a:endParaRPr lang="en-US" dirty="0">
              <a:latin typeface="Questrial" panose="020B0604020202020204" charset="0"/>
            </a:endParaRPr>
          </a:p>
          <a:p>
            <a:r>
              <a:rPr lang="en-US" dirty="0" smtClean="0">
                <a:latin typeface="Questrial" panose="020B0604020202020204" charset="0"/>
              </a:rPr>
              <a:t>For each stage of life,  we indicate if the service is provided</a:t>
            </a:r>
            <a:r>
              <a:rPr lang="en-US" b="1" dirty="0" smtClean="0">
                <a:latin typeface="Questrial" panose="020B0604020202020204" charset="0"/>
              </a:rPr>
              <a:t> </a:t>
            </a:r>
            <a:r>
              <a:rPr lang="en-US" dirty="0" smtClean="0">
                <a:latin typeface="Questrial" panose="020B0604020202020204" charset="0"/>
              </a:rPr>
              <a:t>by community health workers and which cadres have the responsibility to provide that service.</a:t>
            </a:r>
          </a:p>
          <a:p>
            <a:endParaRPr lang="en-US" dirty="0" smtClean="0">
              <a:latin typeface="Questrial" panose="020B0604020202020204" charset="0"/>
            </a:endParaRPr>
          </a:p>
          <a:p>
            <a:pPr>
              <a:spcAft>
                <a:spcPts val="400"/>
              </a:spcAft>
            </a:pPr>
            <a:r>
              <a:rPr lang="en-US" dirty="0" smtClean="0">
                <a:latin typeface="Questrial" panose="020B0604020202020204" charset="0"/>
              </a:rPr>
              <a:t>Community health workers who provide services are identified by cadre:</a:t>
            </a:r>
            <a:endParaRPr lang="en-US" dirty="0">
              <a:latin typeface="Questrial" panose="020B0604020202020204" charset="0"/>
            </a:endParaRPr>
          </a:p>
          <a:p>
            <a:pPr lvl="2">
              <a:spcAft>
                <a:spcPts val="400"/>
              </a:spcAft>
            </a:pPr>
            <a:r>
              <a:rPr lang="en-US" b="1" dirty="0">
                <a:latin typeface="Questrial" panose="020B0604020202020204" charset="0"/>
              </a:rPr>
              <a:t>HSA</a:t>
            </a:r>
            <a:r>
              <a:rPr lang="en-US" dirty="0">
                <a:latin typeface="Questrial" panose="020B0604020202020204" charset="0"/>
              </a:rPr>
              <a:t>- Health Surveillance Assistant</a:t>
            </a:r>
          </a:p>
          <a:p>
            <a:pPr lvl="2">
              <a:spcAft>
                <a:spcPts val="400"/>
              </a:spcAft>
            </a:pPr>
            <a:r>
              <a:rPr lang="en-US" b="1" dirty="0" smtClean="0">
                <a:latin typeface="Questrial" panose="020B0604020202020204" charset="0"/>
              </a:rPr>
              <a:t>CLAN</a:t>
            </a:r>
            <a:r>
              <a:rPr lang="en-US" dirty="0" smtClean="0">
                <a:latin typeface="Questrial" panose="020B0604020202020204" charset="0"/>
              </a:rPr>
              <a:t>- </a:t>
            </a:r>
            <a:r>
              <a:rPr lang="en-US" dirty="0">
                <a:latin typeface="Questrial" panose="020B0604020202020204" charset="0"/>
              </a:rPr>
              <a:t>Community Leader for Action on Nutrition</a:t>
            </a:r>
          </a:p>
          <a:p>
            <a:pPr lvl="2">
              <a:spcAft>
                <a:spcPts val="400"/>
              </a:spcAft>
            </a:pPr>
            <a:r>
              <a:rPr lang="en-US" b="1" dirty="0" smtClean="0">
                <a:latin typeface="Questrial" panose="020B0604020202020204" charset="0"/>
              </a:rPr>
              <a:t>NL</a:t>
            </a:r>
            <a:r>
              <a:rPr lang="en-US" dirty="0" smtClean="0">
                <a:latin typeface="Questrial" panose="020B0604020202020204" charset="0"/>
              </a:rPr>
              <a:t>- Natural Leader</a:t>
            </a:r>
          </a:p>
        </p:txBody>
      </p:sp>
      <p:graphicFrame>
        <p:nvGraphicFramePr>
          <p:cNvPr id="56" name="Table 55"/>
          <p:cNvGraphicFramePr>
            <a:graphicFrameLocks noGrp="1"/>
          </p:cNvGraphicFramePr>
          <p:nvPr>
            <p:extLst>
              <p:ext uri="{D42A27DB-BD31-4B8C-83A1-F6EECF244321}">
                <p14:modId xmlns:p14="http://schemas.microsoft.com/office/powerpoint/2010/main" val="17391416"/>
              </p:ext>
            </p:extLst>
          </p:nvPr>
        </p:nvGraphicFramePr>
        <p:xfrm>
          <a:off x="534162" y="4014163"/>
          <a:ext cx="3863000" cy="741680"/>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3458203624"/>
              </p:ext>
            </p:extLst>
          </p:nvPr>
        </p:nvGraphicFramePr>
        <p:xfrm>
          <a:off x="534879" y="2332683"/>
          <a:ext cx="3862999" cy="1533287"/>
        </p:xfrm>
        <a:graphic>
          <a:graphicData uri="http://schemas.openxmlformats.org/drawingml/2006/table">
            <a:tbl>
              <a:tblPr firstRow="1" bandRow="1">
                <a:tableStyleId>{70B7DEA9-941F-4DE4-B690-58208C39A6B7}</a:tableStyleId>
              </a:tblPr>
              <a:tblGrid>
                <a:gridCol w="2072944"/>
                <a:gridCol w="457200"/>
                <a:gridCol w="1332855"/>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705247">
                <a:tc>
                  <a:txBody>
                    <a:bodyPr/>
                    <a:lstStyle/>
                    <a:p>
                      <a:r>
                        <a:rPr lang="en-US" sz="1100" i="1" dirty="0" smtClean="0">
                          <a:latin typeface="Questrial" panose="020B0604020202020204" charset="0"/>
                        </a:rPr>
                        <a:t>Activity</a:t>
                      </a:r>
                      <a:r>
                        <a:rPr lang="en-US" sz="1100" i="1" baseline="0" dirty="0" smtClean="0">
                          <a:latin typeface="Questrial" panose="020B0604020202020204" charset="0"/>
                        </a:rPr>
                        <a:t> / action to be taken</a:t>
                      </a:r>
                      <a:endParaRPr lang="en-US" sz="1100" i="1"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i="1"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latin typeface="Questrial" panose="020B0604020202020204" charset="0"/>
                        </a:rPr>
                        <a:t>Cadres</a:t>
                      </a:r>
                      <a:r>
                        <a:rPr lang="en-US" sz="1100" i="1" baseline="0" dirty="0" smtClean="0">
                          <a:latin typeface="Questrial" panose="020B0604020202020204" charset="0"/>
                        </a:rPr>
                        <a:t> of CHWs who conduct this task</a:t>
                      </a:r>
                      <a:endParaRPr lang="en-US" sz="1100" i="1"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827525583"/>
              </p:ext>
            </p:extLst>
          </p:nvPr>
        </p:nvGraphicFramePr>
        <p:xfrm>
          <a:off x="534879" y="4914990"/>
          <a:ext cx="3863000" cy="694293"/>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23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435999" y="1219200"/>
            <a:ext cx="7093690" cy="646331"/>
          </a:xfrm>
          <a:prstGeom prst="rect">
            <a:avLst/>
          </a:prstGeom>
          <a:noFill/>
        </p:spPr>
        <p:txBody>
          <a:bodyPr wrap="square" rtlCol="0">
            <a:spAutoFit/>
          </a:bodyPr>
          <a:lstStyle/>
          <a:p>
            <a:r>
              <a:rPr lang="en-US" sz="1800" dirty="0" smtClean="0">
                <a:solidFill>
                  <a:schemeClr val="tx1"/>
                </a:solidFill>
                <a:latin typeface="Questrial" panose="020B0604020202020204" charset="0"/>
              </a:rPr>
              <a:t>Services, listed in tables, are categorized as nutrition </a:t>
            </a:r>
            <a:r>
              <a:rPr lang="en-US" sz="1800" b="1" dirty="0">
                <a:solidFill>
                  <a:schemeClr val="tx1"/>
                </a:solidFill>
                <a:latin typeface="Questrial" panose="020B0604020202020204" charset="0"/>
              </a:rPr>
              <a:t>a</a:t>
            </a:r>
            <a:r>
              <a:rPr lang="en-US" sz="1800" b="1" dirty="0" smtClean="0">
                <a:solidFill>
                  <a:schemeClr val="tx1"/>
                </a:solidFill>
                <a:latin typeface="Questrial" panose="020B0604020202020204" charset="0"/>
              </a:rPr>
              <a:t>ssessment</a:t>
            </a:r>
            <a:r>
              <a:rPr lang="en-US" sz="1800" dirty="0" smtClean="0">
                <a:solidFill>
                  <a:schemeClr val="tx1"/>
                </a:solidFill>
                <a:latin typeface="Questrial" panose="020B0604020202020204" charset="0"/>
              </a:rPr>
              <a:t>, </a:t>
            </a:r>
            <a:r>
              <a:rPr lang="en-US" sz="1800" b="1" dirty="0">
                <a:solidFill>
                  <a:schemeClr val="tx1"/>
                </a:solidFill>
                <a:latin typeface="Questrial" panose="020B0604020202020204" charset="0"/>
              </a:rPr>
              <a:t>c</a:t>
            </a:r>
            <a:r>
              <a:rPr lang="en-US" sz="1800" b="1" dirty="0" smtClean="0">
                <a:solidFill>
                  <a:schemeClr val="tx1"/>
                </a:solidFill>
                <a:latin typeface="Questrial" panose="020B0604020202020204" charset="0"/>
              </a:rPr>
              <a:t>ounseling</a:t>
            </a:r>
            <a:r>
              <a:rPr lang="en-US" sz="1800" dirty="0" smtClean="0">
                <a:solidFill>
                  <a:schemeClr val="tx1"/>
                </a:solidFill>
                <a:latin typeface="Questrial" panose="020B0604020202020204" charset="0"/>
              </a:rPr>
              <a:t>, or </a:t>
            </a:r>
            <a:r>
              <a:rPr lang="en-US" sz="1800" b="1" dirty="0" smtClean="0">
                <a:solidFill>
                  <a:schemeClr val="tx1"/>
                </a:solidFill>
                <a:latin typeface="Questrial" panose="020B0604020202020204" charset="0"/>
              </a:rPr>
              <a:t>support </a:t>
            </a:r>
            <a:r>
              <a:rPr lang="en-US" sz="1800" dirty="0" smtClean="0">
                <a:solidFill>
                  <a:schemeClr val="tx1"/>
                </a:solidFill>
                <a:latin typeface="Questrial" panose="020B0604020202020204" charset="0"/>
              </a:rPr>
              <a:t>actions.</a:t>
            </a:r>
            <a:endParaRPr lang="en-US" sz="1800" b="1" dirty="0">
              <a:solidFill>
                <a:schemeClr val="tx1"/>
              </a:solidFill>
              <a:latin typeface="Questrial" panose="020B0604020202020204" charset="0"/>
            </a:endParaRPr>
          </a:p>
        </p:txBody>
      </p:sp>
      <p:sp>
        <p:nvSpPr>
          <p:cNvPr id="18" name="Oval 17"/>
          <p:cNvSpPr/>
          <p:nvPr/>
        </p:nvSpPr>
        <p:spPr>
          <a:xfrm>
            <a:off x="2653709" y="283727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1527" y="582325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06059" y="5814115"/>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86064" y="569462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CHWs</a:t>
            </a:r>
            <a:endParaRPr lang="en-US" sz="1100" dirty="0">
              <a:solidFill>
                <a:schemeClr val="accent1"/>
              </a:solidFill>
              <a:latin typeface="Questrial" panose="020B0604020202020204" charset="0"/>
            </a:endParaRPr>
          </a:p>
        </p:txBody>
      </p:sp>
      <p:sp>
        <p:nvSpPr>
          <p:cNvPr id="23" name="TextBox 22"/>
          <p:cNvSpPr txBox="1"/>
          <p:nvPr/>
        </p:nvSpPr>
        <p:spPr>
          <a:xfrm>
            <a:off x="2883195" y="5685483"/>
            <a:ext cx="1602443" cy="600164"/>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CHWs or not clearly specified in policy</a:t>
            </a:r>
          </a:p>
        </p:txBody>
      </p:sp>
      <p:sp>
        <p:nvSpPr>
          <p:cNvPr id="25" name="Oval 24"/>
          <p:cNvSpPr/>
          <p:nvPr/>
        </p:nvSpPr>
        <p:spPr>
          <a:xfrm>
            <a:off x="2653709" y="3443491"/>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03"/>
          <p:cNvSpPr txBox="1"/>
          <p:nvPr/>
        </p:nvSpPr>
        <p:spPr>
          <a:xfrm>
            <a:off x="450110" y="370087"/>
            <a:ext cx="8008089"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1" i="0" u="none" strike="noStrike" cap="none" dirty="0" smtClean="0">
                <a:solidFill>
                  <a:schemeClr val="accent1">
                    <a:lumMod val="75000"/>
                  </a:schemeClr>
                </a:solidFill>
                <a:latin typeface="Questrial"/>
                <a:ea typeface="Questrial"/>
                <a:cs typeface="Questrial"/>
                <a:sym typeface="Questrial"/>
              </a:rPr>
              <a:t>How </a:t>
            </a:r>
            <a:r>
              <a:rPr lang="en-US" sz="2800" b="1" dirty="0" smtClean="0">
                <a:solidFill>
                  <a:schemeClr val="accent1">
                    <a:lumMod val="75000"/>
                  </a:schemeClr>
                </a:solidFill>
                <a:latin typeface="Questrial"/>
                <a:ea typeface="Questrial"/>
                <a:cs typeface="Questrial"/>
                <a:sym typeface="Questrial"/>
              </a:rPr>
              <a:t>we present our </a:t>
            </a:r>
            <a:r>
              <a:rPr lang="en-US" sz="2800" b="1" i="0" u="none" strike="noStrike" cap="none" dirty="0" smtClean="0">
                <a:solidFill>
                  <a:schemeClr val="accent1">
                    <a:lumMod val="75000"/>
                  </a:schemeClr>
                </a:solidFill>
                <a:latin typeface="Questrial"/>
                <a:ea typeface="Questrial"/>
                <a:cs typeface="Questrial"/>
                <a:sym typeface="Questrial"/>
              </a:rPr>
              <a:t>findings </a:t>
            </a:r>
            <a:r>
              <a:rPr lang="en-US" sz="2800" dirty="0" smtClean="0">
                <a:solidFill>
                  <a:schemeClr val="accent6"/>
                </a:solidFill>
                <a:latin typeface="Questrial"/>
                <a:ea typeface="Questrial"/>
                <a:cs typeface="Questrial"/>
                <a:sym typeface="Questrial"/>
              </a:rPr>
              <a:t>o</a:t>
            </a:r>
            <a:r>
              <a:rPr lang="en-US" sz="2800" b="0" i="0" u="none" strike="noStrike" cap="none" dirty="0" smtClean="0">
                <a:solidFill>
                  <a:schemeClr val="accent6"/>
                </a:solidFill>
                <a:latin typeface="Questrial"/>
                <a:ea typeface="Questrial"/>
                <a:cs typeface="Questrial"/>
                <a:sym typeface="Questrial"/>
              </a:rPr>
              <a:t>n</a:t>
            </a:r>
            <a:r>
              <a:rPr lang="en-US" sz="2800" dirty="0" smtClean="0">
                <a:solidFill>
                  <a:schemeClr val="accent6"/>
                </a:solidFill>
                <a:latin typeface="Questrial"/>
                <a:ea typeface="Questrial"/>
                <a:cs typeface="Questrial"/>
                <a:sym typeface="Questrial"/>
              </a:rPr>
              <a:t> </a:t>
            </a:r>
            <a:r>
              <a:rPr lang="en-US" sz="2800" b="0" i="0" u="none" strike="noStrike" cap="none" dirty="0" smtClean="0">
                <a:solidFill>
                  <a:schemeClr val="accent6"/>
                </a:solidFill>
                <a:latin typeface="Questrial"/>
                <a:ea typeface="Questrial"/>
                <a:cs typeface="Questrial"/>
                <a:sym typeface="Questrial"/>
              </a:rPr>
              <a:t>nutrition services provided by community health workers.</a:t>
            </a:r>
            <a:endParaRPr lang="en" sz="2800" b="0" i="0" u="none" strike="noStrike" cap="none" dirty="0">
              <a:solidFill>
                <a:schemeClr val="accent6"/>
              </a:solidFill>
              <a:latin typeface="Questrial"/>
              <a:ea typeface="Questrial"/>
              <a:cs typeface="Questrial"/>
              <a:sym typeface="Questrial"/>
            </a:endParaRPr>
          </a:p>
        </p:txBody>
      </p:sp>
    </p:spTree>
    <p:extLst>
      <p:ext uri="{BB962C8B-B14F-4D97-AF65-F5344CB8AC3E}">
        <p14:creationId xmlns:p14="http://schemas.microsoft.com/office/powerpoint/2010/main" val="254942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2" name="Shape 303"/>
          <p:cNvSpPr txBox="1"/>
          <p:nvPr/>
        </p:nvSpPr>
        <p:spPr>
          <a:xfrm>
            <a:off x="228600" y="19910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 sz="2800" b="0" i="0" u="none" strike="noStrike" cap="none" dirty="0" smtClean="0">
                <a:solidFill>
                  <a:schemeClr val="accent1"/>
                </a:solidFill>
                <a:latin typeface="Questrial"/>
                <a:ea typeface="Questrial"/>
                <a:cs typeface="Questrial"/>
                <a:sym typeface="Questrial"/>
              </a:rPr>
              <a:t>adolescents</a:t>
            </a:r>
            <a:endParaRPr lang="en" sz="2800" b="0" i="0" u="none" strike="noStrike" cap="none" dirty="0">
              <a:solidFill>
                <a:schemeClr val="accent1"/>
              </a:solidFill>
              <a:latin typeface="Questrial"/>
              <a:ea typeface="Questrial"/>
              <a:cs typeface="Questrial"/>
              <a:sym typeface="Questrial"/>
            </a:endParaRPr>
          </a:p>
        </p:txBody>
      </p:sp>
      <p:graphicFrame>
        <p:nvGraphicFramePr>
          <p:cNvPr id="11" name="Table 10"/>
          <p:cNvGraphicFramePr>
            <a:graphicFrameLocks noGrp="1"/>
          </p:cNvGraphicFramePr>
          <p:nvPr>
            <p:extLst>
              <p:ext uri="{D42A27DB-BD31-4B8C-83A1-F6EECF244321}">
                <p14:modId xmlns:p14="http://schemas.microsoft.com/office/powerpoint/2010/main" val="3786256279"/>
              </p:ext>
            </p:extLst>
          </p:nvPr>
        </p:nvGraphicFramePr>
        <p:xfrm>
          <a:off x="328001" y="914401"/>
          <a:ext cx="5082199" cy="952246"/>
        </p:xfrm>
        <a:graphic>
          <a:graphicData uri="http://schemas.openxmlformats.org/drawingml/2006/table">
            <a:tbl>
              <a:tblPr firstRow="1" bandRow="1">
                <a:tableStyleId>{70B7DEA9-941F-4DE4-B690-58208C39A6B7}</a:tableStyleId>
              </a:tblPr>
              <a:tblGrid>
                <a:gridCol w="3218125"/>
                <a:gridCol w="783125"/>
                <a:gridCol w="1080949"/>
              </a:tblGrid>
              <a:tr h="357886">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a:t>
                      </a:r>
                      <a:r>
                        <a:rPr lang="en-US" sz="1100" dirty="0" smtClean="0"/>
                        <a:t>information/education/counseling</a:t>
                      </a:r>
                      <a:r>
                        <a:rPr lang="en-US" sz="1100" dirty="0" smtClean="0">
                          <a:latin typeface="Questrial" panose="020B0604020202020204" charset="0"/>
                        </a:rPr>
                        <a:t> (IEC)</a:t>
                      </a:r>
                      <a:r>
                        <a:rPr lang="en-US" sz="1100" baseline="0" dirty="0" smtClean="0">
                          <a:latin typeface="Questrial" panose="020B0604020202020204" charset="0"/>
                        </a:rPr>
                        <a:t> on </a:t>
                      </a:r>
                      <a:r>
                        <a:rPr lang="en-US" sz="1100" dirty="0" smtClean="0">
                          <a:latin typeface="Questrial" panose="020B0604020202020204" charset="0"/>
                        </a:rPr>
                        <a:t>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77586625"/>
              </p:ext>
            </p:extLst>
          </p:nvPr>
        </p:nvGraphicFramePr>
        <p:xfrm>
          <a:off x="326084" y="2008930"/>
          <a:ext cx="5084115" cy="797560"/>
        </p:xfrm>
        <a:graphic>
          <a:graphicData uri="http://schemas.openxmlformats.org/drawingml/2006/table">
            <a:tbl>
              <a:tblPr firstRow="1" bandRow="1">
                <a:tableStyleId>{70B7DEA9-941F-4DE4-B690-58208C39A6B7}</a:tableStyleId>
              </a:tblPr>
              <a:tblGrid>
                <a:gridCol w="3206423"/>
                <a:gridCol w="685148"/>
                <a:gridCol w="1192544"/>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92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Oval 18"/>
          <p:cNvSpPr/>
          <p:nvPr/>
        </p:nvSpPr>
        <p:spPr>
          <a:xfrm>
            <a:off x="3751556" y="1481219"/>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751556" y="24384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53200" y="6112042"/>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https://upload.wikimedia.org/wikipedia/commons/thumb/4/4f/Woman_Silhouette_53.svg/2000px-Woman_Silhouette_53.svg.png"/>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504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23" name="Shape 303"/>
          <p:cNvSpPr txBox="1"/>
          <p:nvPr/>
        </p:nvSpPr>
        <p:spPr>
          <a:xfrm>
            <a:off x="228600" y="21672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a:solidFill>
                  <a:schemeClr val="accent1"/>
                </a:solidFill>
                <a:latin typeface="Questrial"/>
                <a:ea typeface="Questrial"/>
                <a:cs typeface="Questrial"/>
                <a:sym typeface="Questrial"/>
              </a:rPr>
              <a:t>pregnant</a:t>
            </a:r>
            <a:r>
              <a:rPr lang="en-US"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24" name="Table 23"/>
          <p:cNvGraphicFramePr>
            <a:graphicFrameLocks noGrp="1"/>
          </p:cNvGraphicFramePr>
          <p:nvPr>
            <p:extLst>
              <p:ext uri="{D42A27DB-BD31-4B8C-83A1-F6EECF244321}">
                <p14:modId xmlns:p14="http://schemas.microsoft.com/office/powerpoint/2010/main" val="467399317"/>
              </p:ext>
            </p:extLst>
          </p:nvPr>
        </p:nvGraphicFramePr>
        <p:xfrm>
          <a:off x="304800" y="2976880"/>
          <a:ext cx="5106833" cy="1539240"/>
        </p:xfrm>
        <a:graphic>
          <a:graphicData uri="http://schemas.openxmlformats.org/drawingml/2006/table">
            <a:tbl>
              <a:tblPr firstRow="1" bandRow="1">
                <a:tableStyleId>{70B7DEA9-941F-4DE4-B690-58208C39A6B7}</a:tableStyleId>
              </a:tblPr>
              <a:tblGrid>
                <a:gridCol w="3124915"/>
                <a:gridCol w="609600"/>
                <a:gridCol w="1372318"/>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nutrition/dietary</a:t>
                      </a:r>
                      <a:r>
                        <a:rPr lang="en-US" sz="1100" baseline="0" dirty="0" smtClean="0">
                          <a:latin typeface="Questrial" panose="020B0604020202020204" charset="0"/>
                        </a:rPr>
                        <a:t> practices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iron/folate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HSA</a:t>
                      </a: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IEC</a:t>
                      </a:r>
                      <a:r>
                        <a:rPr lang="en-US" sz="1100" baseline="0" dirty="0" smtClean="0">
                          <a:latin typeface="Questrial" panose="020B0604020202020204" charset="0"/>
                        </a:rPr>
                        <a:t> on insecticide-treated net use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940906447"/>
              </p:ext>
            </p:extLst>
          </p:nvPr>
        </p:nvGraphicFramePr>
        <p:xfrm>
          <a:off x="305517" y="919480"/>
          <a:ext cx="5106116" cy="1965960"/>
        </p:xfrm>
        <a:graphic>
          <a:graphicData uri="http://schemas.openxmlformats.org/drawingml/2006/table">
            <a:tbl>
              <a:tblPr firstRow="1" bandRow="1">
                <a:tableStyleId>{70B7DEA9-941F-4DE4-B690-58208C39A6B7}</a:tableStyleId>
              </a:tblPr>
              <a:tblGrid>
                <a:gridCol w="3200398"/>
                <a:gridCol w="533400"/>
                <a:gridCol w="1372318"/>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 weight gain</a:t>
                      </a:r>
                      <a:r>
                        <a:rPr lang="en-US" sz="1100" baseline="0" dirty="0" smtClean="0">
                          <a:latin typeface="Questrial" panose="020B0604020202020204" charset="0"/>
                        </a:rPr>
                        <a:t>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mid-upper</a:t>
                      </a:r>
                      <a:r>
                        <a:rPr lang="en-US" sz="1100" baseline="0" dirty="0" smtClean="0">
                          <a:latin typeface="Questrial" panose="020B0604020202020204" charset="0"/>
                        </a:rPr>
                        <a:t> arm circumference (MUAC) screening for pregnant women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Give</a:t>
                      </a:r>
                      <a:r>
                        <a:rPr lang="en-US" sz="1100" baseline="0" dirty="0" smtClean="0">
                          <a:latin typeface="Questrial" panose="020B0604020202020204" charset="0"/>
                        </a:rPr>
                        <a:t> information on </a:t>
                      </a:r>
                      <a:r>
                        <a:rPr lang="en-US" sz="1100" dirty="0" smtClean="0">
                          <a:latin typeface="Questrial" panose="020B0604020202020204" charset="0"/>
                        </a:rPr>
                        <a:t>hemoglobin</a:t>
                      </a:r>
                      <a:r>
                        <a:rPr lang="en-US" sz="1100" baseline="0" dirty="0" smtClean="0">
                          <a:latin typeface="Questrial" panose="020B0604020202020204" charset="0"/>
                        </a:rPr>
                        <a:t> testing for women who are pregnant</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Test blood for hemoglobin levels</a:t>
                      </a: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853690209"/>
              </p:ext>
            </p:extLst>
          </p:nvPr>
        </p:nvGraphicFramePr>
        <p:xfrm>
          <a:off x="305515" y="4678680"/>
          <a:ext cx="5106118" cy="1112520"/>
        </p:xfrm>
        <a:graphic>
          <a:graphicData uri="http://schemas.openxmlformats.org/drawingml/2006/table">
            <a:tbl>
              <a:tblPr firstRow="1" bandRow="1">
                <a:tableStyleId>{70B7DEA9-941F-4DE4-B690-58208C39A6B7}</a:tableStyleId>
              </a:tblPr>
              <a:tblGrid>
                <a:gridCol w="3141086"/>
                <a:gridCol w="609600"/>
                <a:gridCol w="1355432"/>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insecticide</a:t>
                      </a:r>
                      <a:r>
                        <a:rPr lang="en-US" sz="1100" baseline="0" dirty="0" smtClean="0">
                          <a:latin typeface="Questrial" panose="020B0604020202020204" charset="0"/>
                        </a:rPr>
                        <a:t>-treated nets</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iron/folate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8" name="Oval 37"/>
          <p:cNvSpPr/>
          <p:nvPr/>
        </p:nvSpPr>
        <p:spPr>
          <a:xfrm>
            <a:off x="3711177" y="177597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697529" y="5460438"/>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697529" y="512992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97529" y="425026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97529" y="391313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711177" y="348260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711177" y="219812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711177" y="1333768"/>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11177" y="2555107"/>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http://www.silhouettesclipart.com/blog/wp-content/uploads/2014/09/pregnant-woman-silhouette-vector.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53200" y="6112042"/>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07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9"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53200" y="6112042"/>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sp>
        <p:nvSpPr>
          <p:cNvPr id="17" name="Shape 303"/>
          <p:cNvSpPr txBox="1"/>
          <p:nvPr/>
        </p:nvSpPr>
        <p:spPr>
          <a:xfrm>
            <a:off x="228600" y="199104"/>
            <a:ext cx="655320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smtClean="0">
                <a:solidFill>
                  <a:schemeClr val="accent1"/>
                </a:solidFill>
                <a:latin typeface="Questrial"/>
                <a:ea typeface="Questrial"/>
                <a:cs typeface="Questrial"/>
                <a:sym typeface="Questrial"/>
              </a:rPr>
              <a:t>breastfeeding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250499600"/>
              </p:ext>
            </p:extLst>
          </p:nvPr>
        </p:nvGraphicFramePr>
        <p:xfrm>
          <a:off x="328000" y="917705"/>
          <a:ext cx="5158400" cy="797560"/>
        </p:xfrm>
        <a:graphic>
          <a:graphicData uri="http://schemas.openxmlformats.org/drawingml/2006/table">
            <a:tbl>
              <a:tblPr firstRow="1" bandRow="1">
                <a:tableStyleId>{70B7DEA9-941F-4DE4-B690-58208C39A6B7}</a:tableStyleId>
              </a:tblPr>
              <a:tblGrid>
                <a:gridCol w="3269571"/>
                <a:gridCol w="791673"/>
                <a:gridCol w="1097156"/>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a:t>
                      </a:r>
                      <a:r>
                        <a:rPr lang="en-US" sz="1100" baseline="0" dirty="0" smtClean="0">
                          <a:latin typeface="Questrial" panose="020B0604020202020204" charset="0"/>
                        </a:rPr>
                        <a:t> nutritional status of women who are breastfeeding  (e.g., using MUAC)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264413111"/>
              </p:ext>
            </p:extLst>
          </p:nvPr>
        </p:nvGraphicFramePr>
        <p:xfrm>
          <a:off x="320971" y="1913385"/>
          <a:ext cx="5158400" cy="1818640"/>
        </p:xfrm>
        <a:graphic>
          <a:graphicData uri="http://schemas.openxmlformats.org/drawingml/2006/table">
            <a:tbl>
              <a:tblPr firstRow="1" bandRow="1">
                <a:tableStyleId>{70B7DEA9-941F-4DE4-B690-58208C39A6B7}</a:tableStyleId>
              </a:tblPr>
              <a:tblGrid>
                <a:gridCol w="3276600"/>
                <a:gridCol w="784644"/>
                <a:gridCol w="1097156"/>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correct positioning</a:t>
                      </a:r>
                      <a:r>
                        <a:rPr lang="en-US" sz="1100" baseline="0" dirty="0" smtClean="0">
                          <a:latin typeface="Questrial" panose="020B0604020202020204" charset="0"/>
                        </a:rPr>
                        <a:t> and attachment of the newborn during breastfeeding</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a:t>
                      </a:r>
                      <a:r>
                        <a:rPr lang="en-US" sz="1100" baseline="0" dirty="0" smtClean="0">
                          <a:latin typeface="Questrial" panose="020B0604020202020204" charset="0"/>
                        </a:rPr>
                        <a:t> managing breastfeeding problems (breast health, perceptions of insufficient breast milk, etc.)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nutrition/dietary practices during lactation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Oval 22"/>
          <p:cNvSpPr/>
          <p:nvPr/>
        </p:nvSpPr>
        <p:spPr>
          <a:xfrm>
            <a:off x="3847236" y="24090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44887" y="290068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46357" y="33996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59769" y="137275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66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9"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05301"/>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s://upload.wikimedia.org/wikipedia/commons/thumb/4/4f/Woman_Silhouette_53.svg/2000px-Woman_Silhouette_53.svg.png"/>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fc04.deviantart.net/fs71/f/2010/049/e/6/Silhouette_Of_A_little_Girl_by_Demonlemon.png"/>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sp>
        <p:nvSpPr>
          <p:cNvPr id="17" name="Shape 303"/>
          <p:cNvSpPr txBox="1"/>
          <p:nvPr/>
        </p:nvSpPr>
        <p:spPr>
          <a:xfrm>
            <a:off x="228600" y="201976"/>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newborns</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2538732655"/>
              </p:ext>
            </p:extLst>
          </p:nvPr>
        </p:nvGraphicFramePr>
        <p:xfrm>
          <a:off x="304802" y="914400"/>
          <a:ext cx="5181600" cy="741680"/>
        </p:xfrm>
        <a:graphic>
          <a:graphicData uri="http://schemas.openxmlformats.org/drawingml/2006/table">
            <a:tbl>
              <a:tblPr firstRow="1" bandRow="1">
                <a:tableStyleId>{70B7DEA9-941F-4DE4-B690-58208C39A6B7}</a:tableStyleId>
              </a:tblPr>
              <a:tblGrid>
                <a:gridCol w="3372153"/>
                <a:gridCol w="566401"/>
                <a:gridCol w="1243046"/>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Weigh</a:t>
                      </a:r>
                      <a:r>
                        <a:rPr lang="en-US" sz="1100" baseline="0" dirty="0" smtClean="0">
                          <a:latin typeface="Questrial" panose="020B0604020202020204" charset="0"/>
                        </a:rPr>
                        <a:t> newborns</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249165108"/>
              </p:ext>
            </p:extLst>
          </p:nvPr>
        </p:nvGraphicFramePr>
        <p:xfrm>
          <a:off x="304800" y="1981200"/>
          <a:ext cx="5158400" cy="1224280"/>
        </p:xfrm>
        <a:graphic>
          <a:graphicData uri="http://schemas.openxmlformats.org/drawingml/2006/table">
            <a:tbl>
              <a:tblPr firstRow="1" bandRow="1">
                <a:tableStyleId>{70B7DEA9-941F-4DE4-B690-58208C39A6B7}</a:tableStyleId>
              </a:tblPr>
              <a:tblGrid>
                <a:gridCol w="3438933"/>
                <a:gridCol w="541670"/>
                <a:gridCol w="1177797"/>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skin-to-skin contact between baby and mother/caregiver</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breastfeeding within </a:t>
                      </a:r>
                    </a:p>
                    <a:p>
                      <a:r>
                        <a:rPr lang="en-US" sz="1100" baseline="0" dirty="0" smtClean="0">
                          <a:latin typeface="Questrial" panose="020B0604020202020204" charset="0"/>
                        </a:rPr>
                        <a:t>1 hour of birth</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HSA</a:t>
                      </a: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Oval 26"/>
          <p:cNvSpPr/>
          <p:nvPr/>
        </p:nvSpPr>
        <p:spPr>
          <a:xfrm>
            <a:off x="3859878" y="290068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59878" y="2463981"/>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843836" y="141500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descr="http://www.silhouettegraphics.net/wp-content/uploads/2014/03/mother-and-child-silhouette.jp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45206" y="6112042"/>
            <a:ext cx="1105117" cy="77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993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9"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ilhouettegraphics.net/wp-content/uploads/2014/03/mother-and-child-silhouette.jpg"/>
          <p:cNvPicPr>
            <a:picLocks noChangeAspect="1" noChangeArrowheads="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59784"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fc04.deviantart.net/fs71/f/2010/049/e/6/Silhouette_Of_A_little_Girl_by_Demonlemon.png"/>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sp>
        <p:nvSpPr>
          <p:cNvPr id="16" name="Shape 303"/>
          <p:cNvSpPr txBox="1"/>
          <p:nvPr/>
        </p:nvSpPr>
        <p:spPr>
          <a:xfrm>
            <a:off x="228600" y="201976"/>
            <a:ext cx="256929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children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3" name="Table 2"/>
          <p:cNvGraphicFramePr>
            <a:graphicFrameLocks noGrp="1"/>
          </p:cNvGraphicFramePr>
          <p:nvPr>
            <p:extLst>
              <p:ext uri="{D42A27DB-BD31-4B8C-83A1-F6EECF244321}">
                <p14:modId xmlns:p14="http://schemas.microsoft.com/office/powerpoint/2010/main" val="3573858144"/>
              </p:ext>
            </p:extLst>
          </p:nvPr>
        </p:nvGraphicFramePr>
        <p:xfrm>
          <a:off x="304800" y="919480"/>
          <a:ext cx="4141344" cy="2021840"/>
        </p:xfrm>
        <a:graphic>
          <a:graphicData uri="http://schemas.openxmlformats.org/drawingml/2006/table">
            <a:tbl>
              <a:tblPr firstRow="1" bandRow="1">
                <a:tableStyleId>{70B7DEA9-941F-4DE4-B690-58208C39A6B7}</a:tableStyleId>
              </a:tblPr>
              <a:tblGrid>
                <a:gridCol w="2569291"/>
                <a:gridCol w="457200"/>
                <a:gridCol w="1114853"/>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Scales to measure weight</a:t>
                      </a:r>
                      <a:r>
                        <a:rPr lang="en-US" sz="1100" baseline="0" dirty="0" smtClean="0">
                          <a:latin typeface="Questrial" panose="020B0604020202020204" charset="0"/>
                        </a:rPr>
                        <a:t>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HSA/CLAN</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Use length boards to measure length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HSA/CLAN</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MUAC of children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HSA/CLAN</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Screen children for bilateral edema</a:t>
                      </a:r>
                    </a:p>
                    <a:p>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HSA/CLAN</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393990825"/>
              </p:ext>
            </p:extLst>
          </p:nvPr>
        </p:nvGraphicFramePr>
        <p:xfrm>
          <a:off x="304800" y="3103880"/>
          <a:ext cx="4141341" cy="3007360"/>
        </p:xfrm>
        <a:graphic>
          <a:graphicData uri="http://schemas.openxmlformats.org/drawingml/2006/table">
            <a:tbl>
              <a:tblPr firstRow="1" bandRow="1">
                <a:tableStyleId>{70B7DEA9-941F-4DE4-B690-58208C39A6B7}</a:tableStyleId>
              </a:tblPr>
              <a:tblGrid>
                <a:gridCol w="2629319"/>
                <a:gridCol w="381000"/>
                <a:gridCol w="1131022"/>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Vitamin A supplementation for children 6–59 months of age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micronutrient supplementation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deworming medication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Treating moderate acute</a:t>
                      </a:r>
                      <a:r>
                        <a:rPr lang="en-US" sz="1100" baseline="0" dirty="0" smtClean="0">
                          <a:latin typeface="Questrial" panose="020B0604020202020204" charset="0"/>
                        </a:rPr>
                        <a:t> malnutrition for children under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 severe</a:t>
                      </a:r>
                      <a:r>
                        <a:rPr lang="en-US" sz="1100" baseline="0" dirty="0" smtClean="0">
                          <a:latin typeface="Questrial" panose="020B0604020202020204" charset="0"/>
                        </a:rPr>
                        <a:t> acute malnutrition with ready-to-use therapeutic foods (RUTF) or ready-to-use supplementary foods (RUSF)</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131062486"/>
              </p:ext>
            </p:extLst>
          </p:nvPr>
        </p:nvGraphicFramePr>
        <p:xfrm>
          <a:off x="4807916" y="914400"/>
          <a:ext cx="4247905" cy="4287520"/>
        </p:xfrm>
        <a:graphic>
          <a:graphicData uri="http://schemas.openxmlformats.org/drawingml/2006/table">
            <a:tbl>
              <a:tblPr firstRow="1" bandRow="1">
                <a:tableStyleId>{70B7DEA9-941F-4DE4-B690-58208C39A6B7}</a:tableStyleId>
              </a:tblPr>
              <a:tblGrid>
                <a:gridCol w="2583484"/>
                <a:gridCol w="381000"/>
                <a:gridCol w="1283421"/>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Vitamin</a:t>
                      </a:r>
                      <a:r>
                        <a:rPr lang="en-US" sz="1100" baseline="0" dirty="0" smtClean="0">
                          <a:latin typeface="Questrial" panose="020B0604020202020204" charset="0"/>
                        </a:rPr>
                        <a:t> A for children 6–59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HSA/CLAN</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general</a:t>
                      </a:r>
                      <a:r>
                        <a:rPr lang="en-US" sz="1100" baseline="0" dirty="0" smtClean="0">
                          <a:latin typeface="Questrial" panose="020B0604020202020204" charset="0"/>
                        </a:rPr>
                        <a:t> micronutrient supplementation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de-worming medication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HSA/CLAN</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complementary feeding practices and continued breastfeeding (6–23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HSA/CLAN</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exclusive breastfeeding (first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HSA/CLAN</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introduction of soft,</a:t>
                      </a:r>
                      <a:r>
                        <a:rPr lang="en-US" sz="1100" baseline="0" dirty="0" smtClean="0">
                          <a:latin typeface="Questrial" panose="020B0604020202020204" charset="0"/>
                        </a:rPr>
                        <a:t> semi-solid foods at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HSA/CLAN</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continuing breastfeeding for children less than 6 months of age who have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increasing fluids</a:t>
                      </a:r>
                      <a:r>
                        <a:rPr lang="en-US" sz="1100" baseline="0" dirty="0" smtClean="0">
                          <a:latin typeface="Questrial" panose="020B0604020202020204" charset="0"/>
                        </a:rPr>
                        <a:t> and continuing solid feeding for children over 6 months of age with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5" name="Picture 18" descr="https://upload.wikimedia.org/wikipedia/commons/thumb/4/4f/Woman_Silhouette_53.svg/2000px-Woman_Silhouette_53.svg.png"/>
          <p:cNvPicPr>
            <a:picLocks noChangeAspect="1" noChangeArrowheads="1"/>
          </p:cNvPicPr>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p:cNvSpPr/>
          <p:nvPr/>
        </p:nvSpPr>
        <p:spPr>
          <a:xfrm>
            <a:off x="7446335"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019709" y="565447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021130" y="507099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019709" y="46482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010611" y="4191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10611" y="3657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048000" y="268420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048000" y="2286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048000" y="1828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048000"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459047" y="1828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459047" y="2286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446335" y="2777604"/>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459047" y="3276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445399" y="3733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464284" y="4217301"/>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446335" y="480330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743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8229600" cy="4526000"/>
          </a:xfrm>
        </p:spPr>
        <p:txBody>
          <a:bodyPr/>
          <a:lstStyle/>
          <a:p>
            <a:pPr marL="0" indent="0">
              <a:buNone/>
            </a:pPr>
            <a:endParaRPr lang="en-US" sz="1100" b="1" dirty="0" smtClean="0">
              <a:latin typeface="Questrial" panose="020B0604020202020204" charset="0"/>
            </a:endParaRPr>
          </a:p>
          <a:p>
            <a:pPr marL="0" indent="0">
              <a:buNone/>
            </a:pPr>
            <a:endParaRPr lang="en-US" sz="1100" b="1" dirty="0" smtClean="0">
              <a:latin typeface="Questrial" panose="020B0604020202020204" charset="0"/>
            </a:endParaRPr>
          </a:p>
          <a:p>
            <a:pPr marL="0" indent="0">
              <a:buNone/>
            </a:pPr>
            <a:r>
              <a:rPr lang="en-US" sz="1100" b="1" dirty="0" smtClean="0">
                <a:latin typeface="Questrial" panose="020B0604020202020204" charset="0"/>
              </a:rPr>
              <a:t>About </a:t>
            </a:r>
            <a:r>
              <a:rPr lang="en-US" sz="1100" b="1" dirty="0">
                <a:latin typeface="Questrial" panose="020B0604020202020204" charset="0"/>
              </a:rPr>
              <a:t>SPRING </a:t>
            </a:r>
            <a:r>
              <a:rPr lang="en-US" sz="1100" b="1" dirty="0" smtClean="0">
                <a:latin typeface="Questrial" panose="020B0604020202020204" charset="0"/>
              </a:rPr>
              <a:t> </a:t>
            </a:r>
          </a:p>
          <a:p>
            <a:pPr marL="0" indent="0">
              <a:buNone/>
            </a:pPr>
            <a:r>
              <a:rPr lang="en-US" sz="1100" dirty="0" smtClean="0">
                <a:latin typeface="Questrial" panose="020B0604020202020204" charset="0"/>
              </a:rPr>
              <a:t>The </a:t>
            </a:r>
            <a:r>
              <a:rPr lang="en-US" sz="1100" dirty="0">
                <a:latin typeface="Questrial" panose="020B0604020202020204" charset="0"/>
              </a:rPr>
              <a:t>Strengthening Partnerships, Results, and Innovations in Nutrition Globally (SPRING) project is a five-year USAID-funded Cooperative Agreement to strengthen global and country efforts to scale up high-impact nutrition practices and policies and improve maternal and child nutrition outcomes. The project is managed by JSI Research &amp; Training Institute, Inc., with partners Helen Keller International, The </a:t>
            </a:r>
            <a:r>
              <a:rPr lang="en-US" sz="1100" dirty="0" err="1">
                <a:latin typeface="Questrial" panose="020B0604020202020204" charset="0"/>
              </a:rPr>
              <a:t>Manoff</a:t>
            </a:r>
            <a:r>
              <a:rPr lang="en-US" sz="1100" dirty="0">
                <a:latin typeface="Questrial" panose="020B0604020202020204" charset="0"/>
              </a:rPr>
              <a:t> Group, Save the Children, and the International Food Policy Research Institute. </a:t>
            </a:r>
            <a:endParaRPr lang="en-US" sz="1100" dirty="0" smtClean="0">
              <a:latin typeface="Questrial" panose="020B0604020202020204" charset="0"/>
            </a:endParaRPr>
          </a:p>
          <a:p>
            <a:pPr marL="0" indent="0">
              <a:spcBef>
                <a:spcPts val="0"/>
              </a:spcBef>
              <a:buNone/>
            </a:pPr>
            <a:endParaRPr lang="en-US" sz="1100" dirty="0" smtClean="0">
              <a:latin typeface="Questrial" panose="020B0604020202020204" charset="0"/>
            </a:endParaRPr>
          </a:p>
          <a:p>
            <a:pPr marL="0" indent="0">
              <a:spcBef>
                <a:spcPts val="0"/>
              </a:spcBef>
              <a:buNone/>
            </a:pPr>
            <a:r>
              <a:rPr lang="en-US" sz="1100" b="1" dirty="0">
                <a:latin typeface="Questrial" panose="020B0604020202020204" charset="0"/>
              </a:rPr>
              <a:t>About </a:t>
            </a:r>
            <a:r>
              <a:rPr lang="en-US" sz="1100" b="1" dirty="0" smtClean="0">
                <a:latin typeface="Questrial" panose="020B0604020202020204" charset="0"/>
              </a:rPr>
              <a:t>APC</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Advancing Partners &amp; Communities (APC) is a five-year cooperative agreement funded by the U.S. Agency for International Development </a:t>
            </a:r>
            <a:r>
              <a:rPr lang="en-US" sz="1100" dirty="0" smtClean="0">
                <a:latin typeface="Questrial" panose="020B0604020202020204" charset="0"/>
              </a:rPr>
              <a:t>under Agreement No. AID-OAA-A-12-00047, beginning. APC is implemented by JSI Research &amp; Training Institute, Inc., in collaboration with FHI 360. The project focuses on advancing and supporting community programs that seek to improve the overall health of communities and achieve other health-related impacts, especially in relationship to family planning. APC provides global leadership for community-based programming, executes and manages small- and medium-sized sub-awards, supports procurement reform by preparing awards for execution by USAID, and builds technical capacity of organizations to implement effective programs.</a:t>
            </a:r>
            <a:endParaRPr lang="en-US" sz="1100" b="1" dirty="0" smtClean="0">
              <a:latin typeface="Questrial" panose="020B0604020202020204" charset="0"/>
            </a:endParaRPr>
          </a:p>
          <a:p>
            <a:pPr marL="0" indent="0">
              <a:spcBef>
                <a:spcPts val="0"/>
              </a:spcBef>
              <a:buNone/>
            </a:pPr>
            <a:endParaRPr lang="en-US" sz="1100" b="1" dirty="0" smtClean="0">
              <a:latin typeface="Questrial" panose="020B0604020202020204" charset="0"/>
            </a:endParaRPr>
          </a:p>
          <a:p>
            <a:pPr marL="0" indent="0">
              <a:spcBef>
                <a:spcPts val="0"/>
              </a:spcBef>
              <a:buNone/>
            </a:pPr>
            <a:r>
              <a:rPr lang="en-US" sz="1100" b="1" dirty="0" smtClean="0">
                <a:latin typeface="Questrial" panose="020B0604020202020204" charset="0"/>
              </a:rPr>
              <a:t>Disclaimer </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This report is made possible by the generous support of the American people through the United States Agency for International Development (USAID) under the terms of the Cooperative Agreement AID-OAA-A-11-00031 (SPRING), </a:t>
            </a:r>
            <a:r>
              <a:rPr lang="en-US" sz="1100" dirty="0" smtClean="0">
                <a:latin typeface="Questrial" panose="020B0604020202020204" charset="0"/>
              </a:rPr>
              <a:t>managed </a:t>
            </a:r>
            <a:r>
              <a:rPr lang="en-US" sz="1100" dirty="0">
                <a:latin typeface="Questrial" panose="020B0604020202020204" charset="0"/>
              </a:rPr>
              <a:t>by JSI Research &amp; Training Institute, Inc. (JSI). The contents are the responsibility of JSI and do not necessarily reflect the views of USAID or the United States Government. </a:t>
            </a:r>
          </a:p>
          <a:p>
            <a:pPr marL="0" indent="0">
              <a:buNone/>
            </a:pPr>
            <a:r>
              <a:rPr lang="en-US" sz="1100" b="1" dirty="0">
                <a:latin typeface="Questrial" panose="020B0604020202020204" charset="0"/>
              </a:rPr>
              <a:t>Recommended Citation </a:t>
            </a:r>
            <a:endParaRPr lang="en-US" sz="1100" dirty="0">
              <a:latin typeface="Questrial" panose="020B0604020202020204" charset="0"/>
            </a:endParaRPr>
          </a:p>
          <a:p>
            <a:pPr marL="0" indent="0">
              <a:spcBef>
                <a:spcPts val="0"/>
              </a:spcBef>
              <a:buNone/>
            </a:pPr>
            <a:r>
              <a:rPr lang="en-US" sz="1100" dirty="0" smtClean="0">
                <a:latin typeface="Questrial" panose="020B0604020202020204" charset="0"/>
              </a:rPr>
              <a:t>SPRING and APC. 2016. </a:t>
            </a:r>
            <a:r>
              <a:rPr lang="en-US" sz="1100" i="1" dirty="0" smtClean="0">
                <a:latin typeface="Questrial" panose="020B0604020202020204" charset="0"/>
              </a:rPr>
              <a:t>How Do Community Health Workers Contribute to Better Nutrition?: Malawi</a:t>
            </a:r>
            <a:r>
              <a:rPr lang="en-US" sz="1100" dirty="0" smtClean="0">
                <a:latin typeface="Questrial" panose="020B0604020202020204" charset="0"/>
              </a:rPr>
              <a:t>. Arlington, VA: Strengthening Partnerships, Results, and Innovations in Nutrition Globally (SPRING) project. </a:t>
            </a:r>
          </a:p>
          <a:p>
            <a:pPr marL="0" indent="0">
              <a:buNone/>
            </a:pPr>
            <a:r>
              <a:rPr lang="en-US" sz="1100" b="1" dirty="0" smtClean="0">
                <a:latin typeface="Questrial" panose="020B0604020202020204" charset="0"/>
              </a:rPr>
              <a:t>SPRING </a:t>
            </a:r>
            <a:br>
              <a:rPr lang="en-US" sz="1100" b="1" dirty="0" smtClean="0">
                <a:latin typeface="Questrial" panose="020B0604020202020204" charset="0"/>
              </a:rPr>
            </a:br>
            <a:r>
              <a:rPr lang="en-US" sz="1100" dirty="0" smtClean="0">
                <a:latin typeface="Questrial" panose="020B0604020202020204" charset="0"/>
              </a:rPr>
              <a:t>JSI </a:t>
            </a:r>
            <a:r>
              <a:rPr lang="en-US" sz="1100" dirty="0">
                <a:latin typeface="Questrial" panose="020B0604020202020204" charset="0"/>
              </a:rPr>
              <a:t>Research &amp; Training Institute, Inc.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1616 </a:t>
            </a:r>
            <a:r>
              <a:rPr lang="en-US" sz="1100" dirty="0">
                <a:latin typeface="Questrial" panose="020B0604020202020204" charset="0"/>
              </a:rPr>
              <a:t>Fort Myer Drive, 16th Floor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Arlington</a:t>
            </a:r>
            <a:r>
              <a:rPr lang="en-US" sz="1100" dirty="0">
                <a:latin typeface="Questrial" panose="020B0604020202020204" charset="0"/>
              </a:rPr>
              <a:t>, VA 22209 USA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Phone</a:t>
            </a:r>
            <a:r>
              <a:rPr lang="en-US" sz="1100" dirty="0">
                <a:latin typeface="Questrial" panose="020B0604020202020204" charset="0"/>
              </a:rPr>
              <a:t>: 703-528-7474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Fax</a:t>
            </a:r>
            <a:r>
              <a:rPr lang="en-US" sz="1100" dirty="0">
                <a:latin typeface="Questrial" panose="020B0604020202020204" charset="0"/>
              </a:rPr>
              <a:t>: 703-528-7480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Email</a:t>
            </a:r>
            <a:r>
              <a:rPr lang="en-US" sz="1100" dirty="0">
                <a:latin typeface="Questrial" panose="020B0604020202020204" charset="0"/>
              </a:rPr>
              <a:t>: info@spring-nutrition.org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Internet</a:t>
            </a:r>
            <a:r>
              <a:rPr lang="en-US" sz="1100" dirty="0">
                <a:latin typeface="Questrial" panose="020B0604020202020204" charset="0"/>
              </a:rPr>
              <a:t>: www.spring-nutrition.org </a:t>
            </a:r>
          </a:p>
        </p:txBody>
      </p:sp>
    </p:spTree>
    <p:extLst>
      <p:ext uri="{BB962C8B-B14F-4D97-AF65-F5344CB8AC3E}">
        <p14:creationId xmlns:p14="http://schemas.microsoft.com/office/powerpoint/2010/main" val="3775059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9" name="Picture 2" descr="http://www.silhouettesclipart.com/blog/wp-content/uploads/2014/09/pregnant-woman-silhouette-vector.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ilhouettegraphics.net/wp-content/uploads/2014/03/mother-and-child-silhouette.jp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910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fc04.deviantart.net/fs71/f/2010/049/e/6/Silhouette_Of_A_little_Girl_by_Demonlemon.png"/>
          <p:cNvPicPr>
            <a:picLocks noChangeAspect="1" noChangeArrowheads="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s://upload.wikimedia.org/wikipedia/commons/thumb/4/4f/Woman_Silhouette_53.svg/2000px-Woman_Silhouette_53.svg.png"/>
          <p:cNvPicPr>
            <a:picLocks noChangeAspect="1" noChangeArrowheads="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p:cNvGraphicFramePr>
            <a:graphicFrameLocks noGrp="1"/>
          </p:cNvGraphicFramePr>
          <p:nvPr>
            <p:extLst>
              <p:ext uri="{D42A27DB-BD31-4B8C-83A1-F6EECF244321}">
                <p14:modId xmlns:p14="http://schemas.microsoft.com/office/powerpoint/2010/main" val="1000866847"/>
              </p:ext>
            </p:extLst>
          </p:nvPr>
        </p:nvGraphicFramePr>
        <p:xfrm>
          <a:off x="317516" y="924081"/>
          <a:ext cx="5092684" cy="1595120"/>
        </p:xfrm>
        <a:graphic>
          <a:graphicData uri="http://schemas.openxmlformats.org/drawingml/2006/table">
            <a:tbl>
              <a:tblPr firstRow="1" bandRow="1">
                <a:tableStyleId>{70B7DEA9-941F-4DE4-B690-58208C39A6B7}</a:tableStyleId>
              </a:tblPr>
              <a:tblGrid>
                <a:gridCol w="3111484"/>
                <a:gridCol w="685800"/>
                <a:gridCol w="1295400"/>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handwashing with soap</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community-level total sanitation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 / NL</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household point-of</a:t>
                      </a:r>
                      <a:r>
                        <a:rPr lang="en-US" sz="1100" baseline="0" dirty="0" smtClean="0">
                          <a:latin typeface="Questrial" panose="020B0604020202020204" charset="0"/>
                        </a:rPr>
                        <a:t>-use water treatment</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HSA / CLAN</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4" name="Oval 23"/>
          <p:cNvSpPr/>
          <p:nvPr/>
        </p:nvSpPr>
        <p:spPr>
          <a:xfrm>
            <a:off x="3757001" y="176270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57001" y="137981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57001" y="9144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303"/>
          <p:cNvSpPr txBox="1"/>
          <p:nvPr/>
        </p:nvSpPr>
        <p:spPr>
          <a:xfrm>
            <a:off x="228600" y="228600"/>
            <a:ext cx="8358798" cy="591981"/>
          </a:xfrm>
          <a:prstGeom prst="rect">
            <a:avLst/>
          </a:prstGeom>
          <a:noFill/>
          <a:ln>
            <a:noFill/>
          </a:ln>
        </p:spPr>
        <p:txBody>
          <a:bodyPr lIns="91425" tIns="45700" rIns="91425" bIns="45700" anchor="b" anchorCtr="0">
            <a:noAutofit/>
          </a:bodyPr>
          <a:lstStyle/>
          <a:p>
            <a:pPr marL="0" marR="0" lvl="0" indent="0" algn="l" rtl="0">
              <a:lnSpc>
                <a:spcPct val="100000"/>
              </a:lnSpc>
              <a:spcBef>
                <a:spcPts val="600"/>
              </a:spcBef>
              <a:spcAft>
                <a:spcPts val="60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all stages of life</a:t>
            </a:r>
            <a:endParaRPr lang="en" sz="2800" b="0" i="0" u="none" strike="noStrike" cap="none" dirty="0">
              <a:solidFill>
                <a:schemeClr val="accent1"/>
              </a:solidFill>
              <a:latin typeface="Questrial"/>
              <a:ea typeface="Questrial"/>
              <a:cs typeface="Questrial"/>
              <a:sym typeface="Questrial"/>
            </a:endParaRPr>
          </a:p>
        </p:txBody>
      </p:sp>
      <p:pic>
        <p:nvPicPr>
          <p:cNvPr id="2" name="Picture 1"/>
          <p:cNvPicPr>
            <a:picLocks noChangeAspect="1"/>
          </p:cNvPicPr>
          <p:nvPr/>
        </p:nvPicPr>
        <p:blipFill>
          <a:blip r:embed="rId10"/>
          <a:stretch>
            <a:fillRect/>
          </a:stretch>
        </p:blipFill>
        <p:spPr>
          <a:xfrm>
            <a:off x="3760909" y="2203971"/>
            <a:ext cx="182896" cy="182896"/>
          </a:xfrm>
          <a:prstGeom prst="rect">
            <a:avLst/>
          </a:prstGeom>
        </p:spPr>
      </p:pic>
      <p:pic>
        <p:nvPicPr>
          <p:cNvPr id="16" name="Picture 2"/>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457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99846039"/>
              </p:ext>
            </p:extLst>
          </p:nvPr>
        </p:nvGraphicFramePr>
        <p:xfrm>
          <a:off x="315704" y="2281226"/>
          <a:ext cx="6466096" cy="2903039"/>
        </p:xfrm>
        <a:graphic>
          <a:graphicData uri="http://schemas.openxmlformats.org/drawingml/2006/table">
            <a:tbl>
              <a:tblPr firstRow="1" bandRow="1">
                <a:tableStyleId>{70B7DEA9-941F-4DE4-B690-58208C39A6B7}</a:tableStyleId>
              </a:tblPr>
              <a:tblGrid>
                <a:gridCol w="6466096"/>
              </a:tblGrid>
              <a:tr h="504942">
                <a:tc>
                  <a:txBody>
                    <a:bodyPr/>
                    <a:lstStyle/>
                    <a:p>
                      <a:r>
                        <a:rPr lang="en-US" dirty="0" smtClean="0">
                          <a:latin typeface="Questrial" panose="020B0604020202020204" charset="0"/>
                        </a:rPr>
                        <a:t>Adolescents</a:t>
                      </a:r>
                      <a:endParaRPr lang="en-US" dirty="0">
                        <a:latin typeface="Questrial" panose="020B0604020202020204" charset="0"/>
                      </a:endParaRPr>
                    </a:p>
                  </a:txBody>
                  <a:tcPr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08085">
                <a:tc>
                  <a:txBody>
                    <a:bodyPr/>
                    <a:lstStyle/>
                    <a:p>
                      <a:r>
                        <a:rPr lang="en-US" dirty="0" smtClean="0">
                          <a:latin typeface="Questrial" panose="020B0604020202020204" charset="0"/>
                        </a:rPr>
                        <a:t>Pregnant 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r>
                        <a:rPr lang="en-US" dirty="0" smtClean="0">
                          <a:latin typeface="Questrial" panose="020B0604020202020204" charset="0"/>
                        </a:rPr>
                        <a:t>Breastfeeding</a:t>
                      </a:r>
                      <a:r>
                        <a:rPr lang="en-US" baseline="0" dirty="0" smtClean="0">
                          <a:latin typeface="Questrial" panose="020B0604020202020204" charset="0"/>
                        </a:rPr>
                        <a:t> </a:t>
                      </a:r>
                      <a:r>
                        <a:rPr lang="en-US" dirty="0" smtClean="0">
                          <a:latin typeface="Questrial" panose="020B0604020202020204" charset="0"/>
                        </a:rPr>
                        <a:t>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r>
                        <a:rPr lang="en-US" dirty="0" smtClean="0">
                          <a:latin typeface="Questrial" panose="020B0604020202020204" charset="0"/>
                        </a:rPr>
                        <a:t>Newborns</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775218">
                <a:tc>
                  <a:txBody>
                    <a:bodyPr/>
                    <a:lstStyle/>
                    <a:p>
                      <a:r>
                        <a:rPr lang="en-US" dirty="0" smtClean="0">
                          <a:latin typeface="Questrial" panose="020B0604020202020204" charset="0"/>
                        </a:rPr>
                        <a:t>Children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Questrial" panose="020B0604020202020204" charset="0"/>
                        </a:rPr>
                        <a:t>All stages of life</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bl>
          </a:graphicData>
        </a:graphic>
      </p:graphicFrame>
      <p:sp>
        <p:nvSpPr>
          <p:cNvPr id="12" name="Shape 303"/>
          <p:cNvSpPr txBox="1"/>
          <p:nvPr/>
        </p:nvSpPr>
        <p:spPr>
          <a:xfrm>
            <a:off x="315704" y="1027170"/>
            <a:ext cx="6900781" cy="1102697"/>
          </a:xfrm>
          <a:prstGeom prst="rect">
            <a:avLst/>
          </a:prstGeom>
          <a:noFill/>
          <a:ln>
            <a:noFill/>
          </a:ln>
        </p:spPr>
        <p:txBody>
          <a:bodyPr lIns="91425" tIns="45700" rIns="91425" bIns="45700" anchor="ctr" anchorCtr="0">
            <a:noAutofit/>
          </a:bodyPr>
          <a:lstStyle/>
          <a:p>
            <a:pPr lvl="0">
              <a:buClr>
                <a:schemeClr val="dk1"/>
              </a:buClr>
              <a:buSzPct val="25000"/>
            </a:pPr>
            <a:r>
              <a:rPr lang="en" sz="2400" b="0" i="0" u="none" strike="noStrike" cap="none" dirty="0" smtClean="0">
                <a:solidFill>
                  <a:schemeClr val="accent6"/>
                </a:solidFill>
                <a:latin typeface="Questrial"/>
                <a:ea typeface="Questrial"/>
                <a:cs typeface="Questrial"/>
                <a:sym typeface="Questrial"/>
              </a:rPr>
              <a:t>In Malawi, </a:t>
            </a:r>
            <a:r>
              <a:rPr lang="en" sz="2400" dirty="0" smtClean="0">
                <a:solidFill>
                  <a:schemeClr val="accent6"/>
                </a:solidFill>
                <a:latin typeface="Questrial"/>
                <a:ea typeface="Questrial"/>
                <a:cs typeface="Questrial"/>
                <a:sym typeface="Questrial"/>
              </a:rPr>
              <a:t>three </a:t>
            </a:r>
            <a:r>
              <a:rPr lang="en" sz="2400" dirty="0">
                <a:solidFill>
                  <a:schemeClr val="accent6"/>
                </a:solidFill>
                <a:latin typeface="Questrial"/>
                <a:ea typeface="Questrial"/>
                <a:cs typeface="Questrial"/>
                <a:sym typeface="Questrial"/>
              </a:rPr>
              <a:t>cadres </a:t>
            </a:r>
            <a:r>
              <a:rPr lang="en" sz="2400" dirty="0" smtClean="0">
                <a:solidFill>
                  <a:schemeClr val="accent6"/>
                </a:solidFill>
                <a:latin typeface="Questrial"/>
                <a:ea typeface="Questrial"/>
                <a:cs typeface="Questrial"/>
                <a:sym typeface="Questrial"/>
              </a:rPr>
              <a:t>of community health workers </a:t>
            </a:r>
            <a:r>
              <a:rPr lang="en" sz="2400" b="0" i="0" u="none" strike="noStrike" cap="none" dirty="0" smtClean="0">
                <a:solidFill>
                  <a:schemeClr val="accent6"/>
                </a:solidFill>
                <a:latin typeface="Questrial"/>
                <a:ea typeface="Questrial"/>
                <a:cs typeface="Questrial"/>
                <a:sym typeface="Questrial"/>
              </a:rPr>
              <a:t>provide </a:t>
            </a:r>
            <a:r>
              <a:rPr lang="en" sz="2400" b="1" dirty="0" smtClean="0">
                <a:solidFill>
                  <a:schemeClr val="accent1"/>
                </a:solidFill>
                <a:latin typeface="Questrial"/>
                <a:ea typeface="Questrial"/>
                <a:cs typeface="Questrial"/>
                <a:sym typeface="Questrial"/>
              </a:rPr>
              <a:t>30</a:t>
            </a:r>
            <a:r>
              <a:rPr lang="en" sz="2400" dirty="0" smtClean="0">
                <a:solidFill>
                  <a:schemeClr val="accent1"/>
                </a:solidFill>
                <a:latin typeface="Questrial"/>
                <a:ea typeface="Questrial"/>
                <a:cs typeface="Questrial"/>
                <a:sym typeface="Questrial"/>
              </a:rPr>
              <a:t> of the recommended </a:t>
            </a:r>
            <a:r>
              <a:rPr lang="en" sz="2400" b="1" dirty="0" smtClean="0">
                <a:solidFill>
                  <a:schemeClr val="accent1"/>
                </a:solidFill>
                <a:latin typeface="Questrial"/>
                <a:ea typeface="Questrial"/>
                <a:cs typeface="Questrial"/>
                <a:sym typeface="Questrial"/>
              </a:rPr>
              <a:t>38 </a:t>
            </a:r>
            <a:r>
              <a:rPr lang="en" sz="2400" dirty="0" smtClean="0">
                <a:solidFill>
                  <a:schemeClr val="accent1"/>
                </a:solidFill>
                <a:latin typeface="Questrial"/>
                <a:ea typeface="Questrial"/>
                <a:cs typeface="Questrial"/>
                <a:sym typeface="Questrial"/>
              </a:rPr>
              <a:t>nutrition services</a:t>
            </a:r>
            <a:r>
              <a:rPr lang="en" sz="2400" dirty="0">
                <a:solidFill>
                  <a:srgbClr val="646561"/>
                </a:solidFill>
                <a:latin typeface="Questrial"/>
                <a:ea typeface="Questrial"/>
                <a:cs typeface="Questrial"/>
                <a:sym typeface="Questrial"/>
              </a:rPr>
              <a:t> </a:t>
            </a:r>
            <a:r>
              <a:rPr lang="en" sz="2400" dirty="0" smtClean="0">
                <a:solidFill>
                  <a:schemeClr val="accent6"/>
                </a:solidFill>
                <a:latin typeface="Questrial"/>
                <a:ea typeface="Questrial"/>
                <a:cs typeface="Questrial"/>
                <a:sym typeface="Questrial"/>
              </a:rPr>
              <a:t>discussed in this assessment.</a:t>
            </a:r>
            <a:endParaRPr lang="en" sz="2400" b="0" i="0" u="none" strike="noStrike" cap="none" dirty="0" smtClean="0">
              <a:solidFill>
                <a:schemeClr val="accent6"/>
              </a:solidFill>
              <a:latin typeface="Questrial"/>
              <a:ea typeface="Questrial"/>
              <a:cs typeface="Questrial"/>
              <a:sym typeface="Questrial"/>
            </a:endParaRPr>
          </a:p>
        </p:txBody>
      </p:sp>
      <p:grpSp>
        <p:nvGrpSpPr>
          <p:cNvPr id="2" name="Group 1"/>
          <p:cNvGrpSpPr/>
          <p:nvPr/>
        </p:nvGrpSpPr>
        <p:grpSpPr>
          <a:xfrm>
            <a:off x="2286000" y="4749203"/>
            <a:ext cx="6957993" cy="2184994"/>
            <a:chOff x="3953259" y="5274225"/>
            <a:chExt cx="5102817" cy="1602420"/>
          </a:xfrm>
        </p:grpSpPr>
        <p:pic>
          <p:nvPicPr>
            <p:cNvPr id="9"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589259"/>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79768" y="609600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371849" y="2463886"/>
            <a:ext cx="1590010" cy="1548319"/>
            <a:chOff x="5943600" y="2261681"/>
            <a:chExt cx="1590010" cy="1548319"/>
          </a:xfrm>
        </p:grpSpPr>
        <p:sp>
          <p:nvSpPr>
            <p:cNvPr id="52" name="Oval 51"/>
            <p:cNvSpPr/>
            <p:nvPr/>
          </p:nvSpPr>
          <p:spPr>
            <a:xfrm>
              <a:off x="5952460" y="236360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943600" y="297276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295360" y="226168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CHWs</a:t>
              </a:r>
              <a:endParaRPr lang="en-US" sz="1100" dirty="0">
                <a:solidFill>
                  <a:schemeClr val="accent1"/>
                </a:solidFill>
                <a:latin typeface="Questrial" panose="020B0604020202020204" charset="0"/>
              </a:endParaRPr>
            </a:p>
          </p:txBody>
        </p:sp>
        <p:sp>
          <p:nvSpPr>
            <p:cNvPr id="55" name="TextBox 54"/>
            <p:cNvSpPr txBox="1"/>
            <p:nvPr/>
          </p:nvSpPr>
          <p:spPr>
            <a:xfrm>
              <a:off x="6268779" y="2871281"/>
              <a:ext cx="1238250" cy="938719"/>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CHWs or not clearly specified in policy</a:t>
              </a:r>
            </a:p>
          </p:txBody>
        </p:sp>
      </p:grpSp>
      <p:grpSp>
        <p:nvGrpSpPr>
          <p:cNvPr id="4" name="Group 3"/>
          <p:cNvGrpSpPr/>
          <p:nvPr/>
        </p:nvGrpSpPr>
        <p:grpSpPr>
          <a:xfrm>
            <a:off x="3022371" y="2355855"/>
            <a:ext cx="3529000" cy="2781300"/>
            <a:chOff x="1897242" y="2367068"/>
            <a:chExt cx="3529000" cy="2781300"/>
          </a:xfrm>
        </p:grpSpPr>
        <p:sp>
          <p:nvSpPr>
            <p:cNvPr id="18" name="Oval 17"/>
            <p:cNvSpPr/>
            <p:nvPr/>
          </p:nvSpPr>
          <p:spPr>
            <a:xfrm>
              <a:off x="1897242" y="23670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24100" y="23670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972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3241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354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1623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65884"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624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434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3342"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972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24100"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354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62300" y="3208633"/>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972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24100"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354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972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3241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354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623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65884"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962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43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24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8972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3241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7354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1623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65884"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624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434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244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905000"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331858"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743200" y="48054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714374" y="281424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228158" y="173534"/>
            <a:ext cx="86868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Our key takeaways</a:t>
            </a:r>
            <a:endParaRPr lang="en-US" sz="3600" dirty="0">
              <a:solidFill>
                <a:schemeClr val="accent1"/>
              </a:solidFill>
              <a:latin typeface="Questrial" panose="020B0604020202020204" charset="0"/>
            </a:endParaRPr>
          </a:p>
        </p:txBody>
      </p:sp>
      <p:sp>
        <p:nvSpPr>
          <p:cNvPr id="58" name="Oval 57"/>
          <p:cNvSpPr/>
          <p:nvPr/>
        </p:nvSpPr>
        <p:spPr>
          <a:xfrm>
            <a:off x="6230479" y="401220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6286" y="5279198"/>
            <a:ext cx="1014914" cy="165500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How to use this information</a:t>
            </a:r>
            <a:endParaRPr lang="en-US" sz="3600" dirty="0" smtClean="0">
              <a:solidFill>
                <a:schemeClr val="accent6"/>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95454138"/>
              </p:ext>
            </p:extLst>
          </p:nvPr>
        </p:nvGraphicFramePr>
        <p:xfrm>
          <a:off x="381000" y="21107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chemeClr val="accent1"/>
                          </a:solidFill>
                          <a:latin typeface="Questrial" panose="020B0604020202020204" charset="0"/>
                        </a:rPr>
                        <a:t>Identify</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chemeClr val="accent1"/>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485244"/>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857500"/>
            <a:ext cx="418234" cy="41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868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6863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1528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11074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3999" y="1355173"/>
            <a:ext cx="7414601" cy="461665"/>
          </a:xfrm>
          <a:prstGeom prst="rect">
            <a:avLst/>
          </a:prstGeom>
        </p:spPr>
        <p:txBody>
          <a:bodyPr wrap="square">
            <a:spAutoFit/>
          </a:bodyPr>
          <a:lstStyle/>
          <a:p>
            <a:r>
              <a:rPr lang="en-US" sz="2400" dirty="0" smtClean="0">
                <a:solidFill>
                  <a:schemeClr val="accent6"/>
                </a:solidFill>
                <a:latin typeface="Questrial" panose="020B0604020202020204" charset="0"/>
              </a:rPr>
              <a:t>You can use the data we have presented here to:</a:t>
            </a:r>
          </a:p>
        </p:txBody>
      </p:sp>
    </p:spTree>
    <p:extLst>
      <p:ext uri="{BB962C8B-B14F-4D97-AF65-F5344CB8AC3E}">
        <p14:creationId xmlns:p14="http://schemas.microsoft.com/office/powerpoint/2010/main" val="1652749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04800" y="914400"/>
            <a:ext cx="5105400" cy="5016758"/>
          </a:xfrm>
          <a:prstGeom prst="rect">
            <a:avLst/>
          </a:prstGeom>
        </p:spPr>
        <p:txBody>
          <a:bodyPr wrap="square">
            <a:spAutoFit/>
          </a:bodyPr>
          <a:lstStyle/>
          <a:p>
            <a:r>
              <a:rPr lang="en-US" sz="1600" dirty="0">
                <a:latin typeface="Questrial" panose="020B0604020202020204" charset="0"/>
              </a:rPr>
              <a:t>This document includes rich information about community-level nutrition policies and </a:t>
            </a:r>
            <a:r>
              <a:rPr lang="en-US" sz="1600" dirty="0" smtClean="0">
                <a:latin typeface="Questrial" panose="020B0604020202020204" charset="0"/>
              </a:rPr>
              <a:t>services in Malawi. </a:t>
            </a:r>
            <a:r>
              <a:rPr lang="en-US" sz="1600" dirty="0">
                <a:latin typeface="Questrial" panose="020B0604020202020204" charset="0"/>
              </a:rPr>
              <a:t>The data represented here are based on a detailed analysis of </a:t>
            </a:r>
            <a:r>
              <a:rPr lang="en-US" sz="1600" dirty="0" smtClean="0">
                <a:latin typeface="Questrial" panose="020B0604020202020204" charset="0"/>
              </a:rPr>
              <a:t>survey </a:t>
            </a:r>
            <a:r>
              <a:rPr lang="en-US" sz="1600" dirty="0">
                <a:latin typeface="Questrial" panose="020B0604020202020204" charset="0"/>
              </a:rPr>
              <a:t>responses and a review of select policies related to nutrition responsibilities of community health </a:t>
            </a:r>
            <a:r>
              <a:rPr lang="en-US" sz="1600" dirty="0" smtClean="0">
                <a:latin typeface="Questrial" panose="020B0604020202020204" charset="0"/>
              </a:rPr>
              <a:t>workers.</a:t>
            </a:r>
          </a:p>
          <a:p>
            <a:endParaRPr lang="en-US" sz="1600" dirty="0">
              <a:latin typeface="Questrial" panose="020B0604020202020204" charset="0"/>
            </a:endParaRPr>
          </a:p>
          <a:p>
            <a:r>
              <a:rPr lang="en-US" sz="1600" dirty="0">
                <a:latin typeface="Questrial" panose="020B0604020202020204" charset="0"/>
              </a:rPr>
              <a:t>The data come with their own caveats. Policies do not always specify which particular actions CHWs are allowed or expected to perform, nor do they give any real indication of what actions CHWs actually do perform. Policies can be general, ambiguous, and/or contradictory. For instance, a policy might list "referral for antibiotics" but it doesn't specify which antibiotics</a:t>
            </a:r>
            <a:r>
              <a:rPr lang="en-US" sz="1600" dirty="0" smtClean="0">
                <a:latin typeface="Questrial" panose="020B0604020202020204" charset="0"/>
              </a:rPr>
              <a:t>.</a:t>
            </a:r>
          </a:p>
          <a:p>
            <a:endParaRPr lang="en-US" sz="1600" dirty="0">
              <a:latin typeface="Questrial" panose="020B0604020202020204" charset="0"/>
            </a:endParaRPr>
          </a:p>
          <a:p>
            <a:r>
              <a:rPr lang="en-US" sz="1600" dirty="0" smtClean="0">
                <a:latin typeface="Questrial" panose="020B0604020202020204" charset="0"/>
              </a:rPr>
              <a:t>You can learn more about how to map health workforce activities with the SPRING Nutrition Workforce </a:t>
            </a:r>
            <a:r>
              <a:rPr lang="en-US" sz="1600" dirty="0">
                <a:latin typeface="Questrial" panose="020B0604020202020204" charset="0"/>
              </a:rPr>
              <a:t>Mapping Toolkit, available at </a:t>
            </a:r>
            <a:endParaRPr lang="en-US" sz="1600" dirty="0" smtClean="0">
              <a:latin typeface="Questrial" panose="020B0604020202020204" charset="0"/>
            </a:endParaRPr>
          </a:p>
          <a:p>
            <a:r>
              <a:rPr lang="en-US" sz="1600" dirty="0" smtClean="0">
                <a:latin typeface="Questrial" panose="020B0604020202020204" charset="0"/>
                <a:hlinkClick r:id="rId3"/>
              </a:rPr>
              <a:t>spring-nutrition.org/publications/tools/nutrition-workforce-mapping-toolkit</a:t>
            </a:r>
            <a:endParaRPr lang="en-US" sz="1600" dirty="0">
              <a:latin typeface="Questrial" panose="020B0604020202020204" charset="0"/>
            </a:endParaRPr>
          </a:p>
        </p:txBody>
      </p:sp>
      <p:sp>
        <p:nvSpPr>
          <p:cNvPr id="5" name="Shape 303"/>
          <p:cNvSpPr txBox="1"/>
          <p:nvPr/>
        </p:nvSpPr>
        <p:spPr>
          <a:xfrm>
            <a:off x="228600" y="216724"/>
            <a:ext cx="7373265"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3600" dirty="0" smtClean="0">
                <a:solidFill>
                  <a:schemeClr val="accent1"/>
                </a:solidFill>
                <a:latin typeface="Questrial"/>
                <a:ea typeface="Questrial"/>
                <a:cs typeface="Questrial"/>
                <a:sym typeface="Questrial"/>
              </a:rPr>
              <a:t>Data Notes</a:t>
            </a:r>
            <a:endParaRPr lang="en" sz="3600" b="0" i="0" u="none" strike="noStrike" cap="none" dirty="0">
              <a:solidFill>
                <a:schemeClr val="accent1"/>
              </a:solidFill>
              <a:latin typeface="Questrial"/>
              <a:ea typeface="Questrial"/>
              <a:cs typeface="Questrial"/>
              <a:sym typeface="Questrial"/>
            </a:endParaRPr>
          </a:p>
        </p:txBody>
      </p:sp>
      <p:sp>
        <p:nvSpPr>
          <p:cNvPr id="2" name="Rectangle 1"/>
          <p:cNvSpPr/>
          <p:nvPr/>
        </p:nvSpPr>
        <p:spPr>
          <a:xfrm>
            <a:off x="5562600" y="899886"/>
            <a:ext cx="3429000" cy="3139321"/>
          </a:xfrm>
          <a:prstGeom prst="rect">
            <a:avLst/>
          </a:prstGeom>
          <a:solidFill>
            <a:schemeClr val="accent5"/>
          </a:solidFill>
        </p:spPr>
        <p:txBody>
          <a:bodyPr wrap="square">
            <a:spAutoFit/>
          </a:bodyPr>
          <a:lstStyle/>
          <a:p>
            <a:pPr lvl="0" algn="ctr">
              <a:buClr>
                <a:srgbClr val="E28432"/>
              </a:buClr>
              <a:buSzPct val="25000"/>
            </a:pPr>
            <a:r>
              <a:rPr lang="en-US" sz="1800" dirty="0">
                <a:solidFill>
                  <a:schemeClr val="bg1"/>
                </a:solidFill>
                <a:latin typeface="Questrial" panose="020B0604020202020204" charset="0"/>
                <a:ea typeface="Questrial"/>
                <a:cs typeface="Questrial"/>
                <a:sym typeface="Questrial"/>
              </a:rPr>
              <a:t>This effort was undertaken as part of the wider Community Health Systems </a:t>
            </a:r>
            <a:r>
              <a:rPr lang="en-US" sz="1800" dirty="0" smtClean="0">
                <a:solidFill>
                  <a:schemeClr val="bg1"/>
                </a:solidFill>
                <a:latin typeface="Questrial" panose="020B0604020202020204" charset="0"/>
                <a:ea typeface="Questrial"/>
                <a:cs typeface="Questrial"/>
                <a:sym typeface="Questrial"/>
              </a:rPr>
              <a:t>Catalog </a:t>
            </a:r>
            <a:r>
              <a:rPr lang="en-US" sz="1800" dirty="0">
                <a:solidFill>
                  <a:schemeClr val="bg1"/>
                </a:solidFill>
                <a:latin typeface="Questrial" panose="020B0604020202020204" charset="0"/>
                <a:ea typeface="Questrial"/>
                <a:cs typeface="Questrial"/>
                <a:sym typeface="Questrial"/>
              </a:rPr>
              <a:t>data collection effort. </a:t>
            </a:r>
            <a:endParaRPr lang="en-US" sz="1800" dirty="0" smtClean="0">
              <a:solidFill>
                <a:schemeClr val="bg1"/>
              </a:solidFill>
              <a:latin typeface="Questrial" panose="020B0604020202020204" charset="0"/>
              <a:ea typeface="Questrial"/>
              <a:cs typeface="Questrial"/>
              <a:sym typeface="Questrial"/>
            </a:endParaRPr>
          </a:p>
          <a:p>
            <a:pPr lvl="0" algn="ctr">
              <a:buClr>
                <a:srgbClr val="E28432"/>
              </a:buClr>
              <a:buSzPct val="25000"/>
            </a:pPr>
            <a:endParaRPr lang="en-US" sz="1800" dirty="0">
              <a:solidFill>
                <a:schemeClr val="bg1"/>
              </a:solidFill>
              <a:latin typeface="Questrial" panose="020B0604020202020204" charset="0"/>
              <a:ea typeface="Questrial"/>
              <a:cs typeface="Questrial"/>
              <a:sym typeface="Questrial"/>
            </a:endParaRPr>
          </a:p>
          <a:p>
            <a:pPr lvl="0" algn="ctr">
              <a:buClr>
                <a:srgbClr val="E28432"/>
              </a:buClr>
              <a:buSzPct val="25000"/>
            </a:pPr>
            <a:r>
              <a:rPr lang="en-US" sz="1800" dirty="0" smtClean="0">
                <a:solidFill>
                  <a:schemeClr val="bg1"/>
                </a:solidFill>
                <a:latin typeface="Questrial" panose="020B0604020202020204" charset="0"/>
                <a:ea typeface="Questrial"/>
                <a:cs typeface="Questrial"/>
                <a:sym typeface="Questrial"/>
              </a:rPr>
              <a:t>You </a:t>
            </a:r>
            <a:r>
              <a:rPr lang="en-US" sz="1800" dirty="0">
                <a:solidFill>
                  <a:schemeClr val="bg1"/>
                </a:solidFill>
                <a:latin typeface="Questrial" panose="020B0604020202020204" charset="0"/>
                <a:ea typeface="Questrial"/>
                <a:cs typeface="Questrial"/>
                <a:sym typeface="Questrial"/>
              </a:rPr>
              <a:t>can find more details on the Community Health System in </a:t>
            </a:r>
            <a:r>
              <a:rPr lang="en-US" sz="1800" dirty="0" smtClean="0">
                <a:solidFill>
                  <a:schemeClr val="bg1"/>
                </a:solidFill>
                <a:latin typeface="Questrial" panose="020B0604020202020204" charset="0"/>
                <a:ea typeface="Questrial"/>
                <a:cs typeface="Questrial"/>
                <a:sym typeface="Questrial"/>
              </a:rPr>
              <a:t>Malawi </a:t>
            </a:r>
            <a:r>
              <a:rPr lang="en-US" sz="1800" dirty="0">
                <a:solidFill>
                  <a:schemeClr val="bg1"/>
                </a:solidFill>
                <a:latin typeface="Questrial" panose="020B0604020202020204" charset="0"/>
                <a:ea typeface="Questrial"/>
                <a:cs typeface="Questrial"/>
                <a:sym typeface="Questrial"/>
              </a:rPr>
              <a:t>and data on other countries </a:t>
            </a:r>
            <a:r>
              <a:rPr lang="en-US" sz="1800" dirty="0" smtClean="0">
                <a:solidFill>
                  <a:schemeClr val="bg1"/>
                </a:solidFill>
                <a:latin typeface="Questrial" panose="020B0604020202020204" charset="0"/>
                <a:ea typeface="Questrial"/>
                <a:cs typeface="Questrial"/>
                <a:sym typeface="Questrial"/>
              </a:rPr>
              <a:t>at: </a:t>
            </a:r>
            <a:r>
              <a:rPr lang="en-US" sz="1800" u="sng" dirty="0" smtClean="0">
                <a:solidFill>
                  <a:schemeClr val="bg1"/>
                </a:solidFill>
                <a:latin typeface="Questrial" panose="020B0604020202020204" charset="0"/>
                <a:ea typeface="Questrial"/>
                <a:cs typeface="Questrial"/>
                <a:sym typeface="Questrial"/>
              </a:rPr>
              <a:t>www.advancingpartners.org/</a:t>
            </a:r>
          </a:p>
          <a:p>
            <a:pPr lvl="0" algn="ctr">
              <a:buClr>
                <a:srgbClr val="E28432"/>
              </a:buClr>
              <a:buSzPct val="25000"/>
            </a:pPr>
            <a:r>
              <a:rPr lang="en-US" sz="1800" u="sng" dirty="0" smtClean="0">
                <a:solidFill>
                  <a:schemeClr val="bg1"/>
                </a:solidFill>
                <a:latin typeface="Questrial" panose="020B0604020202020204" charset="0"/>
                <a:ea typeface="Questrial"/>
                <a:cs typeface="Questrial"/>
                <a:sym typeface="Questrial"/>
              </a:rPr>
              <a:t>resources/</a:t>
            </a:r>
            <a:r>
              <a:rPr lang="en-US" sz="1800" u="sng" dirty="0" err="1" smtClean="0">
                <a:solidFill>
                  <a:schemeClr val="bg1"/>
                </a:solidFill>
                <a:latin typeface="Questrial" panose="020B0604020202020204" charset="0"/>
                <a:ea typeface="Questrial"/>
                <a:cs typeface="Questrial"/>
                <a:sym typeface="Questrial"/>
              </a:rPr>
              <a:t>chsc</a:t>
            </a:r>
            <a:endParaRPr lang="en" sz="1800" u="sng" dirty="0">
              <a:solidFill>
                <a:schemeClr val="bg1"/>
              </a:solidFill>
              <a:latin typeface="Questrial" panose="020B0604020202020204" charset="0"/>
              <a:ea typeface="Questrial"/>
              <a:cs typeface="Questrial"/>
              <a:sym typeface="Questrial"/>
            </a:endParaRPr>
          </a:p>
        </p:txBody>
      </p:sp>
    </p:spTree>
    <p:extLst>
      <p:ext uri="{BB962C8B-B14F-4D97-AF65-F5344CB8AC3E}">
        <p14:creationId xmlns:p14="http://schemas.microsoft.com/office/powerpoint/2010/main" val="1739545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solidFill>
                <a:latin typeface="Questrial" panose="020B0604020202020204" charset="0"/>
              </a:rPr>
              <a:t>References</a:t>
            </a:r>
            <a:endParaRPr lang="en-US" sz="3600" dirty="0">
              <a:solidFill>
                <a:schemeClr val="accent1"/>
              </a:solidFill>
              <a:latin typeface="Questrial" panose="020B0604020202020204" charset="0"/>
            </a:endParaRPr>
          </a:p>
        </p:txBody>
      </p:sp>
      <p:sp>
        <p:nvSpPr>
          <p:cNvPr id="3" name="Text Placeholder 2"/>
          <p:cNvSpPr>
            <a:spLocks noGrp="1"/>
          </p:cNvSpPr>
          <p:nvPr>
            <p:ph type="body" idx="1"/>
          </p:nvPr>
        </p:nvSpPr>
        <p:spPr>
          <a:xfrm>
            <a:off x="311700" y="1371600"/>
            <a:ext cx="8520600" cy="5257800"/>
          </a:xfrm>
        </p:spPr>
        <p:txBody>
          <a:bodyPr/>
          <a:lstStyle/>
          <a:p>
            <a:r>
              <a:rPr lang="en-US" sz="1600" dirty="0" smtClean="0">
                <a:solidFill>
                  <a:schemeClr val="accent6"/>
                </a:solidFill>
                <a:latin typeface="Questrial" panose="020B0604020202020204" charset="0"/>
              </a:rPr>
              <a:t>Bhutta, Zulfiqar A., </a:t>
            </a:r>
            <a:r>
              <a:rPr lang="en-US" sz="1600" dirty="0">
                <a:solidFill>
                  <a:schemeClr val="accent6"/>
                </a:solidFill>
                <a:latin typeface="Questrial" panose="020B0604020202020204" charset="0"/>
              </a:rPr>
              <a:t>Jai </a:t>
            </a:r>
            <a:r>
              <a:rPr lang="en-US" sz="1600" dirty="0" smtClean="0">
                <a:solidFill>
                  <a:schemeClr val="accent6"/>
                </a:solidFill>
                <a:latin typeface="Questrial" panose="020B0604020202020204" charset="0"/>
              </a:rPr>
              <a:t>K. </a:t>
            </a:r>
            <a:r>
              <a:rPr lang="en-US" sz="1600" dirty="0">
                <a:solidFill>
                  <a:schemeClr val="accent6"/>
                </a:solidFill>
                <a:latin typeface="Questrial" panose="020B0604020202020204" charset="0"/>
              </a:rPr>
              <a:t>Das, Arjumand Rizvi, Michelle </a:t>
            </a:r>
            <a:r>
              <a:rPr lang="en-US" sz="1600" dirty="0" smtClean="0">
                <a:solidFill>
                  <a:schemeClr val="accent6"/>
                </a:solidFill>
                <a:latin typeface="Questrial" panose="020B0604020202020204" charset="0"/>
              </a:rPr>
              <a:t>F. </a:t>
            </a:r>
            <a:r>
              <a:rPr lang="en-US" sz="1600" dirty="0">
                <a:solidFill>
                  <a:schemeClr val="accent6"/>
                </a:solidFill>
                <a:latin typeface="Questrial" panose="020B0604020202020204" charset="0"/>
              </a:rPr>
              <a:t>Gaffey, Neff Walker, Susan Horton, Patrick Webb, Anna Lartey, Robert </a:t>
            </a:r>
            <a:r>
              <a:rPr lang="en-US" sz="1600" dirty="0" smtClean="0">
                <a:solidFill>
                  <a:schemeClr val="accent6"/>
                </a:solidFill>
                <a:latin typeface="Questrial" panose="020B0604020202020204" charset="0"/>
              </a:rPr>
              <a:t>E. Black, </a:t>
            </a:r>
            <a:r>
              <a:rPr lang="en-US" sz="1600" dirty="0">
                <a:solidFill>
                  <a:schemeClr val="accent6"/>
                </a:solidFill>
                <a:latin typeface="Questrial" panose="020B0604020202020204" charset="0"/>
              </a:rPr>
              <a:t>The Lancet </a:t>
            </a:r>
            <a:r>
              <a:rPr lang="en-US" sz="1600" i="1" dirty="0">
                <a:solidFill>
                  <a:schemeClr val="accent6"/>
                </a:solidFill>
                <a:latin typeface="Questrial" panose="020B0604020202020204" charset="0"/>
              </a:rPr>
              <a:t>Nutrition Interventions Review Group, the Maternal and Child Nutrition Study </a:t>
            </a:r>
            <a:r>
              <a:rPr lang="en-US" sz="1600" i="1" dirty="0" smtClean="0">
                <a:solidFill>
                  <a:schemeClr val="accent6"/>
                </a:solidFill>
                <a:latin typeface="Questrial" panose="020B0604020202020204" charset="0"/>
              </a:rPr>
              <a:t>Group. </a:t>
            </a:r>
            <a:r>
              <a:rPr lang="en-US" sz="1600" dirty="0" smtClean="0">
                <a:solidFill>
                  <a:schemeClr val="accent6"/>
                </a:solidFill>
                <a:latin typeface="Questrial" panose="020B0604020202020204" charset="0"/>
              </a:rPr>
              <a:t>2013. “Evidence-based </a:t>
            </a:r>
            <a:r>
              <a:rPr lang="en-US" sz="1600" dirty="0">
                <a:solidFill>
                  <a:schemeClr val="accent6"/>
                </a:solidFill>
                <a:latin typeface="Questrial" panose="020B0604020202020204" charset="0"/>
              </a:rPr>
              <a:t>interventions for improvement of maternal and child nutrition: what can be done and at what cost?” </a:t>
            </a:r>
            <a:r>
              <a:rPr lang="en-US" sz="1600" i="1" dirty="0" smtClean="0">
                <a:solidFill>
                  <a:schemeClr val="accent6"/>
                </a:solidFill>
                <a:latin typeface="Questrial" panose="020B0604020202020204" charset="0"/>
              </a:rPr>
              <a:t>Lancet</a:t>
            </a:r>
            <a:r>
              <a:rPr lang="en-US" sz="1600" dirty="0" smtClean="0">
                <a:solidFill>
                  <a:schemeClr val="accent6"/>
                </a:solidFill>
                <a:latin typeface="Questrial" panose="020B0604020202020204" charset="0"/>
              </a:rPr>
              <a:t> 382 (9890):452-477. doi:10.1016/S0140-6736(13)60996-4. </a:t>
            </a:r>
            <a:r>
              <a:rPr lang="en-US" sz="1600" dirty="0" smtClean="0">
                <a:solidFill>
                  <a:schemeClr val="bg2"/>
                </a:solidFill>
                <a:latin typeface="Questrial" panose="020B0604020202020204" charset="0"/>
              </a:rPr>
              <a:t>(</a:t>
            </a:r>
            <a:r>
              <a:rPr lang="en-US" sz="1600" dirty="0" smtClean="0">
                <a:solidFill>
                  <a:schemeClr val="bg2"/>
                </a:solidFill>
              </a:rPr>
              <a:t>https</a:t>
            </a:r>
            <a:r>
              <a:rPr lang="en-US" sz="1600" dirty="0">
                <a:solidFill>
                  <a:schemeClr val="bg2"/>
                </a:solidFill>
              </a:rPr>
              <a:t>://</a:t>
            </a:r>
            <a:r>
              <a:rPr lang="en-US" sz="1600" dirty="0" smtClean="0">
                <a:solidFill>
                  <a:schemeClr val="bg2"/>
                </a:solidFill>
              </a:rPr>
              <a:t>goo.gl/vxM6tT)</a:t>
            </a:r>
            <a:endParaRPr lang="en-US" sz="1600" dirty="0" smtClean="0">
              <a:solidFill>
                <a:schemeClr val="bg2"/>
              </a:solidFill>
              <a:latin typeface="Questrial" panose="020B0604020202020204" charset="0"/>
            </a:endParaRPr>
          </a:p>
          <a:p>
            <a:r>
              <a:rPr lang="en-US" sz="1600" dirty="0">
                <a:solidFill>
                  <a:schemeClr val="accent6"/>
                </a:solidFill>
                <a:latin typeface="Questrial" panose="020B0604020202020204" charset="0"/>
              </a:rPr>
              <a:t>Global Nutrition Report. “</a:t>
            </a:r>
            <a:r>
              <a:rPr lang="en-US" sz="1600" dirty="0" smtClean="0">
                <a:solidFill>
                  <a:schemeClr val="accent6"/>
                </a:solidFill>
                <a:latin typeface="Questrial" panose="020B0604020202020204" charset="0"/>
              </a:rPr>
              <a:t>2015 </a:t>
            </a:r>
            <a:r>
              <a:rPr lang="en-US" sz="1600" dirty="0">
                <a:solidFill>
                  <a:schemeClr val="accent6"/>
                </a:solidFill>
                <a:latin typeface="Questrial" panose="020B0604020202020204" charset="0"/>
              </a:rPr>
              <a:t>Nutrition Country Profile, </a:t>
            </a:r>
            <a:r>
              <a:rPr lang="en-US" sz="1600" dirty="0" smtClean="0">
                <a:solidFill>
                  <a:schemeClr val="accent6"/>
                </a:solidFill>
                <a:latin typeface="Questrial" panose="020B0604020202020204" charset="0"/>
              </a:rPr>
              <a:t>Malawi.” 2015. </a:t>
            </a:r>
            <a:r>
              <a:rPr lang="en-US" sz="1600" dirty="0" smtClean="0">
                <a:solidFill>
                  <a:schemeClr val="bg2"/>
                </a:solidFill>
                <a:latin typeface="Questrial" panose="020B0604020202020204" charset="0"/>
              </a:rPr>
              <a:t>(</a:t>
            </a:r>
            <a:r>
              <a:rPr lang="en-US" sz="1600" dirty="0" smtClean="0">
                <a:solidFill>
                  <a:schemeClr val="bg2"/>
                </a:solidFill>
              </a:rPr>
              <a:t>https</a:t>
            </a:r>
            <a:r>
              <a:rPr lang="en-US" sz="1600" dirty="0">
                <a:solidFill>
                  <a:schemeClr val="bg2"/>
                </a:solidFill>
              </a:rPr>
              <a:t>://</a:t>
            </a:r>
            <a:r>
              <a:rPr lang="en-US" sz="1600" dirty="0" smtClean="0">
                <a:solidFill>
                  <a:schemeClr val="bg2"/>
                </a:solidFill>
              </a:rPr>
              <a:t>goo.gl/EQ69AD)</a:t>
            </a:r>
            <a:endParaRPr lang="en-US" sz="1600" dirty="0" smtClean="0">
              <a:solidFill>
                <a:schemeClr val="bg2"/>
              </a:solidFill>
              <a:latin typeface="Questrial" panose="020B0604020202020204" charset="0"/>
            </a:endParaRPr>
          </a:p>
          <a:p>
            <a:r>
              <a:rPr lang="en-US" sz="1600" dirty="0" smtClean="0">
                <a:solidFill>
                  <a:schemeClr val="accent6"/>
                </a:solidFill>
                <a:latin typeface="Questrial" panose="020B0604020202020204" charset="0"/>
              </a:rPr>
              <a:t>World </a:t>
            </a:r>
            <a:r>
              <a:rPr lang="en-US" sz="1600" dirty="0">
                <a:solidFill>
                  <a:schemeClr val="accent6"/>
                </a:solidFill>
                <a:latin typeface="Questrial" panose="020B0604020202020204" charset="0"/>
              </a:rPr>
              <a:t>Bank </a:t>
            </a:r>
            <a:r>
              <a:rPr lang="en-US" sz="1600" dirty="0" err="1" smtClean="0">
                <a:solidFill>
                  <a:schemeClr val="accent6"/>
                </a:solidFill>
                <a:latin typeface="Questrial" panose="020B0604020202020204" charset="0"/>
              </a:rPr>
              <a:t>DataBank</a:t>
            </a:r>
            <a:r>
              <a:rPr lang="en-US" sz="1600" dirty="0" smtClean="0">
                <a:solidFill>
                  <a:schemeClr val="accent6"/>
                </a:solidFill>
                <a:latin typeface="Questrial" panose="020B0604020202020204" charset="0"/>
              </a:rPr>
              <a:t>. “Health Nutrition and Population Statistics.” 2016. World Bank Group: Washington, D.C. </a:t>
            </a:r>
            <a:r>
              <a:rPr lang="en-US" sz="1600" dirty="0" smtClean="0">
                <a:solidFill>
                  <a:schemeClr val="bg2"/>
                </a:solidFill>
                <a:latin typeface="Questrial" panose="020B0604020202020204" charset="0"/>
              </a:rPr>
              <a:t>(</a:t>
            </a:r>
            <a:r>
              <a:rPr lang="en-US" sz="1600" dirty="0" smtClean="0">
                <a:solidFill>
                  <a:schemeClr val="bg2"/>
                </a:solidFill>
              </a:rPr>
              <a:t>https</a:t>
            </a:r>
            <a:r>
              <a:rPr lang="en-US" sz="1600" dirty="0">
                <a:solidFill>
                  <a:schemeClr val="bg2"/>
                </a:solidFill>
              </a:rPr>
              <a:t>://</a:t>
            </a:r>
            <a:r>
              <a:rPr lang="en-US" sz="1600" dirty="0" smtClean="0">
                <a:solidFill>
                  <a:schemeClr val="bg2"/>
                </a:solidFill>
              </a:rPr>
              <a:t>goo.gl/9XOgGz)</a:t>
            </a:r>
          </a:p>
          <a:p>
            <a:r>
              <a:rPr lang="en-US" sz="1600" dirty="0" smtClean="0">
                <a:solidFill>
                  <a:schemeClr val="accent6"/>
                </a:solidFill>
                <a:latin typeface="Questrial" panose="020B0604020202020204" charset="0"/>
              </a:rPr>
              <a:t>Perry</a:t>
            </a:r>
            <a:r>
              <a:rPr lang="en-US" sz="1600" dirty="0">
                <a:solidFill>
                  <a:schemeClr val="accent6"/>
                </a:solidFill>
                <a:latin typeface="Questrial" panose="020B0604020202020204" charset="0"/>
              </a:rPr>
              <a:t>, Roger and Rose </a:t>
            </a:r>
            <a:r>
              <a:rPr lang="en-US" sz="1600" dirty="0" err="1">
                <a:solidFill>
                  <a:schemeClr val="accent6"/>
                </a:solidFill>
                <a:latin typeface="Questrial" panose="020B0604020202020204" charset="0"/>
              </a:rPr>
              <a:t>Zulliger</a:t>
            </a:r>
            <a:r>
              <a:rPr lang="en-US" sz="1600" dirty="0">
                <a:solidFill>
                  <a:schemeClr val="accent6"/>
                </a:solidFill>
                <a:latin typeface="Questrial" panose="020B0604020202020204" charset="0"/>
              </a:rPr>
              <a:t>. 2012. </a:t>
            </a:r>
            <a:r>
              <a:rPr lang="en-US" sz="1600" dirty="0" smtClean="0">
                <a:solidFill>
                  <a:schemeClr val="accent6"/>
                </a:solidFill>
                <a:latin typeface="Questrial" panose="020B0604020202020204" charset="0"/>
              </a:rPr>
              <a:t>“How </a:t>
            </a:r>
            <a:r>
              <a:rPr lang="en-US" sz="1600" dirty="0">
                <a:solidFill>
                  <a:schemeClr val="accent6"/>
                </a:solidFill>
                <a:latin typeface="Questrial" panose="020B0604020202020204" charset="0"/>
              </a:rPr>
              <a:t>Effective Are Community Health Workers? An Overview of Current Evidence with Recommendations for Strengthening Community Health Worker Programs to Accelerate Progress in Achieving the Health-related Millennium Development Goals</a:t>
            </a:r>
            <a:r>
              <a:rPr lang="en-US" sz="1600" dirty="0" smtClean="0">
                <a:solidFill>
                  <a:schemeClr val="accent6"/>
                </a:solidFill>
                <a:latin typeface="Questrial" panose="020B0604020202020204" charset="0"/>
              </a:rPr>
              <a:t>.” </a:t>
            </a:r>
            <a:r>
              <a:rPr lang="en-US" sz="1600" dirty="0">
                <a:solidFill>
                  <a:schemeClr val="accent6"/>
                </a:solidFill>
                <a:latin typeface="Questrial" panose="020B0604020202020204" charset="0"/>
              </a:rPr>
              <a:t>JHU: Baltimore, MD. </a:t>
            </a:r>
            <a:r>
              <a:rPr lang="en-US" sz="1600" dirty="0" smtClean="0">
                <a:solidFill>
                  <a:schemeClr val="accent6"/>
                </a:solidFill>
                <a:latin typeface="Questrial" panose="020B0604020202020204" charset="0"/>
              </a:rPr>
              <a:t> </a:t>
            </a:r>
            <a:r>
              <a:rPr lang="en-US" sz="1600" dirty="0" smtClean="0">
                <a:solidFill>
                  <a:schemeClr val="bg2"/>
                </a:solidFill>
                <a:latin typeface="Questrial" panose="020B0604020202020204" charset="0"/>
              </a:rPr>
              <a:t>(</a:t>
            </a:r>
            <a:r>
              <a:rPr lang="en-US" sz="1600" dirty="0">
                <a:solidFill>
                  <a:schemeClr val="bg2"/>
                </a:solidFill>
              </a:rPr>
              <a:t>https://</a:t>
            </a:r>
            <a:r>
              <a:rPr lang="en-US" sz="1600" dirty="0" smtClean="0">
                <a:solidFill>
                  <a:schemeClr val="bg2"/>
                </a:solidFill>
              </a:rPr>
              <a:t>goo.gl/ROLw6e)</a:t>
            </a:r>
            <a:endParaRPr lang="en-US" sz="1600" dirty="0">
              <a:solidFill>
                <a:schemeClr val="bg2"/>
              </a:solidFill>
              <a:latin typeface="Questrial" panose="020B0604020202020204" charset="0"/>
            </a:endParaRPr>
          </a:p>
        </p:txBody>
      </p:sp>
    </p:spTree>
    <p:extLst>
      <p:ext uri="{BB962C8B-B14F-4D97-AF65-F5344CB8AC3E}">
        <p14:creationId xmlns:p14="http://schemas.microsoft.com/office/powerpoint/2010/main" val="855968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on CHWs</a:t>
            </a:r>
            <a:r>
              <a:rPr lang="en-US" dirty="0"/>
              <a:t/>
            </a:r>
            <a:br>
              <a:rPr lang="en-US" dirty="0"/>
            </a:br>
            <a:endParaRPr lang="en-US" dirty="0"/>
          </a:p>
        </p:txBody>
      </p:sp>
      <p:sp>
        <p:nvSpPr>
          <p:cNvPr id="3" name="Text Placeholder 2"/>
          <p:cNvSpPr>
            <a:spLocks noGrp="1"/>
          </p:cNvSpPr>
          <p:nvPr>
            <p:ph type="body" idx="1"/>
          </p:nvPr>
        </p:nvSpPr>
        <p:spPr>
          <a:xfrm>
            <a:off x="318600" y="1388400"/>
            <a:ext cx="8520600" cy="4555200"/>
          </a:xfrm>
        </p:spPr>
        <p:txBody>
          <a:bodyPr/>
          <a:lstStyle/>
          <a:p>
            <a:r>
              <a:rPr lang="en-US" sz="1100" b="1" dirty="0" smtClean="0">
                <a:solidFill>
                  <a:schemeClr val="tx1"/>
                </a:solidFill>
                <a:latin typeface="Questrial" panose="020B0604020202020204" charset="0"/>
                <a:hlinkClick r:id="rId2"/>
              </a:rPr>
              <a:t>Community Health Systems Catalog</a:t>
            </a:r>
            <a:r>
              <a:rPr lang="en-US" sz="1100" dirty="0" smtClean="0">
                <a:solidFill>
                  <a:schemeClr val="tx1"/>
                </a:solidFill>
                <a:latin typeface="Questrial" panose="020B0604020202020204" charset="0"/>
              </a:rPr>
              <a:t> - An innovative and interactive reference tool on country community health systems intended for ministries of health, program managers, researchers, and donors interested in learning more about the current state of community health systems. (</a:t>
            </a:r>
            <a:r>
              <a:rPr lang="en-US" sz="1100" dirty="0"/>
              <a:t>https://</a:t>
            </a:r>
            <a:r>
              <a:rPr lang="en-US" sz="1100" dirty="0" smtClean="0"/>
              <a:t>goo.gl/N1QKYK </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3"/>
              </a:rPr>
              <a:t>Essential </a:t>
            </a:r>
            <a:r>
              <a:rPr lang="en-US" sz="1100" b="1" dirty="0">
                <a:solidFill>
                  <a:schemeClr val="tx1"/>
                </a:solidFill>
                <a:latin typeface="Questrial" panose="020B0604020202020204" charset="0"/>
                <a:hlinkClick r:id="rId3"/>
              </a:rPr>
              <a:t>Package of Health Services Country Snapshot Series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a:t>
            </a:r>
            <a:r>
              <a:rPr lang="en-US" sz="1100" dirty="0">
                <a:solidFill>
                  <a:schemeClr val="tx1"/>
                </a:solidFill>
                <a:latin typeface="Questrial" panose="020B0604020202020204" charset="0"/>
              </a:rPr>
              <a:t>series of country profiles </a:t>
            </a:r>
            <a:r>
              <a:rPr lang="en-US" sz="1100" dirty="0" smtClean="0">
                <a:solidFill>
                  <a:schemeClr val="tx1"/>
                </a:solidFill>
                <a:latin typeface="Questrial" panose="020B0604020202020204" charset="0"/>
              </a:rPr>
              <a:t>that analyzes </a:t>
            </a:r>
            <a:r>
              <a:rPr lang="en-US" sz="1100" dirty="0">
                <a:solidFill>
                  <a:schemeClr val="tx1"/>
                </a:solidFill>
                <a:latin typeface="Questrial" panose="020B0604020202020204" charset="0"/>
              </a:rPr>
              <a:t>the governance dimensions of Essential Packages of Health Services (EPHS), including how government policies contribute to the service coverage, population coverage, and financial coverage of the </a:t>
            </a:r>
            <a:r>
              <a:rPr lang="en-US" sz="1100" dirty="0" smtClean="0">
                <a:solidFill>
                  <a:schemeClr val="tx1"/>
                </a:solidFill>
                <a:latin typeface="Questrial" panose="020B0604020202020204" charset="0"/>
              </a:rPr>
              <a:t>package (</a:t>
            </a:r>
            <a:r>
              <a:rPr lang="en-US" sz="1100" dirty="0"/>
              <a:t>https://goo.gl/2M6FXr</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4"/>
              </a:rPr>
              <a:t>Community Health Worker (CHW) Central</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online community of practice </a:t>
            </a:r>
            <a:r>
              <a:rPr lang="en-US" sz="1100" dirty="0" smtClean="0">
                <a:solidFill>
                  <a:schemeClr val="tx1"/>
                </a:solidFill>
                <a:latin typeface="Questrial" panose="020B0604020202020204" charset="0"/>
              </a:rPr>
              <a:t>for sharing </a:t>
            </a:r>
            <a:r>
              <a:rPr lang="en-US" sz="1100" dirty="0">
                <a:solidFill>
                  <a:schemeClr val="tx1"/>
                </a:solidFill>
                <a:latin typeface="Questrial" panose="020B0604020202020204" charset="0"/>
              </a:rPr>
              <a:t>resources and experiences and </a:t>
            </a:r>
            <a:r>
              <a:rPr lang="en-US" sz="1100" dirty="0" smtClean="0">
                <a:solidFill>
                  <a:schemeClr val="tx1"/>
                </a:solidFill>
                <a:latin typeface="Questrial" panose="020B0604020202020204" charset="0"/>
              </a:rPr>
              <a:t>discussing questions </a:t>
            </a:r>
            <a:r>
              <a:rPr lang="en-US" sz="1100" dirty="0">
                <a:solidFill>
                  <a:schemeClr val="tx1"/>
                </a:solidFill>
                <a:latin typeface="Questrial" panose="020B0604020202020204" charset="0"/>
              </a:rPr>
              <a:t>and ideas on CHW programs and policy</a:t>
            </a:r>
            <a:r>
              <a:rPr lang="en-US" sz="1100" dirty="0" smtClean="0">
                <a:solidFill>
                  <a:schemeClr val="tx1"/>
                </a:solidFill>
                <a:latin typeface="Questrial" panose="020B0604020202020204" charset="0"/>
              </a:rPr>
              <a:t>. (</a:t>
            </a:r>
            <a:r>
              <a:rPr lang="en-US" sz="1100" dirty="0"/>
              <a:t>https://goo.gl/dacnl5</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5"/>
              </a:rPr>
              <a:t>The Community Health Framework</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framework  </a:t>
            </a:r>
            <a:r>
              <a:rPr lang="en-US" sz="1100" dirty="0">
                <a:solidFill>
                  <a:schemeClr val="tx1"/>
                </a:solidFill>
                <a:latin typeface="Questrial" panose="020B0604020202020204" charset="0"/>
              </a:rPr>
              <a:t>developed for </a:t>
            </a:r>
            <a:r>
              <a:rPr lang="en-US" sz="1100" dirty="0" smtClean="0">
                <a:solidFill>
                  <a:schemeClr val="tx1"/>
                </a:solidFill>
                <a:latin typeface="Questrial" panose="020B0604020202020204" charset="0"/>
              </a:rPr>
              <a:t>government decision </a:t>
            </a:r>
            <a:r>
              <a:rPr lang="en-US" sz="1100" dirty="0">
                <a:solidFill>
                  <a:schemeClr val="tx1"/>
                </a:solidFill>
                <a:latin typeface="Questrial" panose="020B0604020202020204" charset="0"/>
              </a:rPr>
              <a:t>makers </a:t>
            </a:r>
            <a:r>
              <a:rPr lang="en-US" sz="1100" dirty="0" smtClean="0">
                <a:solidFill>
                  <a:schemeClr val="tx1"/>
                </a:solidFill>
                <a:latin typeface="Questrial" panose="020B0604020202020204" charset="0"/>
              </a:rPr>
              <a:t>to structure dialogues, answer questions, </a:t>
            </a:r>
            <a:r>
              <a:rPr lang="en-US" sz="1100" dirty="0">
                <a:solidFill>
                  <a:schemeClr val="tx1"/>
                </a:solidFill>
                <a:latin typeface="Questrial" panose="020B0604020202020204" charset="0"/>
              </a:rPr>
              <a:t>develop recommendations, and foster continuous learning </a:t>
            </a:r>
            <a:r>
              <a:rPr lang="en-US" sz="1100" dirty="0" smtClean="0">
                <a:solidFill>
                  <a:schemeClr val="tx1"/>
                </a:solidFill>
                <a:latin typeface="Questrial" panose="020B0604020202020204" charset="0"/>
              </a:rPr>
              <a:t>about </a:t>
            </a:r>
            <a:r>
              <a:rPr lang="en-US" sz="1100" dirty="0">
                <a:solidFill>
                  <a:schemeClr val="tx1"/>
                </a:solidFill>
                <a:latin typeface="Questrial" panose="020B0604020202020204" charset="0"/>
              </a:rPr>
              <a:t>community health</a:t>
            </a:r>
            <a:r>
              <a:rPr lang="en-US" sz="1100" dirty="0" smtClean="0">
                <a:solidFill>
                  <a:schemeClr val="tx1"/>
                </a:solidFill>
                <a:latin typeface="Questrial" panose="020B0604020202020204" charset="0"/>
              </a:rPr>
              <a:t>. (</a:t>
            </a:r>
            <a:r>
              <a:rPr lang="en-US" sz="1100" dirty="0"/>
              <a:t>https://goo.gl/VZImbm</a:t>
            </a:r>
            <a:r>
              <a:rPr lang="en-US" sz="1100" dirty="0" smtClean="0">
                <a:solidFill>
                  <a:schemeClr val="tx1"/>
                </a:solidFill>
                <a:latin typeface="Questrial" panose="020B0604020202020204" charset="0"/>
              </a:rPr>
              <a:t>)</a:t>
            </a:r>
            <a:r>
              <a:rPr lang="en-US" sz="1100" dirty="0">
                <a:solidFill>
                  <a:schemeClr val="tx1"/>
                </a:solidFill>
                <a:latin typeface="Questrial" panose="020B0604020202020204" charset="0"/>
              </a:rPr>
              <a:t> </a:t>
            </a:r>
          </a:p>
          <a:p>
            <a:r>
              <a:rPr lang="en-US" sz="1100" b="1" dirty="0" smtClean="0">
                <a:solidFill>
                  <a:schemeClr val="tx1"/>
                </a:solidFill>
                <a:latin typeface="Questrial" panose="020B0604020202020204" charset="0"/>
                <a:hlinkClick r:id="rId6"/>
              </a:rPr>
              <a:t>Global Experience of Community Health Workers for Delivery of Health Related Millennium Development Goals: A Systematic Review, Country Case Studies, and Recommendations for Integration into National Health Systems</a:t>
            </a:r>
            <a:r>
              <a:rPr lang="en-US" sz="1100" dirty="0" smtClean="0">
                <a:solidFill>
                  <a:schemeClr val="tx1"/>
                </a:solidFill>
                <a:latin typeface="Questrial" panose="020B0604020202020204" charset="0"/>
              </a:rPr>
              <a:t> - A systematic review of CHW programs and their impact on  health-related Millennium Development Goals (MDGs) as well as eight in-depth country case studies in Sub-Saharan Africa (Ethiopia Mozambique and Uganda), South East Asia (Bangladesh, Pakistan and Thailand) and Latin America (Brazil and Haiti). (</a:t>
            </a:r>
            <a:r>
              <a:rPr lang="en-US" sz="1100" dirty="0"/>
              <a:t>https://goo.gl/5G0Vbc</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7"/>
              </a:rPr>
              <a:t>How Effective Are Community Health Workers? </a:t>
            </a:r>
            <a:r>
              <a:rPr lang="en-US" sz="1100" b="1" dirty="0">
                <a:solidFill>
                  <a:schemeClr val="tx1"/>
                </a:solidFill>
                <a:latin typeface="Questrial" panose="020B0604020202020204" charset="0"/>
                <a:hlinkClick r:id="rId7"/>
              </a:rPr>
              <a:t>An Overview of Current Evidence with Recommendations for Strengthening Community Health Worker Programs to Accelerate Progress in Achieving the Health-related Millennium Development Goals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update and supplement to the previous paper on the </a:t>
            </a:r>
            <a:r>
              <a:rPr lang="en-US" sz="1100" dirty="0" smtClean="0">
                <a:solidFill>
                  <a:schemeClr val="tx1"/>
                </a:solidFill>
                <a:latin typeface="Questrial" panose="020B0604020202020204" charset="0"/>
              </a:rPr>
              <a:t>effectiveness </a:t>
            </a:r>
            <a:r>
              <a:rPr lang="en-US" sz="1100" dirty="0">
                <a:solidFill>
                  <a:schemeClr val="tx1"/>
                </a:solidFill>
                <a:latin typeface="Questrial" panose="020B0604020202020204" charset="0"/>
              </a:rPr>
              <a:t>of CHWs in providing a range of health services and improving health and nutrition outcomes. </a:t>
            </a:r>
            <a:r>
              <a:rPr lang="en-US" sz="1100" dirty="0" smtClean="0">
                <a:solidFill>
                  <a:schemeClr val="tx1"/>
                </a:solidFill>
                <a:latin typeface="Questrial" panose="020B0604020202020204" charset="0"/>
              </a:rPr>
              <a:t>(</a:t>
            </a:r>
            <a:r>
              <a:rPr lang="en-US" sz="1100" dirty="0"/>
              <a:t>https://goo.gl/jKx2Zg</a:t>
            </a:r>
            <a:r>
              <a:rPr lang="en-US" sz="1100" dirty="0" smtClean="0">
                <a:solidFill>
                  <a:schemeClr val="tx1"/>
                </a:solidFill>
                <a:latin typeface="Questrial" panose="020B0604020202020204" charset="0"/>
              </a:rPr>
              <a:t>)</a:t>
            </a:r>
            <a:br>
              <a:rPr lang="en-US" sz="1100" dirty="0" smtClean="0">
                <a:solidFill>
                  <a:schemeClr val="tx1"/>
                </a:solidFill>
                <a:latin typeface="Questrial" panose="020B0604020202020204" charset="0"/>
              </a:rPr>
            </a:br>
            <a:endParaRPr lang="en-US" sz="1050" dirty="0">
              <a:latin typeface="Questrial" panose="020B0604020202020204" charset="0"/>
            </a:endParaRPr>
          </a:p>
        </p:txBody>
      </p:sp>
    </p:spTree>
    <p:extLst>
      <p:ext uri="{BB962C8B-B14F-4D97-AF65-F5344CB8AC3E}">
        <p14:creationId xmlns:p14="http://schemas.microsoft.com/office/powerpoint/2010/main" val="4260691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from Malawi</a:t>
            </a:r>
            <a:r>
              <a:rPr lang="en-US" dirty="0"/>
              <a:t/>
            </a:r>
            <a:br>
              <a:rPr lang="en-US" dirty="0"/>
            </a:br>
            <a:endParaRPr lang="en-US" dirty="0"/>
          </a:p>
        </p:txBody>
      </p:sp>
      <p:sp>
        <p:nvSpPr>
          <p:cNvPr id="3" name="Text Placeholder 2"/>
          <p:cNvSpPr>
            <a:spLocks noGrp="1"/>
          </p:cNvSpPr>
          <p:nvPr>
            <p:ph type="body" idx="1"/>
          </p:nvPr>
        </p:nvSpPr>
        <p:spPr>
          <a:xfrm>
            <a:off x="318600" y="1388400"/>
            <a:ext cx="8520600" cy="5317200"/>
          </a:xfrm>
        </p:spPr>
        <p:txBody>
          <a:bodyPr/>
          <a:lstStyle/>
          <a:p>
            <a:r>
              <a:rPr lang="en-US" sz="1200" b="1" u="sng" dirty="0" smtClean="0">
                <a:latin typeface="Questrial" panose="020B0604020202020204" charset="0"/>
              </a:rPr>
              <a:t>Malawi: </a:t>
            </a:r>
            <a:r>
              <a:rPr lang="en-US" sz="1200" b="1" u="sng" dirty="0">
                <a:latin typeface="Questrial" panose="020B0604020202020204" charset="0"/>
              </a:rPr>
              <a:t>Nutrition Profile</a:t>
            </a:r>
            <a:r>
              <a:rPr lang="en-US" sz="1200" dirty="0">
                <a:latin typeface="Questrial" panose="020B0604020202020204" charset="0"/>
              </a:rPr>
              <a:t> –  </a:t>
            </a:r>
            <a:r>
              <a:rPr lang="en-US" sz="1200" dirty="0">
                <a:solidFill>
                  <a:schemeClr val="tx1"/>
                </a:solidFill>
                <a:latin typeface="Questrial" panose="020B0604020202020204" charset="0"/>
              </a:rPr>
              <a:t>USAID is prioritizing our nutrition efforts on focus countries where there is high burden of stunting and the Rome Principles, including country ownership and coordination, can be realized in practice. </a:t>
            </a:r>
            <a:r>
              <a:rPr lang="en-US" sz="1200" dirty="0" smtClean="0"/>
              <a:t>(https</a:t>
            </a:r>
            <a:r>
              <a:rPr lang="en-US" sz="1200" dirty="0"/>
              <a:t>://</a:t>
            </a:r>
            <a:r>
              <a:rPr lang="en-US" sz="1200" dirty="0" smtClean="0"/>
              <a:t>goo.gl/KrKOfp)</a:t>
            </a:r>
            <a:r>
              <a:rPr lang="en-US" sz="1200" dirty="0" smtClean="0">
                <a:solidFill>
                  <a:schemeClr val="tx1"/>
                </a:solidFill>
                <a:latin typeface="Questrial" panose="020B0604020202020204" charset="0"/>
              </a:rPr>
              <a:t>  </a:t>
            </a:r>
            <a:endParaRPr lang="en-US" sz="1200" u="sng" dirty="0">
              <a:latin typeface="Questrial" panose="020B0604020202020204" charset="0"/>
              <a:hlinkClick r:id="rId2"/>
            </a:endParaRPr>
          </a:p>
          <a:p>
            <a:r>
              <a:rPr lang="en-US" sz="1200" b="1" u="sng" dirty="0" smtClean="0">
                <a:latin typeface="Questrial" panose="020B0604020202020204" charset="0"/>
                <a:hlinkClick r:id="rId3"/>
              </a:rPr>
              <a:t>Motivation </a:t>
            </a:r>
            <a:r>
              <a:rPr lang="en-US" sz="1200" b="1" u="sng" dirty="0">
                <a:latin typeface="Questrial" panose="020B0604020202020204" charset="0"/>
                <a:hlinkClick r:id="rId3"/>
              </a:rPr>
              <a:t>and job satisfaction of Health Surveillance Assistants in Mwanza, Malawi: an explorative study </a:t>
            </a:r>
            <a:r>
              <a:rPr lang="en-US" sz="1200" dirty="0" smtClean="0">
                <a:solidFill>
                  <a:schemeClr val="tx1"/>
                </a:solidFill>
                <a:latin typeface="Questrial" panose="020B0604020202020204" charset="0"/>
              </a:rPr>
              <a:t>– </a:t>
            </a:r>
            <a:r>
              <a:rPr lang="en-US" sz="1200" dirty="0">
                <a:solidFill>
                  <a:schemeClr val="tx1"/>
                </a:solidFill>
                <a:latin typeface="Questrial" panose="020B0604020202020204" charset="0"/>
              </a:rPr>
              <a:t>A qualitative assessment used to identify factors that influence motivation and job satisfaction of health surveillance assistant (HSAs) in Mwanza district, Malawi. The results of this assessment can be used to inform development strategies for better performance from HSAs, and create a more effective health system in </a:t>
            </a:r>
            <a:r>
              <a:rPr lang="en-US" sz="1200" dirty="0" smtClean="0">
                <a:solidFill>
                  <a:schemeClr val="tx1"/>
                </a:solidFill>
                <a:latin typeface="Questrial" panose="020B0604020202020204" charset="0"/>
              </a:rPr>
              <a:t>Malawi</a:t>
            </a:r>
            <a:r>
              <a:rPr lang="en-US" sz="1200" dirty="0" smtClean="0">
                <a:latin typeface="Questrial" panose="020B0604020202020204" charset="0"/>
              </a:rPr>
              <a:t>. (https</a:t>
            </a:r>
            <a:r>
              <a:rPr lang="en-US" sz="1200" dirty="0">
                <a:latin typeface="Questrial" panose="020B0604020202020204" charset="0"/>
              </a:rPr>
              <a:t>://</a:t>
            </a:r>
            <a:r>
              <a:rPr lang="en-US" sz="1200" dirty="0" smtClean="0">
                <a:latin typeface="Questrial" panose="020B0604020202020204" charset="0"/>
              </a:rPr>
              <a:t>goo.gl/ZEILY9)</a:t>
            </a:r>
          </a:p>
          <a:p>
            <a:r>
              <a:rPr lang="en-US" sz="1200" b="1" u="sng" dirty="0" smtClean="0">
                <a:latin typeface="Questrial" panose="020B0604020202020204" charset="0"/>
                <a:hlinkClick r:id="rId4"/>
              </a:rPr>
              <a:t>Health </a:t>
            </a:r>
            <a:r>
              <a:rPr lang="en-US" sz="1200" b="1" u="sng" dirty="0">
                <a:latin typeface="Questrial" panose="020B0604020202020204" charset="0"/>
                <a:hlinkClick r:id="rId4"/>
              </a:rPr>
              <a:t>surveillance assistants as intermediates between the community and health sector in Malawi: exploring how relationships influence </a:t>
            </a:r>
            <a:r>
              <a:rPr lang="en-US" sz="1200" b="1" u="sng" dirty="0" smtClean="0">
                <a:latin typeface="Questrial" panose="020B0604020202020204" charset="0"/>
                <a:hlinkClick r:id="rId4"/>
              </a:rPr>
              <a:t>performance</a:t>
            </a:r>
            <a:r>
              <a:rPr lang="en-US" sz="1200" b="1" dirty="0" smtClean="0">
                <a:latin typeface="Questrial" panose="020B0604020202020204" charset="0"/>
                <a:hlinkClick r:id="rId4"/>
              </a:rPr>
              <a:t> </a:t>
            </a:r>
            <a:r>
              <a:rPr lang="en-US" sz="1200" dirty="0" smtClean="0">
                <a:solidFill>
                  <a:schemeClr val="tx1"/>
                </a:solidFill>
                <a:latin typeface="Questrial" panose="020B0604020202020204" charset="0"/>
              </a:rPr>
              <a:t>–  </a:t>
            </a:r>
            <a:r>
              <a:rPr lang="en-US" sz="1200" dirty="0">
                <a:solidFill>
                  <a:schemeClr val="tx1"/>
                </a:solidFill>
                <a:latin typeface="Questrial" panose="020B0604020202020204" charset="0"/>
              </a:rPr>
              <a:t>The roles of CHWs is defined by interpersonal relationships. As intermediaries between communities and the health sector, there is increasing global interest in how to support them. This study was created to obtain in depth insight into the facilitators of and barrier to the creation of interpersonal relationships between HSAs and other community actors. </a:t>
            </a:r>
            <a:r>
              <a:rPr lang="en-US" sz="1200" dirty="0">
                <a:latin typeface="Questrial" panose="020B0604020202020204" charset="0"/>
              </a:rPr>
              <a:t>(https://</a:t>
            </a:r>
            <a:r>
              <a:rPr lang="en-US" sz="1200" dirty="0" smtClean="0">
                <a:latin typeface="Questrial" panose="020B0604020202020204" charset="0"/>
              </a:rPr>
              <a:t>goo.gl/7EpGDx)</a:t>
            </a:r>
          </a:p>
          <a:p>
            <a:r>
              <a:rPr lang="en-US" sz="1200" b="1" u="sng" dirty="0" smtClean="0">
                <a:latin typeface="Questrial" panose="020B0604020202020204" charset="0"/>
                <a:hlinkClick r:id="rId5"/>
              </a:rPr>
              <a:t>Community </a:t>
            </a:r>
            <a:r>
              <a:rPr lang="en-US" sz="1200" b="1" u="sng" dirty="0">
                <a:latin typeface="Questrial" panose="020B0604020202020204" charset="0"/>
                <a:hlinkClick r:id="rId5"/>
              </a:rPr>
              <a:t>health worker incentives: Lessons learned and best practices from </a:t>
            </a:r>
            <a:r>
              <a:rPr lang="en-US" sz="1200" b="1" u="sng" dirty="0" smtClean="0">
                <a:latin typeface="Questrial" panose="020B0604020202020204" charset="0"/>
                <a:hlinkClick r:id="rId5"/>
              </a:rPr>
              <a:t>Malawi</a:t>
            </a:r>
            <a:r>
              <a:rPr lang="en-US" sz="1200" dirty="0" smtClean="0">
                <a:latin typeface="Questrial" panose="020B0604020202020204" charset="0"/>
                <a:hlinkClick r:id="rId5"/>
              </a:rPr>
              <a:t> </a:t>
            </a:r>
            <a:r>
              <a:rPr lang="en-US" sz="1200" dirty="0" smtClean="0">
                <a:latin typeface="Questrial" panose="020B0604020202020204" charset="0"/>
              </a:rPr>
              <a:t>– </a:t>
            </a:r>
            <a:r>
              <a:rPr lang="en-US" sz="1200" dirty="0">
                <a:solidFill>
                  <a:schemeClr val="tx1"/>
                </a:solidFill>
                <a:latin typeface="Questrial" panose="020B0604020202020204" charset="0"/>
              </a:rPr>
              <a:t>Despite Malawi’s progress in recent years, many health challenges still remain, and child death due to preventable diseases remains high. Through more than 3,000 village health clinics targeting hard to reach areas, CHW’s and volunteers are providing promotive, preventive and curative health services. </a:t>
            </a:r>
            <a:r>
              <a:rPr lang="en-US" sz="1200" dirty="0">
                <a:latin typeface="Questrial" panose="020B0604020202020204" charset="0"/>
              </a:rPr>
              <a:t>(https://goo.gl/wHcedz</a:t>
            </a:r>
            <a:r>
              <a:rPr lang="en-US" sz="1200" dirty="0" smtClean="0">
                <a:latin typeface="Questrial" panose="020B0604020202020204" charset="0"/>
              </a:rPr>
              <a:t>)</a:t>
            </a:r>
          </a:p>
          <a:p>
            <a:r>
              <a:rPr lang="en-US" sz="1200" b="1" u="sng" dirty="0">
                <a:latin typeface="Questrial" panose="020B0604020202020204" charset="0"/>
              </a:rPr>
              <a:t>Strengthening Systems for Improved Nutrition Care, Support, and Treatment in Malawi </a:t>
            </a:r>
            <a:r>
              <a:rPr lang="en-US" sz="1200" dirty="0">
                <a:solidFill>
                  <a:schemeClr val="tx1"/>
                </a:solidFill>
                <a:latin typeface="Questrial" panose="020B0604020202020204" charset="0"/>
              </a:rPr>
              <a:t>– This technical report describes </a:t>
            </a:r>
            <a:r>
              <a:rPr lang="en-US" sz="1200" dirty="0" smtClean="0">
                <a:solidFill>
                  <a:schemeClr val="tx1"/>
                </a:solidFill>
                <a:latin typeface="Questrial" panose="020B0604020202020204" charset="0"/>
              </a:rPr>
              <a:t>how USAID </a:t>
            </a:r>
            <a:r>
              <a:rPr lang="en-US" sz="1200" dirty="0">
                <a:solidFill>
                  <a:schemeClr val="tx1"/>
                </a:solidFill>
                <a:latin typeface="Questrial" panose="020B0604020202020204" charset="0"/>
              </a:rPr>
              <a:t>ASSIST </a:t>
            </a:r>
            <a:r>
              <a:rPr lang="en-US" sz="1200" dirty="0" smtClean="0">
                <a:solidFill>
                  <a:schemeClr val="tx1"/>
                </a:solidFill>
                <a:latin typeface="Questrial" panose="020B0604020202020204" charset="0"/>
              </a:rPr>
              <a:t>worked </a:t>
            </a:r>
            <a:r>
              <a:rPr lang="en-US" sz="1200" dirty="0">
                <a:solidFill>
                  <a:schemeClr val="tx1"/>
                </a:solidFill>
                <a:latin typeface="Questrial" panose="020B0604020202020204" charset="0"/>
              </a:rPr>
              <a:t>with teams of district coaches and facility-based health care workers in eight facilities to apply a quality improvement approach to integrate nutrition services in HIV care. To improve outcomes, the teams worked to link clients with community-based nutritional or livelihood support. </a:t>
            </a:r>
            <a:r>
              <a:rPr lang="en-US" sz="1200" dirty="0" smtClean="0">
                <a:solidFill>
                  <a:schemeClr val="tx1"/>
                </a:solidFill>
                <a:latin typeface="Questrial" panose="020B0604020202020204" charset="0"/>
              </a:rPr>
              <a:t>(</a:t>
            </a:r>
            <a:r>
              <a:rPr lang="en-US" sz="1100" dirty="0" smtClean="0"/>
              <a:t>https</a:t>
            </a:r>
            <a:r>
              <a:rPr lang="en-US" sz="1100" dirty="0"/>
              <a:t>://</a:t>
            </a:r>
            <a:r>
              <a:rPr lang="en-US" sz="1100" dirty="0" smtClean="0"/>
              <a:t>goo.gl/K6o8DT</a:t>
            </a:r>
            <a:r>
              <a:rPr lang="en-US" sz="1100" dirty="0"/>
              <a:t>)</a:t>
            </a:r>
            <a:endParaRPr lang="en-US" sz="1100" dirty="0">
              <a:latin typeface="Questrial" panose="020B0604020202020204" charset="0"/>
            </a:endParaRPr>
          </a:p>
          <a:p>
            <a:r>
              <a:rPr lang="en-US" sz="1100" dirty="0">
                <a:latin typeface="Questrial" panose="020B0604020202020204" charset="0"/>
              </a:rPr>
              <a:t/>
            </a:r>
            <a:br>
              <a:rPr lang="en-US" sz="1100" dirty="0">
                <a:latin typeface="Questrial" panose="020B0604020202020204" charset="0"/>
              </a:rPr>
            </a:br>
            <a:endParaRPr lang="en-US" sz="1050" dirty="0">
              <a:latin typeface="Questrial" panose="020B0604020202020204" charset="0"/>
            </a:endParaRPr>
          </a:p>
        </p:txBody>
      </p:sp>
    </p:spTree>
    <p:extLst>
      <p:ext uri="{BB962C8B-B14F-4D97-AF65-F5344CB8AC3E}">
        <p14:creationId xmlns:p14="http://schemas.microsoft.com/office/powerpoint/2010/main" val="3993518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5478006"/>
            <a:ext cx="9144000" cy="137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895204"/>
            <a:ext cx="1524000" cy="5928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5871597"/>
            <a:ext cx="822892" cy="640027"/>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612" y="5735802"/>
            <a:ext cx="2512188" cy="969798"/>
          </a:xfrm>
          <a:prstGeom prst="rect">
            <a:avLst/>
          </a:prstGeom>
        </p:spPr>
      </p:pic>
      <p:sp>
        <p:nvSpPr>
          <p:cNvPr id="8" name="TextBox 7"/>
          <p:cNvSpPr txBox="1"/>
          <p:nvPr/>
        </p:nvSpPr>
        <p:spPr>
          <a:xfrm>
            <a:off x="0" y="2359223"/>
            <a:ext cx="9144000" cy="707886"/>
          </a:xfrm>
          <a:prstGeom prst="rect">
            <a:avLst/>
          </a:prstGeom>
          <a:noFill/>
        </p:spPr>
        <p:txBody>
          <a:bodyPr wrap="square" rtlCol="0">
            <a:spAutoFit/>
          </a:bodyPr>
          <a:lstStyle/>
          <a:p>
            <a:pPr algn="ctr"/>
            <a:r>
              <a:rPr lang="en-US" sz="2000" dirty="0" smtClean="0">
                <a:solidFill>
                  <a:schemeClr val="bg1"/>
                </a:solidFill>
              </a:rPr>
              <a:t>Learn more at: </a:t>
            </a:r>
          </a:p>
          <a:p>
            <a:pPr algn="ctr"/>
            <a:r>
              <a:rPr lang="en-US" sz="2000" u="sng" dirty="0" smtClean="0">
                <a:solidFill>
                  <a:schemeClr val="bg1"/>
                </a:solidFill>
              </a:rPr>
              <a:t>www.spring-nutrition.org</a:t>
            </a:r>
            <a:endParaRPr lang="en-US" sz="2000" u="sng" dirty="0">
              <a:solidFill>
                <a:schemeClr val="bg1"/>
              </a:solidFill>
            </a:endParaRPr>
          </a:p>
        </p:txBody>
      </p:sp>
    </p:spTree>
    <p:extLst>
      <p:ext uri="{BB962C8B-B14F-4D97-AF65-F5344CB8AC3E}">
        <p14:creationId xmlns:p14="http://schemas.microsoft.com/office/powerpoint/2010/main" val="3886622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rgbClr val="B5621A"/>
                </a:solidFill>
                <a:latin typeface="Questrial"/>
                <a:ea typeface="Questrial"/>
                <a:cs typeface="Questrial"/>
              </a:rPr>
              <a:t>How to use these slides</a:t>
            </a:r>
            <a:endParaRPr lang="en-US" sz="3600" dirty="0" smtClean="0">
              <a:solidFill>
                <a:srgbClr val="B5621A"/>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83843672"/>
              </p:ext>
            </p:extLst>
          </p:nvPr>
        </p:nvGraphicFramePr>
        <p:xfrm>
          <a:off x="381000" y="20345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rgbClr val="B5621A"/>
                          </a:solidFill>
                          <a:latin typeface="Questrial" panose="020B0604020202020204" charset="0"/>
                        </a:rPr>
                        <a:t>Identify</a:t>
                      </a:r>
                      <a:r>
                        <a:rPr lang="en-US" sz="1800" dirty="0" smtClean="0">
                          <a:solidFill>
                            <a:srgbClr val="B5621A"/>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352800"/>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743200"/>
            <a:ext cx="418234" cy="4182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106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5720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0004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05740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8600" y="914400"/>
            <a:ext cx="8252801" cy="615553"/>
          </a:xfrm>
          <a:prstGeom prst="rect">
            <a:avLst/>
          </a:prstGeom>
        </p:spPr>
        <p:txBody>
          <a:bodyPr wrap="square">
            <a:spAutoFit/>
          </a:bodyPr>
          <a:lstStyle/>
          <a:p>
            <a:endParaRPr lang="en-US" sz="1200" dirty="0">
              <a:latin typeface="Arial Unicode MS"/>
            </a:endParaRPr>
          </a:p>
          <a:p>
            <a:pPr marR="20400"/>
            <a:r>
              <a:rPr lang="en-US" sz="1200" dirty="0">
                <a:latin typeface="Arial Unicode MS"/>
              </a:rPr>
              <a:t> </a:t>
            </a:r>
            <a:r>
              <a:rPr lang="en-US" sz="2200" dirty="0">
                <a:solidFill>
                  <a:srgbClr val="7E7E7E"/>
                </a:solidFill>
                <a:latin typeface="Arial Unicode MS"/>
              </a:rPr>
              <a:t>We invite in-country stakeholders to use this </a:t>
            </a:r>
            <a:r>
              <a:rPr lang="en-US" sz="2200" dirty="0" smtClean="0">
                <a:solidFill>
                  <a:srgbClr val="7E7E7E"/>
                </a:solidFill>
                <a:latin typeface="Arial Unicode MS"/>
              </a:rPr>
              <a:t>information to</a:t>
            </a:r>
            <a:r>
              <a:rPr lang="en-US" sz="2200" dirty="0">
                <a:solidFill>
                  <a:srgbClr val="7E7E7E"/>
                </a:solidFill>
                <a:latin typeface="Arial Unicode MS"/>
              </a:rPr>
              <a:t>: </a:t>
            </a:r>
            <a:endParaRPr lang="en-US" sz="2200" dirty="0" smtClean="0">
              <a:solidFill>
                <a:schemeClr val="accent6"/>
              </a:solidFill>
              <a:latin typeface="Questrial" panose="020B0604020202020204" charset="0"/>
            </a:endParaRPr>
          </a:p>
        </p:txBody>
      </p:sp>
      <p:sp>
        <p:nvSpPr>
          <p:cNvPr id="12" name="Rectangle 11"/>
          <p:cNvSpPr/>
          <p:nvPr/>
        </p:nvSpPr>
        <p:spPr>
          <a:xfrm>
            <a:off x="0" y="5867400"/>
            <a:ext cx="9144000" cy="938719"/>
          </a:xfrm>
          <a:prstGeom prst="rect">
            <a:avLst/>
          </a:prstGeom>
        </p:spPr>
        <p:txBody>
          <a:bodyPr wrap="square">
            <a:spAutoFit/>
          </a:bodyPr>
          <a:lstStyle/>
          <a:p>
            <a:pPr algn="just"/>
            <a:r>
              <a:rPr lang="en-US" sz="1100" dirty="0" smtClean="0">
                <a:solidFill>
                  <a:schemeClr val="accent6"/>
                </a:solidFill>
                <a:latin typeface="Questrial" panose="020B0604020202020204" charset="0"/>
              </a:rPr>
              <a:t>These </a:t>
            </a:r>
            <a:r>
              <a:rPr lang="en-US" sz="1100" dirty="0">
                <a:solidFill>
                  <a:schemeClr val="accent6"/>
                </a:solidFill>
                <a:latin typeface="Questrial" panose="020B0604020202020204" charset="0"/>
              </a:rPr>
              <a:t>were developed using information collected by APC, with input from SPRING, through a desk review of existing policies and documents related to community health systems. </a:t>
            </a:r>
            <a:r>
              <a:rPr lang="en-US" sz="1100" dirty="0" smtClean="0">
                <a:solidFill>
                  <a:schemeClr val="accent6"/>
                </a:solidFill>
                <a:latin typeface="Questrial" panose="020B0604020202020204" charset="0"/>
              </a:rPr>
              <a:t>Due </a:t>
            </a:r>
            <a:r>
              <a:rPr lang="en-US" sz="1100" dirty="0">
                <a:solidFill>
                  <a:schemeClr val="accent6"/>
                </a:solidFill>
                <a:latin typeface="Questrial" panose="020B0604020202020204" charset="0"/>
              </a:rPr>
              <a:t>to the diversity and magnitude of community health programs in a given country, we collected information based on country policies/strategies that comprise the key areas of a community health system and not the realities of program implementation. Due to funding and timing, we focused on national public sector programs, and only when possible, captured community-based private sector health programs operating at scale. We encourage updates and validation to specific local contexts. </a:t>
            </a:r>
            <a:endParaRPr lang="en-US" sz="1100" dirty="0" smtClean="0">
              <a:solidFill>
                <a:schemeClr val="accent6"/>
              </a:solidFill>
              <a:latin typeface="Questrial" panose="020B0604020202020204" charset="0"/>
            </a:endParaRPr>
          </a:p>
        </p:txBody>
      </p:sp>
    </p:spTree>
    <p:extLst>
      <p:ext uri="{BB962C8B-B14F-4D97-AF65-F5344CB8AC3E}">
        <p14:creationId xmlns:p14="http://schemas.microsoft.com/office/powerpoint/2010/main" val="2186196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hape 201"/>
          <p:cNvSpPr/>
          <p:nvPr/>
        </p:nvSpPr>
        <p:spPr>
          <a:xfrm>
            <a:off x="296125" y="457200"/>
            <a:ext cx="8577300" cy="1058663"/>
          </a:xfrm>
          <a:prstGeom prst="rect">
            <a:avLst/>
          </a:prstGeom>
          <a:noFill/>
          <a:ln>
            <a:noFill/>
          </a:ln>
        </p:spPr>
        <p:txBody>
          <a:bodyPr lIns="91425" tIns="45700" rIns="91425" bIns="45700" anchor="t" anchorCtr="0">
            <a:noAutofit/>
          </a:bodyPr>
          <a:lstStyle/>
          <a:p>
            <a:pPr>
              <a:buClr>
                <a:srgbClr val="E28432"/>
              </a:buClr>
              <a:buSzPct val="25000"/>
              <a:buFont typeface="Questrial"/>
              <a:buNone/>
            </a:pPr>
            <a:r>
              <a:rPr lang="en" sz="2400" dirty="0" smtClean="0">
                <a:solidFill>
                  <a:srgbClr val="E28432">
                    <a:lumMod val="75000"/>
                  </a:srgbClr>
                </a:solidFill>
                <a:latin typeface="Questrial"/>
                <a:ea typeface="Questrial"/>
                <a:cs typeface="Questrial"/>
                <a:sym typeface="Questrial"/>
              </a:rPr>
              <a:t>In Malawi, </a:t>
            </a:r>
            <a:r>
              <a:rPr lang="en" sz="2400" b="1" dirty="0" smtClean="0">
                <a:solidFill>
                  <a:srgbClr val="E28432">
                    <a:lumMod val="75000"/>
                  </a:srgbClr>
                </a:solidFill>
                <a:latin typeface="Questrial"/>
                <a:ea typeface="Questrial"/>
                <a:cs typeface="Questrial"/>
                <a:sym typeface="Questrial"/>
              </a:rPr>
              <a:t>nutrition-related health issues </a:t>
            </a:r>
            <a:r>
              <a:rPr lang="en" sz="2400" dirty="0" smtClean="0">
                <a:solidFill>
                  <a:srgbClr val="E28432">
                    <a:lumMod val="75000"/>
                  </a:srgbClr>
                </a:solidFill>
                <a:latin typeface="Questrial"/>
                <a:ea typeface="Questrial"/>
                <a:cs typeface="Questrial"/>
                <a:sym typeface="Questrial"/>
              </a:rPr>
              <a:t>persist.</a:t>
            </a:r>
          </a:p>
          <a:p>
            <a:pPr>
              <a:buClr>
                <a:srgbClr val="E28432"/>
              </a:buClr>
              <a:buSzPct val="25000"/>
              <a:buFont typeface="Questrial"/>
              <a:buNone/>
            </a:pPr>
            <a:endParaRPr lang="en" sz="2400" b="1" dirty="0">
              <a:solidFill>
                <a:srgbClr val="E28432">
                  <a:lumMod val="75000"/>
                </a:srgbClr>
              </a:solidFill>
              <a:latin typeface="Questrial"/>
              <a:ea typeface="Questrial"/>
              <a:cs typeface="Questrial"/>
              <a:sym typeface="Questrial"/>
            </a:endParaRPr>
          </a:p>
        </p:txBody>
      </p:sp>
      <p:grpSp>
        <p:nvGrpSpPr>
          <p:cNvPr id="17" name="Group 16"/>
          <p:cNvGrpSpPr/>
          <p:nvPr/>
        </p:nvGrpSpPr>
        <p:grpSpPr>
          <a:xfrm>
            <a:off x="204970" y="1357857"/>
            <a:ext cx="888730" cy="609383"/>
            <a:chOff x="152400" y="2514600"/>
            <a:chExt cx="888730" cy="609383"/>
          </a:xfrm>
        </p:grpSpPr>
        <p:pic>
          <p:nvPicPr>
            <p:cNvPr id="7" name="Shape 215" descr="noun_235680_cc"/>
            <p:cNvPicPr preferRelativeResize="0"/>
            <p:nvPr/>
          </p:nvPicPr>
          <p:blipFill rotWithShape="1">
            <a:blip r:embed="rId3">
              <a:alphaModFix/>
              <a:duotone>
                <a:schemeClr val="accent2">
                  <a:shade val="45000"/>
                  <a:satMod val="135000"/>
                </a:schemeClr>
                <a:prstClr val="white"/>
              </a:duotone>
            </a:blip>
            <a:srcRect b="14850"/>
            <a:stretch/>
          </p:blipFill>
          <p:spPr>
            <a:xfrm>
              <a:off x="152400" y="2514600"/>
              <a:ext cx="888730" cy="609383"/>
            </a:xfrm>
            <a:prstGeom prst="rect">
              <a:avLst/>
            </a:prstGeom>
            <a:noFill/>
            <a:ln>
              <a:noFill/>
            </a:ln>
          </p:spPr>
        </p:pic>
        <p:grpSp>
          <p:nvGrpSpPr>
            <p:cNvPr id="2" name="Group 1"/>
            <p:cNvGrpSpPr/>
            <p:nvPr/>
          </p:nvGrpSpPr>
          <p:grpSpPr>
            <a:xfrm>
              <a:off x="544195" y="2514600"/>
              <a:ext cx="105140" cy="533400"/>
              <a:chOff x="8223423" y="3200617"/>
              <a:chExt cx="105140" cy="533400"/>
            </a:xfrm>
          </p:grpSpPr>
          <p:cxnSp>
            <p:nvCxnSpPr>
              <p:cNvPr id="8" name="Shape 270"/>
              <p:cNvCxnSpPr/>
              <p:nvPr/>
            </p:nvCxnSpPr>
            <p:spPr>
              <a:xfrm>
                <a:off x="8223423" y="3276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9" name="Shape 271"/>
              <p:cNvCxnSpPr/>
              <p:nvPr/>
            </p:nvCxnSpPr>
            <p:spPr>
              <a:xfrm>
                <a:off x="8223423" y="34292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0" name="Shape 272"/>
              <p:cNvCxnSpPr/>
              <p:nvPr/>
            </p:nvCxnSpPr>
            <p:spPr>
              <a:xfrm>
                <a:off x="8223423" y="35054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1" name="Shape 273"/>
              <p:cNvCxnSpPr/>
              <p:nvPr/>
            </p:nvCxnSpPr>
            <p:spPr>
              <a:xfrm>
                <a:off x="8223423" y="35816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2" name="Shape 274"/>
              <p:cNvCxnSpPr/>
              <p:nvPr/>
            </p:nvCxnSpPr>
            <p:spPr>
              <a:xfrm>
                <a:off x="8223423" y="3657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3" name="Shape 275"/>
              <p:cNvCxnSpPr/>
              <p:nvPr/>
            </p:nvCxnSpPr>
            <p:spPr>
              <a:xfrm>
                <a:off x="8223423" y="3734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4" name="Shape 276"/>
              <p:cNvCxnSpPr/>
              <p:nvPr/>
            </p:nvCxnSpPr>
            <p:spPr>
              <a:xfrm>
                <a:off x="8223423" y="3353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5" name="Shape 277"/>
              <p:cNvCxnSpPr/>
              <p:nvPr/>
            </p:nvCxnSpPr>
            <p:spPr>
              <a:xfrm>
                <a:off x="8223423" y="3200617"/>
                <a:ext cx="105140" cy="0"/>
              </a:xfrm>
              <a:prstGeom prst="straightConnector1">
                <a:avLst/>
              </a:prstGeom>
              <a:noFill/>
              <a:ln w="9525" cap="flat" cmpd="sng">
                <a:solidFill>
                  <a:srgbClr val="8E9739"/>
                </a:solidFill>
                <a:prstDash val="solid"/>
                <a:round/>
                <a:headEnd type="none" w="med" len="med"/>
                <a:tailEnd type="none" w="med" len="med"/>
              </a:ln>
            </p:spPr>
          </p:cxnSp>
        </p:grpSp>
      </p:grpSp>
      <p:sp>
        <p:nvSpPr>
          <p:cNvPr id="18" name="TextBox 17"/>
          <p:cNvSpPr txBox="1"/>
          <p:nvPr/>
        </p:nvSpPr>
        <p:spPr>
          <a:xfrm>
            <a:off x="230235" y="1942264"/>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19" name="TextBox 18"/>
          <p:cNvSpPr txBox="1"/>
          <p:nvPr/>
        </p:nvSpPr>
        <p:spPr>
          <a:xfrm>
            <a:off x="194818" y="4716942"/>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23" name="TextBox 22"/>
          <p:cNvSpPr txBox="1"/>
          <p:nvPr/>
        </p:nvSpPr>
        <p:spPr>
          <a:xfrm>
            <a:off x="5411972" y="1982450"/>
            <a:ext cx="2438400" cy="523220"/>
          </a:xfrm>
          <a:prstGeom prst="rect">
            <a:avLst/>
          </a:prstGeom>
          <a:noFill/>
        </p:spPr>
        <p:txBody>
          <a:bodyPr wrap="square" rtlCol="0">
            <a:spAutoFit/>
          </a:bodyPr>
          <a:lstStyle/>
          <a:p>
            <a:r>
              <a:rPr lang="en-US" dirty="0" smtClean="0">
                <a:latin typeface="Questrial" panose="020B0604020202020204" charset="0"/>
              </a:rPr>
              <a:t>of women of reproductive age have anemia</a:t>
            </a:r>
            <a:endParaRPr lang="en-US" dirty="0">
              <a:latin typeface="Questrial" panose="020B0604020202020204" charset="0"/>
            </a:endParaRPr>
          </a:p>
        </p:txBody>
      </p:sp>
      <p:sp>
        <p:nvSpPr>
          <p:cNvPr id="24" name="TextBox 23"/>
          <p:cNvSpPr txBox="1"/>
          <p:nvPr/>
        </p:nvSpPr>
        <p:spPr>
          <a:xfrm>
            <a:off x="5410200" y="1202242"/>
            <a:ext cx="2057400" cy="923330"/>
          </a:xfrm>
          <a:prstGeom prst="rect">
            <a:avLst/>
          </a:prstGeom>
          <a:noFill/>
        </p:spPr>
        <p:txBody>
          <a:bodyPr wrap="square" rtlCol="0">
            <a:spAutoFit/>
          </a:bodyPr>
          <a:lstStyle/>
          <a:p>
            <a:r>
              <a:rPr lang="en-US" sz="5400" b="1" dirty="0" smtClean="0">
                <a:solidFill>
                  <a:srgbClr val="E28432"/>
                </a:solidFill>
                <a:latin typeface="Questrial" panose="020B0604020202020204" charset="0"/>
              </a:rPr>
              <a:t>48%</a:t>
            </a:r>
            <a:endParaRPr lang="en-US" sz="5400" b="1" dirty="0">
              <a:solidFill>
                <a:srgbClr val="E28432"/>
              </a:solidFill>
              <a:latin typeface="Questrial" panose="020B0604020202020204" charset="0"/>
            </a:endParaRPr>
          </a:p>
        </p:txBody>
      </p:sp>
      <p:sp>
        <p:nvSpPr>
          <p:cNvPr id="25" name="TextBox 24"/>
          <p:cNvSpPr txBox="1"/>
          <p:nvPr/>
        </p:nvSpPr>
        <p:spPr>
          <a:xfrm>
            <a:off x="5411971" y="2505670"/>
            <a:ext cx="3309053" cy="1200329"/>
          </a:xfrm>
          <a:prstGeom prst="rect">
            <a:avLst/>
          </a:prstGeom>
          <a:noFill/>
        </p:spPr>
        <p:txBody>
          <a:bodyPr wrap="square" rtlCol="0">
            <a:spAutoFit/>
          </a:bodyPr>
          <a:lstStyle/>
          <a:p>
            <a:r>
              <a:rPr lang="en-US" sz="1800" dirty="0" smtClean="0">
                <a:solidFill>
                  <a:srgbClr val="E28432">
                    <a:lumMod val="75000"/>
                  </a:srgbClr>
                </a:solidFill>
                <a:latin typeface="Questrial" panose="020B0604020202020204" charset="0"/>
              </a:rPr>
              <a:t>That means</a:t>
            </a:r>
            <a:r>
              <a:rPr lang="en-US" sz="1800" b="1" dirty="0">
                <a:solidFill>
                  <a:srgbClr val="E28432">
                    <a:lumMod val="75000"/>
                  </a:srgbClr>
                </a:solidFill>
                <a:latin typeface="Questrial" panose="020B0604020202020204" charset="0"/>
              </a:rPr>
              <a:t> </a:t>
            </a:r>
            <a:r>
              <a:rPr lang="en-US" sz="1800" b="1" dirty="0" smtClean="0">
                <a:solidFill>
                  <a:srgbClr val="E28432">
                    <a:lumMod val="75000"/>
                  </a:srgbClr>
                </a:solidFill>
                <a:latin typeface="Questrial" panose="020B0604020202020204" charset="0"/>
              </a:rPr>
              <a:t>984 thousand </a:t>
            </a:r>
            <a:r>
              <a:rPr lang="en-US" sz="1800" dirty="0" smtClean="0">
                <a:solidFill>
                  <a:srgbClr val="E28432">
                    <a:lumMod val="75000"/>
                  </a:srgbClr>
                </a:solidFill>
                <a:latin typeface="Questrial" panose="020B0604020202020204" charset="0"/>
              </a:rPr>
              <a:t>Malawian women have a critical micronutrient deficiency </a:t>
            </a:r>
            <a:r>
              <a:rPr lang="en-US" sz="1050" dirty="0" smtClean="0">
                <a:solidFill>
                  <a:srgbClr val="E28432">
                    <a:lumMod val="75000"/>
                  </a:srgbClr>
                </a:solidFill>
                <a:latin typeface="Questrial" panose="020B0604020202020204" charset="0"/>
              </a:rPr>
              <a:t>(2011)</a:t>
            </a:r>
            <a:endParaRPr lang="en-US" sz="1050" dirty="0">
              <a:solidFill>
                <a:srgbClr val="E28432">
                  <a:lumMod val="75000"/>
                </a:srgbClr>
              </a:solidFill>
              <a:latin typeface="Questrial" panose="020B0604020202020204" charset="0"/>
            </a:endParaRPr>
          </a:p>
        </p:txBody>
      </p:sp>
      <p:sp>
        <p:nvSpPr>
          <p:cNvPr id="26" name="TextBox 25"/>
          <p:cNvSpPr txBox="1"/>
          <p:nvPr/>
        </p:nvSpPr>
        <p:spPr>
          <a:xfrm>
            <a:off x="5410200" y="4343400"/>
            <a:ext cx="2057400" cy="1203535"/>
          </a:xfrm>
          <a:prstGeom prst="rect">
            <a:avLst/>
          </a:prstGeom>
          <a:noFill/>
        </p:spPr>
        <p:txBody>
          <a:bodyPr wrap="square" rtlCol="0">
            <a:spAutoFit/>
          </a:bodyPr>
          <a:lstStyle/>
          <a:p>
            <a:pPr>
              <a:lnSpc>
                <a:spcPct val="80000"/>
              </a:lnSpc>
            </a:pPr>
            <a:r>
              <a:rPr lang="en-US" sz="3600" b="1" dirty="0" smtClean="0">
                <a:solidFill>
                  <a:srgbClr val="E28432">
                    <a:lumMod val="75000"/>
                  </a:srgbClr>
                </a:solidFill>
                <a:latin typeface="Questrial" panose="020B0604020202020204" charset="0"/>
              </a:rPr>
              <a:t>only</a:t>
            </a:r>
            <a:endParaRPr lang="en-US" sz="5400" b="1" dirty="0" smtClean="0">
              <a:solidFill>
                <a:srgbClr val="E28432">
                  <a:lumMod val="75000"/>
                </a:srgbClr>
              </a:solidFill>
              <a:latin typeface="Questrial" panose="020B0604020202020204" charset="0"/>
            </a:endParaRPr>
          </a:p>
          <a:p>
            <a:pPr>
              <a:lnSpc>
                <a:spcPct val="80000"/>
              </a:lnSpc>
            </a:pPr>
            <a:r>
              <a:rPr lang="en-US" sz="5400" b="1" dirty="0" smtClean="0">
                <a:solidFill>
                  <a:srgbClr val="E28432">
                    <a:lumMod val="75000"/>
                  </a:srgbClr>
                </a:solidFill>
                <a:latin typeface="Questrial" panose="020B0604020202020204" charset="0"/>
              </a:rPr>
              <a:t>19%</a:t>
            </a:r>
            <a:endParaRPr lang="en-US" sz="5400" b="1" dirty="0">
              <a:solidFill>
                <a:srgbClr val="E28432">
                  <a:lumMod val="75000"/>
                </a:srgbClr>
              </a:solidFill>
              <a:latin typeface="Questrial" panose="020B0604020202020204" charset="0"/>
            </a:endParaRPr>
          </a:p>
        </p:txBody>
      </p:sp>
      <p:sp>
        <p:nvSpPr>
          <p:cNvPr id="27" name="TextBox 26"/>
          <p:cNvSpPr txBox="1"/>
          <p:nvPr/>
        </p:nvSpPr>
        <p:spPr>
          <a:xfrm>
            <a:off x="5410200" y="5342931"/>
            <a:ext cx="2438400" cy="738664"/>
          </a:xfrm>
          <a:prstGeom prst="rect">
            <a:avLst/>
          </a:prstGeom>
          <a:noFill/>
        </p:spPr>
        <p:txBody>
          <a:bodyPr wrap="square" rtlCol="0">
            <a:spAutoFit/>
          </a:bodyPr>
          <a:lstStyle/>
          <a:p>
            <a:r>
              <a:rPr lang="en-US" dirty="0" smtClean="0">
                <a:latin typeface="Questrial" panose="020B0604020202020204" charset="0"/>
              </a:rPr>
              <a:t>of children </a:t>
            </a:r>
            <a:r>
              <a:rPr lang="en-US" dirty="0">
                <a:latin typeface="Questrial" panose="020B0604020202020204" charset="0"/>
              </a:rPr>
              <a:t>6–23 months </a:t>
            </a:r>
            <a:r>
              <a:rPr lang="en-US">
                <a:latin typeface="Questrial" panose="020B0604020202020204" charset="0"/>
              </a:rPr>
              <a:t>of </a:t>
            </a:r>
            <a:r>
              <a:rPr lang="en-US" smtClean="0">
                <a:latin typeface="Questrial" panose="020B0604020202020204" charset="0"/>
              </a:rPr>
              <a:t>age receive </a:t>
            </a:r>
            <a:r>
              <a:rPr lang="en-US" dirty="0">
                <a:latin typeface="Questrial" panose="020B0604020202020204" charset="0"/>
              </a:rPr>
              <a:t>a minimum acceptable diet </a:t>
            </a:r>
            <a:r>
              <a:rPr lang="en-US" sz="1050" dirty="0" smtClean="0">
                <a:latin typeface="Questrial" panose="020B0604020202020204" charset="0"/>
              </a:rPr>
              <a:t>(2015)</a:t>
            </a:r>
            <a:endParaRPr lang="en-US" sz="1050" dirty="0">
              <a:latin typeface="Questrial" panose="020B0604020202020204" charset="0"/>
            </a:endParaRPr>
          </a:p>
        </p:txBody>
      </p:sp>
      <p:sp>
        <p:nvSpPr>
          <p:cNvPr id="4" name="TextBox 3"/>
          <p:cNvSpPr txBox="1"/>
          <p:nvPr/>
        </p:nvSpPr>
        <p:spPr>
          <a:xfrm>
            <a:off x="304800" y="6553200"/>
            <a:ext cx="2060179" cy="253916"/>
          </a:xfrm>
          <a:prstGeom prst="rect">
            <a:avLst/>
          </a:prstGeom>
          <a:noFill/>
        </p:spPr>
        <p:txBody>
          <a:bodyPr wrap="none" rtlCol="0">
            <a:spAutoFit/>
          </a:bodyPr>
          <a:lstStyle/>
          <a:p>
            <a:r>
              <a:rPr lang="en-US" sz="1050" dirty="0" smtClean="0">
                <a:latin typeface="Questrial" panose="020B0604020202020204" charset="0"/>
              </a:rPr>
              <a:t>Source: </a:t>
            </a:r>
            <a:r>
              <a:rPr lang="en-US" sz="1050" dirty="0">
                <a:latin typeface="Questrial" panose="020B0604020202020204" charset="0"/>
              </a:rPr>
              <a:t>World Bank Databank: </a:t>
            </a:r>
          </a:p>
        </p:txBody>
      </p:sp>
      <p:graphicFrame>
        <p:nvGraphicFramePr>
          <p:cNvPr id="28" name="Chart 27"/>
          <p:cNvGraphicFramePr/>
          <p:nvPr>
            <p:extLst>
              <p:ext uri="{D42A27DB-BD31-4B8C-83A1-F6EECF244321}">
                <p14:modId xmlns:p14="http://schemas.microsoft.com/office/powerpoint/2010/main" val="2531558339"/>
              </p:ext>
            </p:extLst>
          </p:nvPr>
        </p:nvGraphicFramePr>
        <p:xfrm>
          <a:off x="1040638" y="1090500"/>
          <a:ext cx="4357256" cy="25037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p:nvPr>
            <p:extLst>
              <p:ext uri="{D42A27DB-BD31-4B8C-83A1-F6EECF244321}">
                <p14:modId xmlns:p14="http://schemas.microsoft.com/office/powerpoint/2010/main" val="3490610418"/>
              </p:ext>
            </p:extLst>
          </p:nvPr>
        </p:nvGraphicFramePr>
        <p:xfrm>
          <a:off x="917513" y="3707644"/>
          <a:ext cx="4340287" cy="2738421"/>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descr="C:\Users\hviland\Downloads\anemia (blood drops) icon.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616" y="3969857"/>
            <a:ext cx="752603" cy="74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4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457200" y="381000"/>
            <a:ext cx="8458200" cy="762000"/>
          </a:xfrm>
          <a:prstGeom prst="rect">
            <a:avLst/>
          </a:prstGeom>
          <a:noFill/>
          <a:ln>
            <a:noFill/>
          </a:ln>
        </p:spPr>
        <p:txBody>
          <a:bodyPr lIns="91425" tIns="45700" rIns="91425" bIns="45700" anchor="t" anchorCtr="0">
            <a:noAutofit/>
          </a:bodyPr>
          <a:lstStyle/>
          <a:p>
            <a:pPr lvl="0">
              <a:buClr>
                <a:schemeClr val="dk2"/>
              </a:buClr>
              <a:buSzPct val="25000"/>
            </a:pPr>
            <a:r>
              <a:rPr lang="en" sz="2800" dirty="0">
                <a:solidFill>
                  <a:srgbClr val="646561"/>
                </a:solidFill>
                <a:latin typeface="Questrial"/>
                <a:ea typeface="Questrial"/>
                <a:cs typeface="Questrial"/>
                <a:sym typeface="Questrial"/>
              </a:rPr>
              <a:t>We know </a:t>
            </a:r>
            <a:r>
              <a:rPr lang="en" sz="2800" b="1" dirty="0">
                <a:solidFill>
                  <a:schemeClr val="accent2">
                    <a:lumMod val="75000"/>
                  </a:schemeClr>
                </a:solidFill>
                <a:latin typeface="Questrial"/>
                <a:ea typeface="Questrial"/>
                <a:cs typeface="Questrial"/>
                <a:sym typeface="Questrial"/>
              </a:rPr>
              <a:t>evidence-based, cost-effective interventions </a:t>
            </a:r>
            <a:r>
              <a:rPr lang="en" sz="2800" dirty="0">
                <a:solidFill>
                  <a:srgbClr val="646561"/>
                </a:solidFill>
                <a:latin typeface="Questrial"/>
                <a:ea typeface="Questrial"/>
                <a:cs typeface="Questrial"/>
                <a:sym typeface="Questrial"/>
              </a:rPr>
              <a:t>can improve nutrition outcomes</a:t>
            </a:r>
            <a:r>
              <a:rPr lang="en" sz="2800" dirty="0" smtClean="0">
                <a:solidFill>
                  <a:srgbClr val="646561"/>
                </a:solidFill>
                <a:latin typeface="Questrial"/>
                <a:ea typeface="Questrial"/>
                <a:cs typeface="Questrial"/>
                <a:sym typeface="Questrial"/>
              </a:rPr>
              <a:t>. </a:t>
            </a:r>
          </a:p>
          <a:p>
            <a:pPr lvl="0">
              <a:buClr>
                <a:schemeClr val="dk2"/>
              </a:buClr>
              <a:buSzPct val="25000"/>
            </a:pPr>
            <a:endParaRPr lang="en-US" sz="1800" dirty="0" smtClean="0">
              <a:solidFill>
                <a:srgbClr val="646561"/>
              </a:solidFill>
              <a:latin typeface="Questrial"/>
              <a:ea typeface="Questrial"/>
              <a:cs typeface="Questrial"/>
            </a:endParaRPr>
          </a:p>
          <a:p>
            <a:pPr lvl="0">
              <a:buClr>
                <a:schemeClr val="dk2"/>
              </a:buClr>
              <a:buSzPct val="25000"/>
            </a:pPr>
            <a:r>
              <a:rPr lang="en-US" sz="1800" dirty="0" smtClean="0">
                <a:solidFill>
                  <a:srgbClr val="646561"/>
                </a:solidFill>
                <a:latin typeface="Questrial"/>
                <a:ea typeface="Questrial"/>
                <a:cs typeface="Questrial"/>
              </a:rPr>
              <a:t>It </a:t>
            </a:r>
            <a:r>
              <a:rPr lang="en-US" sz="1800" dirty="0">
                <a:solidFill>
                  <a:srgbClr val="646561"/>
                </a:solidFill>
                <a:latin typeface="Questrial"/>
                <a:ea typeface="Questrial"/>
                <a:cs typeface="Questrial"/>
              </a:rPr>
              <a:t>is estimated that </a:t>
            </a:r>
            <a:r>
              <a:rPr lang="en-US" sz="1800" dirty="0" smtClean="0">
                <a:solidFill>
                  <a:srgbClr val="646561"/>
                </a:solidFill>
                <a:latin typeface="Questrial"/>
                <a:ea typeface="Questrial"/>
                <a:cs typeface="Questrial"/>
              </a:rPr>
              <a:t>the following 10 </a:t>
            </a:r>
            <a:r>
              <a:rPr lang="en-US" sz="1800" dirty="0">
                <a:solidFill>
                  <a:srgbClr val="646561"/>
                </a:solidFill>
                <a:latin typeface="Questrial"/>
                <a:ea typeface="Questrial"/>
                <a:cs typeface="Questrial"/>
              </a:rPr>
              <a:t>evidence-based, nutrition-specific </a:t>
            </a:r>
            <a:r>
              <a:rPr lang="en-US" sz="1800" dirty="0" smtClean="0">
                <a:solidFill>
                  <a:srgbClr val="646561"/>
                </a:solidFill>
                <a:latin typeface="Questrial"/>
                <a:ea typeface="Questrial"/>
                <a:cs typeface="Questrial"/>
              </a:rPr>
              <a:t>interventions, if </a:t>
            </a:r>
            <a:r>
              <a:rPr lang="en-US" sz="1800" dirty="0">
                <a:solidFill>
                  <a:srgbClr val="646561"/>
                </a:solidFill>
                <a:latin typeface="Questrial"/>
                <a:ea typeface="Questrial"/>
                <a:cs typeface="Questrial"/>
              </a:rPr>
              <a:t>scaled to 90 percent coverage, </a:t>
            </a:r>
            <a:r>
              <a:rPr lang="en-US" sz="1800" dirty="0" smtClean="0">
                <a:solidFill>
                  <a:srgbClr val="646561"/>
                </a:solidFill>
                <a:latin typeface="Questrial"/>
                <a:ea typeface="Questrial"/>
                <a:cs typeface="Questrial"/>
              </a:rPr>
              <a:t>could </a:t>
            </a:r>
            <a:r>
              <a:rPr lang="en-US" sz="1800" b="1" dirty="0">
                <a:solidFill>
                  <a:srgbClr val="646561"/>
                </a:solidFill>
                <a:latin typeface="Questrial"/>
                <a:ea typeface="Questrial"/>
                <a:cs typeface="Questrial"/>
              </a:rPr>
              <a:t>reduce stunting by 20 percent </a:t>
            </a:r>
            <a:r>
              <a:rPr lang="en-US" sz="1800" dirty="0">
                <a:solidFill>
                  <a:srgbClr val="646561"/>
                </a:solidFill>
                <a:latin typeface="Questrial"/>
                <a:ea typeface="Questrial"/>
                <a:cs typeface="Questrial"/>
              </a:rPr>
              <a:t>and </a:t>
            </a:r>
            <a:r>
              <a:rPr lang="en-US" sz="1800" b="1" dirty="0">
                <a:solidFill>
                  <a:srgbClr val="646561"/>
                </a:solidFill>
                <a:latin typeface="Questrial"/>
                <a:ea typeface="Questrial"/>
                <a:cs typeface="Questrial"/>
              </a:rPr>
              <a:t>severe wasting by 60 </a:t>
            </a:r>
            <a:r>
              <a:rPr lang="en-US" sz="1800" b="1" dirty="0" smtClean="0">
                <a:solidFill>
                  <a:srgbClr val="646561"/>
                </a:solidFill>
                <a:latin typeface="Questrial"/>
                <a:ea typeface="Questrial"/>
                <a:cs typeface="Questrial"/>
              </a:rPr>
              <a:t>percent</a:t>
            </a:r>
            <a:r>
              <a:rPr lang="en-US" sz="1800" dirty="0">
                <a:solidFill>
                  <a:srgbClr val="646561"/>
                </a:solidFill>
                <a:latin typeface="Questrial"/>
                <a:ea typeface="Questrial"/>
                <a:cs typeface="Questrial"/>
              </a:rPr>
              <a:t>.</a:t>
            </a:r>
            <a:endParaRPr lang="en" sz="1800" dirty="0">
              <a:solidFill>
                <a:srgbClr val="646561"/>
              </a:solidFill>
              <a:latin typeface="Questrial"/>
              <a:ea typeface="Questrial"/>
              <a:cs typeface="Questrial"/>
              <a:sym typeface="Questrial"/>
            </a:endParaRPr>
          </a:p>
        </p:txBody>
      </p:sp>
      <p:sp>
        <p:nvSpPr>
          <p:cNvPr id="343" name="Shape 343"/>
          <p:cNvSpPr txBox="1"/>
          <p:nvPr/>
        </p:nvSpPr>
        <p:spPr>
          <a:xfrm>
            <a:off x="461210" y="6214001"/>
            <a:ext cx="2129589" cy="2768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 sz="1200" b="0" i="1" u="none" strike="noStrike" cap="none" dirty="0">
                <a:solidFill>
                  <a:schemeClr val="accent4">
                    <a:lumMod val="75000"/>
                  </a:schemeClr>
                </a:solidFill>
                <a:latin typeface="Arial"/>
                <a:ea typeface="Arial"/>
                <a:cs typeface="Arial"/>
                <a:sym typeface="Arial"/>
              </a:rPr>
              <a:t>Source: </a:t>
            </a:r>
            <a:r>
              <a:rPr lang="en" sz="1200" b="0" u="none" strike="noStrike" cap="none" dirty="0" smtClean="0">
                <a:solidFill>
                  <a:schemeClr val="accent4">
                    <a:lumMod val="75000"/>
                  </a:schemeClr>
                </a:solidFill>
                <a:latin typeface="Arial"/>
                <a:ea typeface="Arial"/>
                <a:cs typeface="Arial"/>
                <a:sym typeface="Arial"/>
              </a:rPr>
              <a:t>Bhutta </a:t>
            </a:r>
            <a:r>
              <a:rPr lang="en" sz="1200" b="0" u="none" strike="noStrike" cap="none" dirty="0">
                <a:solidFill>
                  <a:schemeClr val="accent4">
                    <a:lumMod val="75000"/>
                  </a:schemeClr>
                </a:solidFill>
                <a:latin typeface="Arial"/>
                <a:ea typeface="Arial"/>
                <a:cs typeface="Arial"/>
                <a:sym typeface="Arial"/>
              </a:rPr>
              <a:t>et al. </a:t>
            </a:r>
            <a:r>
              <a:rPr lang="en" sz="1200" b="0" u="none" strike="noStrike" cap="none" dirty="0" smtClean="0">
                <a:solidFill>
                  <a:schemeClr val="accent4">
                    <a:lumMod val="75000"/>
                  </a:schemeClr>
                </a:solidFill>
                <a:latin typeface="Arial"/>
                <a:ea typeface="Arial"/>
                <a:cs typeface="Arial"/>
                <a:sym typeface="Arial"/>
              </a:rPr>
              <a:t>2013.</a:t>
            </a:r>
            <a:endParaRPr lang="en" sz="1200" b="0" u="none" strike="noStrike" cap="none" dirty="0">
              <a:solidFill>
                <a:schemeClr val="accent4">
                  <a:lumMod val="75000"/>
                </a:schemeClr>
              </a:solidFill>
              <a:latin typeface="Arial"/>
              <a:ea typeface="Arial"/>
              <a:cs typeface="Arial"/>
              <a:sym typeface="Arial"/>
            </a:endParaRPr>
          </a:p>
        </p:txBody>
      </p:sp>
      <p:sp>
        <p:nvSpPr>
          <p:cNvPr id="2" name="TextBox 1"/>
          <p:cNvSpPr txBox="1"/>
          <p:nvPr/>
        </p:nvSpPr>
        <p:spPr>
          <a:xfrm>
            <a:off x="457200" y="2664847"/>
            <a:ext cx="8382000" cy="3477875"/>
          </a:xfrm>
          <a:prstGeom prst="rect">
            <a:avLst/>
          </a:prstGeom>
          <a:noFill/>
        </p:spPr>
        <p:txBody>
          <a:bodyPr wrap="square" numCol="2" spcCol="182880" rtlCol="0">
            <a:spAutoFit/>
          </a:bodyPr>
          <a:lstStyle/>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severe acute malnutrition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Preventive zinc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Promotion of breastfeeding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Appropriate complementary 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moderate acute malnutrition </a:t>
            </a: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endParaRPr lang="en-US" sz="2000" dirty="0" smtClean="0">
              <a:solidFill>
                <a:schemeClr val="accent6"/>
              </a:solidFill>
              <a:latin typeface="Questrial"/>
              <a:ea typeface="Questrial"/>
              <a:cs typeface="Questrial"/>
            </a:endParaRPr>
          </a:p>
          <a:p>
            <a:pPr marL="285750" indent="-285750">
              <a:buFont typeface="Arial" panose="020B0604020202020204" pitchFamily="34" charset="0"/>
              <a:buChar char="•"/>
            </a:pP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err="1" smtClean="0">
                <a:solidFill>
                  <a:schemeClr val="accent6"/>
                </a:solidFill>
                <a:latin typeface="Questrial"/>
                <a:ea typeface="Questrial"/>
                <a:cs typeface="Questrial"/>
              </a:rPr>
              <a:t>Periconceptual</a:t>
            </a:r>
            <a:r>
              <a:rPr lang="en-US" sz="2000" dirty="0" smtClean="0">
                <a:solidFill>
                  <a:schemeClr val="accent6"/>
                </a:solidFill>
                <a:latin typeface="Questrial"/>
                <a:ea typeface="Questrial"/>
                <a:cs typeface="Questrial"/>
              </a:rPr>
              <a:t> </a:t>
            </a:r>
            <a:r>
              <a:rPr lang="en-US" sz="2000" dirty="0">
                <a:solidFill>
                  <a:schemeClr val="accent6"/>
                </a:solidFill>
                <a:latin typeface="Questrial"/>
                <a:ea typeface="Questrial"/>
                <a:cs typeface="Questrial"/>
              </a:rPr>
              <a:t>folic acid supplementation or fortification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balanced energy protein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multiple micronutrient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a:solidFill>
                  <a:schemeClr val="accent6"/>
                </a:solidFill>
                <a:latin typeface="Questrial"/>
                <a:ea typeface="Questrial"/>
                <a:cs typeface="Questrial"/>
              </a:rPr>
              <a:t>Vitamin A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calcium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171450" indent="-171450">
              <a:buFont typeface="Arial" panose="020B0604020202020204" pitchFamily="34" charset="0"/>
              <a:buChar char="•"/>
            </a:pPr>
            <a:endParaRPr lang="en-US" sz="2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0" name="Rectangle 19"/>
          <p:cNvSpPr/>
          <p:nvPr/>
        </p:nvSpPr>
        <p:spPr>
          <a:xfrm>
            <a:off x="879423" y="1295400"/>
            <a:ext cx="6283377" cy="4237570"/>
          </a:xfrm>
          <a:prstGeom prst="rect">
            <a:avLst/>
          </a:prstGeom>
        </p:spPr>
        <p:txBody>
          <a:bodyPr wrap="square">
            <a:spAutoFit/>
          </a:bodyPr>
          <a:lstStyle/>
          <a:p>
            <a:pPr>
              <a:lnSpc>
                <a:spcPct val="114000"/>
              </a:lnSpc>
            </a:pPr>
            <a:r>
              <a:rPr lang="en-US" sz="2800" dirty="0" smtClean="0">
                <a:solidFill>
                  <a:schemeClr val="lt1"/>
                </a:solidFill>
                <a:latin typeface="Questrial"/>
                <a:ea typeface="Questrial"/>
                <a:cs typeface="Questrial"/>
              </a:rPr>
              <a:t>Studies have demonstrated the </a:t>
            </a:r>
            <a:r>
              <a:rPr lang="en-US" sz="2800" dirty="0">
                <a:solidFill>
                  <a:schemeClr val="lt1"/>
                </a:solidFill>
                <a:latin typeface="Questrial"/>
                <a:ea typeface="Questrial"/>
                <a:cs typeface="Questrial"/>
              </a:rPr>
              <a:t>effectiveness of </a:t>
            </a:r>
            <a:r>
              <a:rPr lang="en-US" sz="2800" dirty="0" smtClean="0">
                <a:solidFill>
                  <a:schemeClr val="lt1"/>
                </a:solidFill>
                <a:latin typeface="Questrial"/>
                <a:ea typeface="Questrial"/>
                <a:cs typeface="Questrial"/>
              </a:rPr>
              <a:t>community health workers in </a:t>
            </a:r>
            <a:r>
              <a:rPr lang="en-US" sz="2800" dirty="0">
                <a:solidFill>
                  <a:schemeClr val="lt1"/>
                </a:solidFill>
                <a:latin typeface="Questrial"/>
                <a:ea typeface="Questrial"/>
                <a:cs typeface="Questrial"/>
              </a:rPr>
              <a:t>achieving demonstrable health benefits </a:t>
            </a:r>
            <a:r>
              <a:rPr lang="en-US" sz="2800" dirty="0" smtClean="0">
                <a:solidFill>
                  <a:schemeClr val="lt1"/>
                </a:solidFill>
                <a:latin typeface="Questrial"/>
                <a:ea typeface="Questrial"/>
                <a:cs typeface="Questrial"/>
              </a:rPr>
              <a:t>directly </a:t>
            </a:r>
            <a:r>
              <a:rPr lang="en-US" sz="2800" dirty="0">
                <a:solidFill>
                  <a:schemeClr val="lt1"/>
                </a:solidFill>
                <a:latin typeface="Questrial"/>
                <a:ea typeface="Questrial"/>
                <a:cs typeface="Questrial"/>
              </a:rPr>
              <a:t>related to </a:t>
            </a:r>
            <a:r>
              <a:rPr lang="en-US" sz="2800" dirty="0" smtClean="0">
                <a:solidFill>
                  <a:schemeClr val="lt1"/>
                </a:solidFill>
                <a:latin typeface="Questrial"/>
                <a:ea typeface="Questrial"/>
                <a:cs typeface="Questrial"/>
              </a:rPr>
              <a:t>the </a:t>
            </a:r>
            <a:r>
              <a:rPr lang="en-US" sz="2800" dirty="0">
                <a:solidFill>
                  <a:schemeClr val="lt1"/>
                </a:solidFill>
                <a:latin typeface="Questrial"/>
                <a:ea typeface="Questrial"/>
                <a:cs typeface="Questrial"/>
              </a:rPr>
              <a:t>Millennium Development Goals (MDGs), </a:t>
            </a:r>
            <a:r>
              <a:rPr lang="en-US" sz="2800" dirty="0" smtClean="0">
                <a:solidFill>
                  <a:schemeClr val="lt1"/>
                </a:solidFill>
                <a:latin typeface="Questrial"/>
                <a:ea typeface="Questrial"/>
                <a:cs typeface="Questrial"/>
              </a:rPr>
              <a:t>including </a:t>
            </a:r>
            <a:r>
              <a:rPr lang="en-US" sz="2800" b="1" dirty="0" smtClean="0">
                <a:solidFill>
                  <a:schemeClr val="accent2">
                    <a:lumMod val="20000"/>
                    <a:lumOff val="80000"/>
                  </a:schemeClr>
                </a:solidFill>
                <a:latin typeface="Questrial"/>
                <a:ea typeface="Questrial"/>
                <a:cs typeface="Questrial"/>
              </a:rPr>
              <a:t>reducing child malnutrition and both child and maternal mortality.</a:t>
            </a:r>
            <a:r>
              <a:rPr lang="en-US" sz="2800" dirty="0" smtClean="0">
                <a:solidFill>
                  <a:schemeClr val="accent2">
                    <a:lumMod val="20000"/>
                    <a:lumOff val="80000"/>
                  </a:schemeClr>
                </a:solidFill>
                <a:latin typeface="Questrial"/>
                <a:ea typeface="Questrial"/>
                <a:cs typeface="Questrial"/>
              </a:rPr>
              <a:t> </a:t>
            </a:r>
          </a:p>
          <a:p>
            <a:pPr algn="r"/>
            <a:r>
              <a:rPr lang="en-US" dirty="0" smtClean="0">
                <a:solidFill>
                  <a:schemeClr val="lt1"/>
                </a:solidFill>
                <a:latin typeface="Questrial"/>
                <a:ea typeface="Questrial"/>
                <a:cs typeface="Questrial"/>
              </a:rPr>
              <a:t>- </a:t>
            </a:r>
            <a:r>
              <a:rPr lang="en-US" dirty="0">
                <a:solidFill>
                  <a:schemeClr val="lt1"/>
                </a:solidFill>
                <a:latin typeface="Questrial"/>
                <a:ea typeface="Questrial"/>
                <a:cs typeface="Questrial"/>
              </a:rPr>
              <a:t>Perry and </a:t>
            </a:r>
            <a:r>
              <a:rPr lang="en-US" dirty="0" err="1" smtClean="0">
                <a:solidFill>
                  <a:schemeClr val="lt1"/>
                </a:solidFill>
                <a:latin typeface="Questrial"/>
                <a:ea typeface="Questrial"/>
                <a:cs typeface="Questrial"/>
              </a:rPr>
              <a:t>Zulliger</a:t>
            </a:r>
            <a:r>
              <a:rPr lang="en-US" dirty="0" smtClean="0">
                <a:solidFill>
                  <a:schemeClr val="lt1"/>
                </a:solidFill>
                <a:latin typeface="Questrial"/>
                <a:ea typeface="Questrial"/>
                <a:cs typeface="Questrial"/>
              </a:rPr>
              <a:t> (2012)</a:t>
            </a:r>
            <a:endParaRPr lang="en-US" dirty="0">
              <a:solidFill>
                <a:schemeClr val="lt1"/>
              </a:solidFill>
              <a:latin typeface="Questrial"/>
              <a:ea typeface="Questrial"/>
              <a:cs typeface="Questrial"/>
            </a:endParaRPr>
          </a:p>
        </p:txBody>
      </p:sp>
    </p:spTree>
    <p:extLst>
      <p:ext uri="{BB962C8B-B14F-4D97-AF65-F5344CB8AC3E}">
        <p14:creationId xmlns:p14="http://schemas.microsoft.com/office/powerpoint/2010/main" val="1605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Shape 330"/>
          <p:cNvSpPr txBox="1">
            <a:spLocks noGrp="1"/>
          </p:cNvSpPr>
          <p:nvPr>
            <p:ph type="body" idx="1"/>
          </p:nvPr>
        </p:nvSpPr>
        <p:spPr>
          <a:xfrm>
            <a:off x="447674" y="1845885"/>
            <a:ext cx="5257801" cy="4648200"/>
          </a:xfrm>
          <a:prstGeom prst="rect">
            <a:avLst/>
          </a:prstGeom>
          <a:noFill/>
        </p:spPr>
        <p:txBody>
          <a:bodyPr lIns="91425" tIns="91425" rIns="91425" bIns="91425" anchor="t" anchorCtr="0">
            <a:noAutofit/>
          </a:bodyPr>
          <a:lstStyle/>
          <a:p>
            <a:pPr marL="0" lvl="0" indent="0" rtl="0">
              <a:lnSpc>
                <a:spcPct val="114000"/>
              </a:lnSpc>
              <a:spcBef>
                <a:spcPts val="0"/>
              </a:spcBef>
              <a:buNone/>
            </a:pPr>
            <a:endParaRPr lang="en" dirty="0">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By making basic primary care available at the community level, </a:t>
            </a:r>
            <a:r>
              <a:rPr lang="en" dirty="0">
                <a:solidFill>
                  <a:schemeClr val="accent6"/>
                </a:solidFill>
                <a:latin typeface="Questrial" panose="020B0604020202020204" charset="0"/>
              </a:rPr>
              <a:t>CHWs make </a:t>
            </a:r>
            <a:r>
              <a:rPr lang="en" dirty="0" smtClean="0">
                <a:solidFill>
                  <a:schemeClr val="accent6"/>
                </a:solidFill>
                <a:latin typeface="Questrial" panose="020B0604020202020204" charset="0"/>
              </a:rPr>
              <a:t>it possible for women and children to receive the services they need for better health outcomes. </a:t>
            </a:r>
          </a:p>
          <a:p>
            <a:pPr marL="0" lvl="0" indent="0">
              <a:lnSpc>
                <a:spcPct val="114000"/>
              </a:lnSpc>
              <a:spcBef>
                <a:spcPts val="0"/>
              </a:spcBef>
              <a:buNone/>
            </a:pPr>
            <a:endParaRPr lang="en" dirty="0">
              <a:solidFill>
                <a:schemeClr val="accent6"/>
              </a:solidFill>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Frequently </a:t>
            </a:r>
            <a:r>
              <a:rPr lang="en" dirty="0">
                <a:solidFill>
                  <a:schemeClr val="accent6"/>
                </a:solidFill>
                <a:latin typeface="Questrial" panose="020B0604020202020204" charset="0"/>
              </a:rPr>
              <a:t>based in the communities where they are from, </a:t>
            </a:r>
            <a:r>
              <a:rPr lang="en" dirty="0" smtClean="0">
                <a:solidFill>
                  <a:schemeClr val="accent6"/>
                </a:solidFill>
                <a:latin typeface="Questrial" panose="020B0604020202020204" charset="0"/>
              </a:rPr>
              <a:t> community health workers (</a:t>
            </a:r>
            <a:r>
              <a:rPr lang="en-US" dirty="0" err="1" smtClean="0">
                <a:solidFill>
                  <a:schemeClr val="accent6"/>
                </a:solidFill>
                <a:latin typeface="Questrial" panose="020B0604020202020204" charset="0"/>
              </a:rPr>
              <a:t>CHWs</a:t>
            </a:r>
            <a:r>
              <a:rPr lang="en-US" dirty="0" smtClean="0">
                <a:solidFill>
                  <a:schemeClr val="accent6"/>
                </a:solidFill>
                <a:latin typeface="Questrial" panose="020B0604020202020204" charset="0"/>
              </a:rPr>
              <a:t>) </a:t>
            </a:r>
            <a:r>
              <a:rPr lang="en-US" dirty="0">
                <a:solidFill>
                  <a:schemeClr val="accent6"/>
                </a:solidFill>
                <a:latin typeface="Questrial" panose="020B0604020202020204" charset="0"/>
                <a:sym typeface="Calibri"/>
              </a:rPr>
              <a:t>have </a:t>
            </a:r>
            <a:r>
              <a:rPr lang="en-US" dirty="0" smtClean="0">
                <a:solidFill>
                  <a:schemeClr val="accent6"/>
                </a:solidFill>
                <a:latin typeface="Questrial" panose="020B0604020202020204" charset="0"/>
                <a:sym typeface="Calibri"/>
              </a:rPr>
              <a:t>direct </a:t>
            </a:r>
            <a:r>
              <a:rPr lang="en-US" dirty="0">
                <a:solidFill>
                  <a:schemeClr val="accent6"/>
                </a:solidFill>
                <a:latin typeface="Questrial" panose="020B0604020202020204" charset="0"/>
                <a:sym typeface="Calibri"/>
              </a:rPr>
              <a:t>access </a:t>
            </a:r>
            <a:r>
              <a:rPr lang="en-US" dirty="0" smtClean="0">
                <a:solidFill>
                  <a:schemeClr val="accent6"/>
                </a:solidFill>
                <a:latin typeface="Questrial" panose="020B0604020202020204" charset="0"/>
                <a:sym typeface="Calibri"/>
              </a:rPr>
              <a:t>to </a:t>
            </a:r>
            <a:r>
              <a:rPr lang="en-US" dirty="0">
                <a:solidFill>
                  <a:schemeClr val="accent6"/>
                </a:solidFill>
                <a:latin typeface="Questrial" panose="020B0604020202020204" charset="0"/>
                <a:sym typeface="Calibri"/>
              </a:rPr>
              <a:t>the community </a:t>
            </a:r>
            <a:r>
              <a:rPr lang="en-US" dirty="0" smtClean="0">
                <a:solidFill>
                  <a:schemeClr val="accent6"/>
                </a:solidFill>
                <a:latin typeface="Questrial" panose="020B0604020202020204" charset="0"/>
                <a:sym typeface="Calibri"/>
              </a:rPr>
              <a:t>and can link with other </a:t>
            </a:r>
            <a:r>
              <a:rPr lang="en-US" dirty="0">
                <a:solidFill>
                  <a:schemeClr val="accent6"/>
                </a:solidFill>
                <a:latin typeface="Questrial" panose="020B0604020202020204" charset="0"/>
                <a:sym typeface="Calibri"/>
              </a:rPr>
              <a:t>nutrition-related community-based </a:t>
            </a:r>
            <a:r>
              <a:rPr lang="en-US" dirty="0" smtClean="0">
                <a:solidFill>
                  <a:schemeClr val="accent6"/>
                </a:solidFill>
                <a:latin typeface="Questrial" panose="020B0604020202020204" charset="0"/>
                <a:sym typeface="Calibri"/>
              </a:rPr>
              <a:t>service providers. </a:t>
            </a:r>
            <a:r>
              <a:rPr lang="en-US" dirty="0">
                <a:solidFill>
                  <a:schemeClr val="accent6"/>
                </a:solidFill>
                <a:latin typeface="Questrial" panose="020B0604020202020204" charset="0"/>
                <a:sym typeface="Calibri"/>
              </a:rPr>
              <a:t>They can </a:t>
            </a:r>
            <a:r>
              <a:rPr lang="en" dirty="0">
                <a:solidFill>
                  <a:schemeClr val="accent6"/>
                </a:solidFill>
                <a:latin typeface="Questrial" panose="020B0604020202020204" charset="0"/>
              </a:rPr>
              <a:t>provide clients with </a:t>
            </a:r>
            <a:r>
              <a:rPr lang="en" dirty="0" smtClean="0">
                <a:solidFill>
                  <a:schemeClr val="accent6"/>
                </a:solidFill>
                <a:latin typeface="Questrial" panose="020B0604020202020204" charset="0"/>
              </a:rPr>
              <a:t>a range of services such as medical care, information, </a:t>
            </a:r>
            <a:r>
              <a:rPr lang="en-US" dirty="0" smtClean="0">
                <a:solidFill>
                  <a:schemeClr val="accent6"/>
                </a:solidFill>
                <a:latin typeface="Questrial" panose="020B0604020202020204" charset="0"/>
              </a:rPr>
              <a:t>counseling</a:t>
            </a:r>
            <a:r>
              <a:rPr lang="en" dirty="0" smtClean="0">
                <a:solidFill>
                  <a:schemeClr val="accent6"/>
                </a:solidFill>
                <a:latin typeface="Questrial" panose="020B0604020202020204" charset="0"/>
              </a:rPr>
              <a:t>, and referral.</a:t>
            </a:r>
            <a:r>
              <a:rPr lang="en-US" dirty="0" smtClean="0">
                <a:solidFill>
                  <a:schemeClr val="accent6"/>
                </a:solidFill>
                <a:latin typeface="Questrial" panose="020B0604020202020204" charset="0"/>
                <a:sym typeface="Calibri"/>
              </a:rPr>
              <a:t> </a:t>
            </a:r>
            <a:endParaRPr lang="en-US" dirty="0">
              <a:solidFill>
                <a:schemeClr val="accent6"/>
              </a:solidFill>
              <a:latin typeface="Questrial" panose="020B0604020202020204" charset="0"/>
              <a:sym typeface="Calibri"/>
            </a:endParaRPr>
          </a:p>
          <a:p>
            <a:pPr marL="0" lvl="0" indent="0">
              <a:lnSpc>
                <a:spcPct val="114000"/>
              </a:lnSpc>
              <a:spcBef>
                <a:spcPts val="0"/>
              </a:spcBef>
              <a:buNone/>
            </a:pPr>
            <a:endParaRPr lang="en-US" dirty="0">
              <a:solidFill>
                <a:schemeClr val="accent6"/>
              </a:solidFill>
              <a:latin typeface="Questrial" panose="020B0604020202020204" charset="0"/>
              <a:sym typeface="Calibri"/>
            </a:endParaRPr>
          </a:p>
          <a:p>
            <a:pPr marL="0" lvl="0" indent="0">
              <a:lnSpc>
                <a:spcPct val="114000"/>
              </a:lnSpc>
              <a:spcBef>
                <a:spcPts val="0"/>
              </a:spcBef>
              <a:buNone/>
            </a:pPr>
            <a:r>
              <a:rPr lang="en-US" dirty="0" smtClean="0">
                <a:solidFill>
                  <a:schemeClr val="accent6"/>
                </a:solidFill>
                <a:latin typeface="Questrial" panose="020B0604020202020204" charset="0"/>
                <a:sym typeface="Calibri"/>
              </a:rPr>
              <a:t>However</a:t>
            </a:r>
            <a:r>
              <a:rPr lang="en-US" dirty="0">
                <a:solidFill>
                  <a:schemeClr val="accent6"/>
                </a:solidFill>
                <a:latin typeface="Questrial" panose="020B0604020202020204" charset="0"/>
                <a:sym typeface="Calibri"/>
              </a:rPr>
              <a:t>, </a:t>
            </a:r>
            <a:r>
              <a:rPr lang="en-US" dirty="0" smtClean="0">
                <a:solidFill>
                  <a:schemeClr val="accent6"/>
                </a:solidFill>
                <a:latin typeface="Questrial" panose="020B0604020202020204" charset="0"/>
                <a:sym typeface="Calibri"/>
              </a:rPr>
              <a:t>CHWs </a:t>
            </a:r>
            <a:r>
              <a:rPr lang="en-US" dirty="0">
                <a:solidFill>
                  <a:schemeClr val="accent6"/>
                </a:solidFill>
                <a:latin typeface="Questrial" panose="020B0604020202020204" charset="0"/>
                <a:sym typeface="Calibri"/>
              </a:rPr>
              <a:t>are often expected to carry out a wide range of interventions with limited time, resources, and </a:t>
            </a:r>
            <a:r>
              <a:rPr lang="en-US" dirty="0" smtClean="0">
                <a:solidFill>
                  <a:schemeClr val="accent6"/>
                </a:solidFill>
                <a:latin typeface="Questrial" panose="020B0604020202020204" charset="0"/>
                <a:sym typeface="Calibri"/>
              </a:rPr>
              <a:t>remuneration. </a:t>
            </a:r>
            <a:r>
              <a:rPr lang="en-US" dirty="0" smtClean="0">
                <a:solidFill>
                  <a:schemeClr val="accent6"/>
                </a:solidFill>
                <a:latin typeface="Questrial" panose="020B0604020202020204" charset="0"/>
              </a:rPr>
              <a:t>They need </a:t>
            </a:r>
            <a:r>
              <a:rPr lang="en-US" dirty="0">
                <a:solidFill>
                  <a:schemeClr val="accent6"/>
                </a:solidFill>
                <a:latin typeface="Questrial" panose="020B0604020202020204" charset="0"/>
              </a:rPr>
              <a:t>appropriate academic curricula, training programs, and  support systems – including systems for monitoring, supporting, and </a:t>
            </a:r>
            <a:r>
              <a:rPr lang="en-US" dirty="0" smtClean="0">
                <a:solidFill>
                  <a:schemeClr val="accent6"/>
                </a:solidFill>
                <a:latin typeface="Questrial" panose="020B0604020202020204" charset="0"/>
              </a:rPr>
              <a:t>mentoring. </a:t>
            </a:r>
            <a:r>
              <a:rPr lang="en" dirty="0" smtClean="0">
                <a:solidFill>
                  <a:schemeClr val="accent6"/>
                </a:solidFill>
                <a:latin typeface="Questrial" panose="020B0604020202020204" charset="0"/>
              </a:rPr>
              <a:t>Countries </a:t>
            </a:r>
            <a:r>
              <a:rPr lang="en" dirty="0">
                <a:solidFill>
                  <a:schemeClr val="accent6"/>
                </a:solidFill>
                <a:latin typeface="Questrial" panose="020B0604020202020204" charset="0"/>
              </a:rPr>
              <a:t>like </a:t>
            </a:r>
            <a:r>
              <a:rPr lang="en" b="1" dirty="0" smtClean="0">
                <a:solidFill>
                  <a:schemeClr val="accent2">
                    <a:lumMod val="75000"/>
                  </a:schemeClr>
                </a:solidFill>
                <a:latin typeface="Questrial"/>
              </a:rPr>
              <a:t>Malawi </a:t>
            </a:r>
            <a:r>
              <a:rPr lang="en" dirty="0" smtClean="0">
                <a:solidFill>
                  <a:schemeClr val="accent6"/>
                </a:solidFill>
                <a:latin typeface="Questrial" panose="020B0604020202020204" charset="0"/>
              </a:rPr>
              <a:t>must </a:t>
            </a:r>
            <a:r>
              <a:rPr lang="en" dirty="0">
                <a:solidFill>
                  <a:schemeClr val="accent6"/>
                </a:solidFill>
                <a:latin typeface="Questrial" panose="020B0604020202020204" charset="0"/>
              </a:rPr>
              <a:t>take this into consideration as they scale up and expand the services provided by CHWs.</a:t>
            </a:r>
          </a:p>
        </p:txBody>
      </p:sp>
      <p:pic>
        <p:nvPicPr>
          <p:cNvPr id="5" name="Picture 2" descr="http://scrubsmag.mindovermediallc.netdna-cdn.com/wp-content/uploads/confused-nurse-in-silhouette.jp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3423" r="14094"/>
          <a:stretch/>
        </p:blipFill>
        <p:spPr bwMode="auto">
          <a:xfrm>
            <a:off x="5852160" y="4038600"/>
            <a:ext cx="3291839"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674" y="304800"/>
            <a:ext cx="8315326" cy="1384995"/>
          </a:xfrm>
          <a:prstGeom prst="rect">
            <a:avLst/>
          </a:prstGeom>
          <a:noFill/>
        </p:spPr>
        <p:txBody>
          <a:bodyPr wrap="square" rtlCol="0">
            <a:spAutoFit/>
          </a:bodyPr>
          <a:lstStyle/>
          <a:p>
            <a:r>
              <a:rPr lang="en" sz="2800" b="1" dirty="0">
                <a:solidFill>
                  <a:schemeClr val="accent2">
                    <a:lumMod val="75000"/>
                  </a:schemeClr>
                </a:solidFill>
                <a:latin typeface="Questrial"/>
                <a:ea typeface="Questrial"/>
                <a:cs typeface="Questrial"/>
              </a:rPr>
              <a:t>Community </a:t>
            </a:r>
            <a:r>
              <a:rPr lang="en" sz="2800" b="1" dirty="0" smtClean="0">
                <a:solidFill>
                  <a:schemeClr val="accent2">
                    <a:lumMod val="75000"/>
                  </a:schemeClr>
                </a:solidFill>
                <a:latin typeface="Questrial"/>
                <a:ea typeface="Questrial"/>
                <a:cs typeface="Questrial"/>
              </a:rPr>
              <a:t>health workers </a:t>
            </a:r>
            <a:r>
              <a:rPr lang="en-US" sz="2800" b="1" dirty="0" smtClean="0">
                <a:solidFill>
                  <a:schemeClr val="accent2">
                    <a:lumMod val="75000"/>
                  </a:schemeClr>
                </a:solidFill>
                <a:latin typeface="Questrial"/>
                <a:ea typeface="Questrial"/>
                <a:cs typeface="Questrial"/>
              </a:rPr>
              <a:t>play </a:t>
            </a:r>
            <a:r>
              <a:rPr lang="en-US" sz="2800" b="1" dirty="0">
                <a:solidFill>
                  <a:schemeClr val="accent2">
                    <a:lumMod val="75000"/>
                  </a:schemeClr>
                </a:solidFill>
                <a:latin typeface="Questrial"/>
                <a:ea typeface="Questrial"/>
                <a:cs typeface="Questrial"/>
              </a:rPr>
              <a:t>a critical role </a:t>
            </a:r>
            <a:r>
              <a:rPr lang="en-US" sz="2800" dirty="0">
                <a:solidFill>
                  <a:schemeClr val="accent6"/>
                </a:solidFill>
                <a:latin typeface="Questrial"/>
                <a:ea typeface="Questrial"/>
                <a:cs typeface="Questrial"/>
              </a:rPr>
              <a:t>in providing these proven, evidence-based, cost-effective interventions.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1"/>
          <p:cNvSpPr/>
          <p:nvPr/>
        </p:nvSpPr>
        <p:spPr>
          <a:xfrm>
            <a:off x="381000" y="2057400"/>
            <a:ext cx="5257799" cy="3962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28432"/>
              </a:buClr>
              <a:buSzPct val="25000"/>
              <a:buFont typeface="Questrial"/>
              <a:buNone/>
            </a:pPr>
            <a:endParaRPr lang="en-US" sz="2400" dirty="0" smtClean="0">
              <a:solidFill>
                <a:schemeClr val="accent3"/>
              </a:solidFill>
              <a:latin typeface="Questrial"/>
              <a:ea typeface="Questrial"/>
              <a:cs typeface="Questrial"/>
              <a:sym typeface="Questrial"/>
            </a:endParaRPr>
          </a:p>
          <a:p>
            <a:pPr lvl="0">
              <a:lnSpc>
                <a:spcPct val="114000"/>
              </a:lnSpc>
              <a:buClr>
                <a:srgbClr val="E28432"/>
              </a:buClr>
              <a:buSzPct val="25000"/>
            </a:pPr>
            <a:r>
              <a:rPr lang="en-US" dirty="0" smtClean="0">
                <a:solidFill>
                  <a:schemeClr val="accent6"/>
                </a:solidFill>
                <a:latin typeface="Questrial" panose="020B0604020202020204" charset="0"/>
                <a:sym typeface="Questrial"/>
              </a:rPr>
              <a:t>To begin to </a:t>
            </a:r>
            <a:r>
              <a:rPr lang="en-US" dirty="0">
                <a:solidFill>
                  <a:schemeClr val="accent6"/>
                </a:solidFill>
                <a:latin typeface="Questrial" panose="020B0604020202020204" charset="0"/>
                <a:sym typeface="Questrial"/>
              </a:rPr>
              <a:t>fill this </a:t>
            </a:r>
            <a:r>
              <a:rPr lang="en-US" dirty="0" smtClean="0">
                <a:solidFill>
                  <a:schemeClr val="accent6"/>
                </a:solidFill>
                <a:latin typeface="Questrial" panose="020B0604020202020204" charset="0"/>
                <a:sym typeface="Questrial"/>
              </a:rPr>
              <a:t>void, the two USAID-funded projects - </a:t>
            </a:r>
            <a:r>
              <a:rPr lang="en-US" b="1" dirty="0" smtClean="0">
                <a:solidFill>
                  <a:schemeClr val="accent6"/>
                </a:solidFill>
                <a:latin typeface="Questrial" panose="020B0604020202020204" charset="0"/>
                <a:sym typeface="Questrial"/>
              </a:rPr>
              <a:t>Advancing </a:t>
            </a:r>
            <a:r>
              <a:rPr lang="en-US" b="1" dirty="0">
                <a:solidFill>
                  <a:schemeClr val="accent6"/>
                </a:solidFill>
                <a:latin typeface="Questrial" panose="020B0604020202020204" charset="0"/>
                <a:sym typeface="Questrial"/>
              </a:rPr>
              <a:t>Partners and Communities (APC)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and</a:t>
            </a:r>
            <a:r>
              <a:rPr lang="en-US" b="1" dirty="0" smtClean="0">
                <a:solidFill>
                  <a:schemeClr val="accent6"/>
                </a:solidFill>
                <a:latin typeface="Questrial" panose="020B0604020202020204" charset="0"/>
                <a:sym typeface="Questrial"/>
              </a:rPr>
              <a:t> Strengthening </a:t>
            </a:r>
            <a:r>
              <a:rPr lang="en-US" b="1" dirty="0">
                <a:solidFill>
                  <a:schemeClr val="accent6"/>
                </a:solidFill>
                <a:latin typeface="Questrial" panose="020B0604020202020204" charset="0"/>
                <a:sym typeface="Questrial"/>
              </a:rPr>
              <a:t>Partnerships </a:t>
            </a:r>
            <a:r>
              <a:rPr lang="en-US" b="1" dirty="0" smtClean="0">
                <a:solidFill>
                  <a:schemeClr val="accent6"/>
                </a:solidFill>
                <a:latin typeface="Questrial" panose="020B0604020202020204" charset="0"/>
                <a:sym typeface="Questrial"/>
              </a:rPr>
              <a:t>, Results, </a:t>
            </a:r>
            <a:r>
              <a:rPr lang="en-US" b="1" dirty="0">
                <a:solidFill>
                  <a:schemeClr val="accent6"/>
                </a:solidFill>
                <a:latin typeface="Questrial" panose="020B0604020202020204" charset="0"/>
                <a:sym typeface="Questrial"/>
              </a:rPr>
              <a:t>and Innovations in Nutrition Globally (SPRING)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collaborated </a:t>
            </a:r>
            <a:r>
              <a:rPr lang="en-US" dirty="0">
                <a:solidFill>
                  <a:schemeClr val="accent6"/>
                </a:solidFill>
                <a:latin typeface="Questrial" panose="020B0604020202020204" charset="0"/>
                <a:sym typeface="Questrial"/>
              </a:rPr>
              <a:t>to conduct a desk review of </a:t>
            </a:r>
            <a:r>
              <a:rPr lang="en-US" dirty="0">
                <a:solidFill>
                  <a:schemeClr val="accent6"/>
                </a:solidFill>
                <a:latin typeface="Questrial" panose="020B0604020202020204" charset="0"/>
              </a:rPr>
              <a:t>existing policies and documents related to community health </a:t>
            </a:r>
            <a:r>
              <a:rPr lang="en-US" dirty="0" smtClean="0">
                <a:solidFill>
                  <a:schemeClr val="accent6"/>
                </a:solidFill>
                <a:latin typeface="Questrial" panose="020B0604020202020204" charset="0"/>
              </a:rPr>
              <a:t>systems</a:t>
            </a:r>
            <a:r>
              <a:rPr lang="en-US" dirty="0" smtClean="0">
                <a:solidFill>
                  <a:schemeClr val="accent6"/>
                </a:solidFill>
                <a:latin typeface="Questrial" panose="020B0604020202020204" charset="0"/>
                <a:sym typeface="Questrial"/>
              </a:rPr>
              <a:t>. </a:t>
            </a:r>
          </a:p>
          <a:p>
            <a:pPr marL="0" marR="0" lvl="0" indent="0" algn="l" rtl="0">
              <a:lnSpc>
                <a:spcPct val="114000"/>
              </a:lnSpc>
              <a:spcBef>
                <a:spcPts val="0"/>
              </a:spcBef>
              <a:spcAft>
                <a:spcPts val="0"/>
              </a:spcAft>
              <a:buClr>
                <a:srgbClr val="E28432"/>
              </a:buClr>
              <a:buSzPct val="25000"/>
              <a:buFont typeface="Questrial"/>
              <a:buNone/>
            </a:pPr>
            <a:endParaRPr lang="en-US" dirty="0">
              <a:solidFill>
                <a:schemeClr val="accent6"/>
              </a:solidFill>
              <a:latin typeface="Questrial" panose="020B0604020202020204" charset="0"/>
              <a:sym typeface="Questrial"/>
            </a:endParaRPr>
          </a:p>
          <a:p>
            <a:pPr marL="0" marR="0" lvl="0" indent="0" algn="l" rtl="0">
              <a:lnSpc>
                <a:spcPct val="114000"/>
              </a:lnSpc>
              <a:spcBef>
                <a:spcPts val="0"/>
              </a:spcBef>
              <a:spcAft>
                <a:spcPts val="0"/>
              </a:spcAft>
              <a:buClr>
                <a:srgbClr val="E28432"/>
              </a:buClr>
              <a:buSzPct val="25000"/>
              <a:buFont typeface="Questrial"/>
              <a:buNone/>
            </a:pPr>
            <a:r>
              <a:rPr lang="en-US" dirty="0" smtClean="0">
                <a:solidFill>
                  <a:schemeClr val="accent6"/>
                </a:solidFill>
                <a:latin typeface="Questrial" panose="020B0604020202020204" charset="0"/>
              </a:rPr>
              <a:t>Due </a:t>
            </a:r>
            <a:r>
              <a:rPr lang="en-US" dirty="0">
                <a:solidFill>
                  <a:schemeClr val="accent6"/>
                </a:solidFill>
                <a:latin typeface="Questrial" panose="020B0604020202020204" charset="0"/>
              </a:rPr>
              <a:t>to the diversity and magnitude of community health programs in a given country, </a:t>
            </a:r>
            <a:r>
              <a:rPr lang="en-US" dirty="0" smtClean="0">
                <a:solidFill>
                  <a:schemeClr val="accent6"/>
                </a:solidFill>
                <a:latin typeface="Questrial" panose="020B0604020202020204" charset="0"/>
              </a:rPr>
              <a:t>we collected information </a:t>
            </a:r>
            <a:r>
              <a:rPr lang="en-US" dirty="0">
                <a:solidFill>
                  <a:schemeClr val="accent6"/>
                </a:solidFill>
                <a:latin typeface="Questrial" panose="020B0604020202020204" charset="0"/>
              </a:rPr>
              <a:t>based on individual country policies/strategies that comprise the key areas of a community health system and not the realities of program implementation. Due to funding and timing, we </a:t>
            </a:r>
            <a:r>
              <a:rPr lang="en-US" dirty="0" smtClean="0">
                <a:solidFill>
                  <a:schemeClr val="accent6"/>
                </a:solidFill>
                <a:latin typeface="Questrial" panose="020B0604020202020204" charset="0"/>
              </a:rPr>
              <a:t>focused </a:t>
            </a:r>
            <a:r>
              <a:rPr lang="en-US" dirty="0">
                <a:solidFill>
                  <a:schemeClr val="accent6"/>
                </a:solidFill>
                <a:latin typeface="Questrial" panose="020B0604020202020204" charset="0"/>
              </a:rPr>
              <a:t>on national public sector programs, and only when possible, </a:t>
            </a:r>
            <a:r>
              <a:rPr lang="en-US" dirty="0" smtClean="0">
                <a:solidFill>
                  <a:schemeClr val="accent6"/>
                </a:solidFill>
                <a:latin typeface="Questrial" panose="020B0604020202020204" charset="0"/>
              </a:rPr>
              <a:t>captured </a:t>
            </a:r>
            <a:r>
              <a:rPr lang="en-US" dirty="0">
                <a:solidFill>
                  <a:schemeClr val="accent6"/>
                </a:solidFill>
                <a:latin typeface="Questrial" panose="020B0604020202020204" charset="0"/>
              </a:rPr>
              <a:t>community-based private sector health programs operating </a:t>
            </a:r>
            <a:r>
              <a:rPr lang="en-US" dirty="0" smtClean="0">
                <a:solidFill>
                  <a:schemeClr val="accent6"/>
                </a:solidFill>
                <a:latin typeface="Questrial" panose="020B0604020202020204" charset="0"/>
              </a:rPr>
              <a:t>at scale</a:t>
            </a:r>
            <a:r>
              <a:rPr lang="en-US" dirty="0">
                <a:solidFill>
                  <a:schemeClr val="accent6"/>
                </a:solidFill>
                <a:latin typeface="Questrial" panose="020B0604020202020204" charset="0"/>
              </a:rPr>
              <a:t>. </a:t>
            </a:r>
            <a:endParaRPr lang="en-US" dirty="0" smtClean="0">
              <a:solidFill>
                <a:schemeClr val="accent6"/>
              </a:solidFill>
              <a:latin typeface="Questrial" panose="020B0604020202020204" charset="0"/>
            </a:endParaRPr>
          </a:p>
        </p:txBody>
      </p:sp>
      <p:pic>
        <p:nvPicPr>
          <p:cNvPr id="5"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6705600" y="4705349"/>
            <a:ext cx="1872096" cy="1790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04800"/>
            <a:ext cx="8382000" cy="1600438"/>
          </a:xfrm>
          <a:prstGeom prst="rect">
            <a:avLst/>
          </a:prstGeom>
          <a:noFill/>
        </p:spPr>
        <p:txBody>
          <a:bodyPr wrap="square" rtlCol="0">
            <a:spAutoFit/>
          </a:bodyPr>
          <a:lstStyle/>
          <a:p>
            <a:r>
              <a:rPr lang="en-US" sz="2800" b="1" dirty="0">
                <a:solidFill>
                  <a:schemeClr val="accent2">
                    <a:lumMod val="75000"/>
                  </a:schemeClr>
                </a:solidFill>
                <a:latin typeface="Questrial"/>
                <a:ea typeface="Questrial"/>
                <a:cs typeface="Questrial"/>
                <a:sym typeface="Questrial"/>
              </a:rPr>
              <a:t>Informa</a:t>
            </a:r>
            <a:r>
              <a:rPr lang="en-US" sz="2800" b="1" dirty="0">
                <a:solidFill>
                  <a:schemeClr val="accent2">
                    <a:lumMod val="75000"/>
                  </a:schemeClr>
                </a:solidFill>
                <a:latin typeface="Questrial"/>
                <a:ea typeface="Questrial"/>
                <a:cs typeface="Questrial"/>
              </a:rPr>
              <a:t>ti</a:t>
            </a:r>
            <a:r>
              <a:rPr lang="en-US" sz="2800" b="1" dirty="0">
                <a:solidFill>
                  <a:schemeClr val="accent2">
                    <a:lumMod val="75000"/>
                  </a:schemeClr>
                </a:solidFill>
                <a:latin typeface="Questrial"/>
                <a:ea typeface="Questrial"/>
                <a:cs typeface="Questrial"/>
                <a:sym typeface="Questrial"/>
              </a:rPr>
              <a:t>on</a:t>
            </a:r>
            <a:r>
              <a:rPr lang="en-US" sz="2800" dirty="0">
                <a:solidFill>
                  <a:schemeClr val="accent2">
                    <a:lumMod val="75000"/>
                  </a:schemeClr>
                </a:solidFill>
                <a:latin typeface="Questrial"/>
                <a:ea typeface="Questrial"/>
                <a:cs typeface="Questrial"/>
                <a:sym typeface="Questrial"/>
              </a:rPr>
              <a:t> </a:t>
            </a:r>
            <a:r>
              <a:rPr lang="en-US" sz="2800" dirty="0">
                <a:solidFill>
                  <a:schemeClr val="accent6"/>
                </a:solidFill>
                <a:latin typeface="Questrial"/>
                <a:ea typeface="Questrial"/>
                <a:cs typeface="Questrial"/>
                <a:sym typeface="Questrial"/>
              </a:rPr>
              <a:t>on the services that </a:t>
            </a:r>
            <a:r>
              <a:rPr lang="en-US" sz="2800" dirty="0" smtClean="0">
                <a:solidFill>
                  <a:schemeClr val="accent6"/>
                </a:solidFill>
                <a:latin typeface="Questrial"/>
                <a:ea typeface="Questrial"/>
                <a:cs typeface="Questrial"/>
                <a:sym typeface="Questrial"/>
              </a:rPr>
              <a:t>community health workers provide </a:t>
            </a:r>
            <a:r>
              <a:rPr lang="en-US" sz="2800" dirty="0">
                <a:solidFill>
                  <a:schemeClr val="accent6"/>
                </a:solidFill>
                <a:latin typeface="Questrial"/>
                <a:ea typeface="Questrial"/>
                <a:cs typeface="Questrial"/>
                <a:sym typeface="Questrial"/>
              </a:rPr>
              <a:t>and the systems that </a:t>
            </a:r>
            <a:r>
              <a:rPr lang="en-US" sz="2800" dirty="0" smtClean="0">
                <a:solidFill>
                  <a:schemeClr val="accent6"/>
                </a:solidFill>
                <a:latin typeface="Questrial"/>
                <a:ea typeface="Questrial"/>
                <a:cs typeface="Questrial"/>
                <a:sym typeface="Questrial"/>
              </a:rPr>
              <a:t>support them in </a:t>
            </a:r>
            <a:r>
              <a:rPr lang="en-US" sz="2800" dirty="0">
                <a:solidFill>
                  <a:schemeClr val="accent6"/>
                </a:solidFill>
                <a:latin typeface="Questrial"/>
                <a:ea typeface="Questrial"/>
                <a:cs typeface="Questrial"/>
                <a:sym typeface="Questrial"/>
              </a:rPr>
              <a:t>doing </a:t>
            </a:r>
            <a:r>
              <a:rPr lang="en-US" sz="2800" dirty="0" smtClean="0">
                <a:solidFill>
                  <a:schemeClr val="accent6"/>
                </a:solidFill>
                <a:latin typeface="Questrial"/>
                <a:ea typeface="Questrial"/>
                <a:cs typeface="Questrial"/>
                <a:sym typeface="Questrial"/>
              </a:rPr>
              <a:t>their </a:t>
            </a:r>
            <a:r>
              <a:rPr lang="en-US" sz="2800" dirty="0">
                <a:solidFill>
                  <a:schemeClr val="accent6"/>
                </a:solidFill>
                <a:latin typeface="Questrial"/>
                <a:ea typeface="Questrial"/>
                <a:cs typeface="Questrial"/>
                <a:sym typeface="Questrial"/>
              </a:rPr>
              <a:t>work </a:t>
            </a:r>
            <a:r>
              <a:rPr lang="en-US" sz="2800" b="1" dirty="0">
                <a:solidFill>
                  <a:srgbClr val="B5621A"/>
                </a:solidFill>
                <a:latin typeface="Questrial"/>
                <a:ea typeface="Questrial"/>
                <a:cs typeface="Questrial"/>
                <a:sym typeface="Questrial"/>
              </a:rPr>
              <a:t>is often hard to find</a:t>
            </a:r>
            <a:r>
              <a:rPr lang="en-US" sz="2800" dirty="0">
                <a:solidFill>
                  <a:schemeClr val="accent6"/>
                </a:solidFill>
                <a:latin typeface="Questrial"/>
                <a:ea typeface="Questrial"/>
                <a:cs typeface="Questrial"/>
                <a:sym typeface="Questrial"/>
              </a:rPr>
              <a:t>.</a:t>
            </a:r>
          </a:p>
          <a:p>
            <a:endParaRPr lang="en-US" dirty="0"/>
          </a:p>
        </p:txBody>
      </p:sp>
    </p:spTree>
    <p:extLst>
      <p:ext uri="{BB962C8B-B14F-4D97-AF65-F5344CB8AC3E}">
        <p14:creationId xmlns:p14="http://schemas.microsoft.com/office/powerpoint/2010/main" val="3638344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553200" cy="2895600"/>
          </a:xfrm>
          <a:prstGeom prst="rect">
            <a:avLst/>
          </a:prstGeom>
          <a:noFill/>
          <a:ln>
            <a:noFill/>
          </a:ln>
        </p:spPr>
        <p:txBody>
          <a:bodyPr lIns="91425" tIns="45700" rIns="91425" bIns="45700" anchor="t" anchorCtr="0">
            <a:noAutofit/>
          </a:bodyPr>
          <a:lstStyle/>
          <a:p>
            <a:pPr>
              <a:buSzPct val="25000"/>
            </a:pPr>
            <a:r>
              <a:rPr lang="en-US" sz="3200" dirty="0" smtClean="0">
                <a:solidFill>
                  <a:schemeClr val="accent1">
                    <a:lumMod val="20000"/>
                    <a:lumOff val="80000"/>
                  </a:schemeClr>
                </a:solidFill>
                <a:latin typeface="Questrial"/>
                <a:ea typeface="Questrial"/>
                <a:cs typeface="Questrial"/>
                <a:sym typeface="Questrial"/>
              </a:rPr>
              <a:t>These </a:t>
            </a:r>
            <a:r>
              <a:rPr lang="en-US" sz="3200" dirty="0">
                <a:solidFill>
                  <a:schemeClr val="accent1">
                    <a:lumMod val="20000"/>
                    <a:lumOff val="80000"/>
                  </a:schemeClr>
                </a:solidFill>
                <a:latin typeface="Questrial"/>
                <a:ea typeface="Questrial"/>
                <a:cs typeface="Questrial"/>
                <a:sym typeface="Questrial"/>
              </a:rPr>
              <a:t>are our </a:t>
            </a:r>
            <a:r>
              <a:rPr lang="en-US" sz="3200" dirty="0" smtClean="0">
                <a:solidFill>
                  <a:schemeClr val="accent1">
                    <a:lumMod val="20000"/>
                    <a:lumOff val="80000"/>
                  </a:schemeClr>
                </a:solidFill>
                <a:latin typeface="Questrial"/>
                <a:ea typeface="Questrial"/>
                <a:cs typeface="Questrial"/>
                <a:sym typeface="Questrial"/>
              </a:rPr>
              <a:t>findings: </a:t>
            </a:r>
          </a:p>
          <a:p>
            <a:pPr>
              <a:buSzPct val="25000"/>
            </a:pPr>
            <a:r>
              <a:rPr lang="en-US" sz="4000" dirty="0" smtClean="0">
                <a:solidFill>
                  <a:schemeClr val="lt1"/>
                </a:solidFill>
                <a:latin typeface="Questrial"/>
                <a:ea typeface="Questrial"/>
                <a:cs typeface="Questrial"/>
                <a:sym typeface="Questrial"/>
              </a:rPr>
              <a:t>This </a:t>
            </a:r>
            <a:r>
              <a:rPr lang="en-US" sz="4000" dirty="0">
                <a:solidFill>
                  <a:schemeClr val="lt1"/>
                </a:solidFill>
                <a:latin typeface="Questrial"/>
                <a:ea typeface="Questrial"/>
                <a:cs typeface="Questrial"/>
                <a:sym typeface="Questrial"/>
              </a:rPr>
              <a:t>is what community health workers can do in </a:t>
            </a:r>
            <a:r>
              <a:rPr lang="en-US" sz="4000" dirty="0" smtClean="0">
                <a:solidFill>
                  <a:schemeClr val="lt1"/>
                </a:solidFill>
                <a:latin typeface="Questrial"/>
                <a:ea typeface="Questrial"/>
                <a:cs typeface="Questrial"/>
                <a:sym typeface="Questrial"/>
              </a:rPr>
              <a:t>Malawi, </a:t>
            </a:r>
            <a:r>
              <a:rPr lang="en-US" sz="4000" dirty="0">
                <a:solidFill>
                  <a:schemeClr val="lt1"/>
                </a:solidFill>
                <a:latin typeface="Questrial"/>
                <a:ea typeface="Questrial"/>
                <a:cs typeface="Questrial"/>
                <a:sym typeface="Questrial"/>
              </a:rPr>
              <a:t>according to government </a:t>
            </a:r>
            <a:r>
              <a:rPr lang="en-US" sz="4000" dirty="0" smtClean="0">
                <a:solidFill>
                  <a:schemeClr val="lt1"/>
                </a:solidFill>
                <a:latin typeface="Questrial"/>
                <a:ea typeface="Questrial"/>
                <a:cs typeface="Questrial"/>
                <a:sym typeface="Questrial"/>
              </a:rPr>
              <a:t>policy</a:t>
            </a:r>
            <a:r>
              <a:rPr lang="en" sz="4000" dirty="0" smtClean="0">
                <a:solidFill>
                  <a:schemeClr val="accent1">
                    <a:lumMod val="40000"/>
                    <a:lumOff val="60000"/>
                  </a:schemeClr>
                </a:solidFill>
                <a:latin typeface="Questrial"/>
                <a:ea typeface="Questrial"/>
                <a:cs typeface="Questrial"/>
                <a:sym typeface="Questrial"/>
              </a:rPr>
              <a:t>. </a:t>
            </a:r>
            <a:endParaRPr lang="en" sz="4000" dirty="0">
              <a:solidFill>
                <a:schemeClr val="accent1">
                  <a:lumMod val="40000"/>
                  <a:lumOff val="60000"/>
                </a:schemeClr>
              </a:solidFill>
              <a:latin typeface="Questrial"/>
              <a:ea typeface="Questrial"/>
              <a:cs typeface="Questrial"/>
              <a:sym typeface="Questrial"/>
            </a:endParaRPr>
          </a:p>
          <a:p>
            <a:pPr marL="0" marR="0" lvl="0" indent="0" algn="l" rtl="0">
              <a:lnSpc>
                <a:spcPct val="100000"/>
              </a:lnSpc>
              <a:spcBef>
                <a:spcPts val="0"/>
              </a:spcBef>
              <a:spcAft>
                <a:spcPts val="0"/>
              </a:spcAft>
              <a:buClr>
                <a:srgbClr val="888888"/>
              </a:buClr>
              <a:buSzPct val="25000"/>
              <a:buFont typeface="Source Sans Pro"/>
              <a:buNone/>
            </a:pPr>
            <a:endParaRPr lang="en" sz="4000" b="0" i="0" u="none" strike="noStrike" cap="none" dirty="0">
              <a:solidFill>
                <a:schemeClr val="accent1">
                  <a:lumMod val="40000"/>
                  <a:lumOff val="60000"/>
                </a:schemeClr>
              </a:solidFill>
              <a:latin typeface="Questrial"/>
              <a:ea typeface="Questrial"/>
              <a:cs typeface="Questrial"/>
              <a:sym typeface="Questrial"/>
            </a:endParaRPr>
          </a:p>
        </p:txBody>
      </p:sp>
      <p:sp>
        <p:nvSpPr>
          <p:cNvPr id="4" name="Shape 336"/>
          <p:cNvSpPr/>
          <p:nvPr/>
        </p:nvSpPr>
        <p:spPr>
          <a:xfrm>
            <a:off x="-28073" y="6477000"/>
            <a:ext cx="9172200" cy="228600"/>
          </a:xfrm>
          <a:prstGeom prst="rect">
            <a:avLst/>
          </a:prstGeom>
          <a:solidFill>
            <a:schemeClr val="accent1"/>
          </a:solidFill>
          <a:ln>
            <a:noFill/>
          </a:ln>
        </p:spPr>
        <p:txBody>
          <a:bodyPr lIns="91425" tIns="45700" rIns="91425" bIns="45700" anchor="ctr" anchorCtr="0">
            <a:noAutofit/>
          </a:bodyPr>
          <a:lstStyle/>
          <a:p>
            <a:pPr algn="ctr">
              <a:buClr>
                <a:srgbClr val="000000"/>
              </a:buClr>
              <a:buFont typeface="Arial"/>
              <a:buNone/>
            </a:pPr>
            <a:endParaRPr sz="1800">
              <a:solidFill>
                <a:srgbClr val="FFFFFF"/>
              </a:solidFill>
              <a:latin typeface="Source Sans Pro"/>
              <a:ea typeface="Source Sans Pro"/>
              <a:cs typeface="Source Sans Pro"/>
              <a:sym typeface="Source Sans Pro"/>
            </a:endParaRPr>
          </a:p>
        </p:txBody>
      </p:sp>
      <p:sp>
        <p:nvSpPr>
          <p:cNvPr id="2" name="TextBox 1"/>
          <p:cNvSpPr txBox="1"/>
          <p:nvPr/>
        </p:nvSpPr>
        <p:spPr>
          <a:xfrm>
            <a:off x="914400" y="4340423"/>
            <a:ext cx="6715300" cy="307777"/>
          </a:xfrm>
          <a:prstGeom prst="rect">
            <a:avLst/>
          </a:prstGeom>
          <a:noFill/>
        </p:spPr>
        <p:txBody>
          <a:bodyPr wrap="none" rtlCol="0">
            <a:spAutoFit/>
          </a:bodyPr>
          <a:lstStyle/>
          <a:p>
            <a:r>
              <a:rPr lang="en" dirty="0">
                <a:solidFill>
                  <a:srgbClr val="91993E">
                    <a:lumMod val="40000"/>
                    <a:lumOff val="60000"/>
                  </a:srgbClr>
                </a:solidFill>
                <a:latin typeface="Questrial"/>
                <a:ea typeface="Questrial"/>
                <a:cs typeface="Questrial"/>
                <a:sym typeface="Questrial"/>
              </a:rPr>
              <a:t>See the Data Notes at the end for more on how data were collected and analyzed.</a:t>
            </a:r>
            <a:endParaRPr lang="en-US" dirty="0"/>
          </a:p>
        </p:txBody>
      </p:sp>
    </p:spTree>
    <p:extLst>
      <p:ext uri="{BB962C8B-B14F-4D97-AF65-F5344CB8AC3E}">
        <p14:creationId xmlns:p14="http://schemas.microsoft.com/office/powerpoint/2010/main" val="3796912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_presentation_template_NoLeaf_basic">
  <a:themeElements>
    <a:clrScheme name="SPRING - branded">
      <a:dk1>
        <a:srgbClr val="000000"/>
      </a:dk1>
      <a:lt1>
        <a:srgbClr val="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15951</TotalTime>
  <Words>2412</Words>
  <Application>Microsoft Office PowerPoint</Application>
  <PresentationFormat>On-screen Show (4:3)</PresentationFormat>
  <Paragraphs>280</Paragraphs>
  <Slides>27</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Arial Unicode MS</vt:lpstr>
      <vt:lpstr>Calibri</vt:lpstr>
      <vt:lpstr>Questrial</vt:lpstr>
      <vt:lpstr>Source Sans Pro</vt:lpstr>
      <vt:lpstr>Quattrocento Sans</vt:lpstr>
      <vt:lpstr>Wingdings</vt:lpstr>
      <vt:lpstr>simple-light-2</vt:lpstr>
      <vt:lpstr>spring_presentation_template_NoLeaf_basic</vt:lpstr>
      <vt:lpstr>1_simple-light-2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Additional Resources on CHWs </vt:lpstr>
      <vt:lpstr>Additional Resources from Malawi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SPRING/JSI</dc:creator>
  <cp:lastModifiedBy>JSI</cp:lastModifiedBy>
  <cp:revision>219</cp:revision>
  <cp:lastPrinted>2016-09-15T02:44:09Z</cp:lastPrinted>
  <dcterms:modified xsi:type="dcterms:W3CDTF">2017-01-19T01:55:16Z</dcterms:modified>
</cp:coreProperties>
</file>