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67"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5" autoAdjust="0"/>
    <p:restoredTop sz="75408" autoAdjust="0"/>
  </p:normalViewPr>
  <p:slideViewPr>
    <p:cSldViewPr>
      <p:cViewPr>
        <p:scale>
          <a:sx n="90" d="100"/>
          <a:sy n="90" d="100"/>
        </p:scale>
        <p:origin x="-72" y="-72"/>
      </p:cViewPr>
      <p:guideLst>
        <p:guide orient="horz" pos="864"/>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26023156493048222"/>
          <c:w val="0.88318932832957253"/>
          <c:h val="0.64485509118932549"/>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Sheet1!$A$2:$A$5</c:f>
              <c:numCache>
                <c:formatCode>General</c:formatCode>
                <c:ptCount val="4"/>
                <c:pt idx="0">
                  <c:v>1987</c:v>
                </c:pt>
                <c:pt idx="1">
                  <c:v>1996</c:v>
                </c:pt>
                <c:pt idx="2">
                  <c:v>2001</c:v>
                </c:pt>
                <c:pt idx="3">
                  <c:v>2006</c:v>
                </c:pt>
              </c:numCache>
            </c:numRef>
          </c:cat>
          <c:val>
            <c:numRef>
              <c:f>Sheet1!$B$2:$B$5</c:f>
              <c:numCache>
                <c:formatCode>General</c:formatCode>
                <c:ptCount val="4"/>
                <c:pt idx="0">
                  <c:v>36</c:v>
                </c:pt>
                <c:pt idx="1">
                  <c:v>40</c:v>
                </c:pt>
                <c:pt idx="2">
                  <c:v>43</c:v>
                </c:pt>
                <c:pt idx="3">
                  <c:v>39</c:v>
                </c:pt>
              </c:numCache>
            </c:numRef>
          </c:val>
        </c:ser>
        <c:dLbls>
          <c:showLegendKey val="0"/>
          <c:showVal val="1"/>
          <c:showCatName val="0"/>
          <c:showSerName val="0"/>
          <c:showPercent val="0"/>
          <c:showBubbleSize val="0"/>
        </c:dLbls>
        <c:gapWidth val="50"/>
        <c:overlap val="40"/>
        <c:axId val="147133952"/>
        <c:axId val="149705472"/>
      </c:barChart>
      <c:catAx>
        <c:axId val="147133952"/>
        <c:scaling>
          <c:orientation val="minMax"/>
        </c:scaling>
        <c:delete val="0"/>
        <c:axPos val="b"/>
        <c:numFmt formatCode="General" sourceLinked="1"/>
        <c:majorTickMark val="none"/>
        <c:minorTickMark val="none"/>
        <c:tickLblPos val="nextTo"/>
        <c:txPr>
          <a:bodyPr/>
          <a:lstStyle/>
          <a:p>
            <a:pPr>
              <a:defRPr sz="1000"/>
            </a:pPr>
            <a:endParaRPr lang="en-US"/>
          </a:p>
        </c:txPr>
        <c:crossAx val="149705472"/>
        <c:crosses val="autoZero"/>
        <c:auto val="1"/>
        <c:lblAlgn val="ctr"/>
        <c:lblOffset val="100"/>
        <c:noMultiLvlLbl val="0"/>
      </c:catAx>
      <c:valAx>
        <c:axId val="149705472"/>
        <c:scaling>
          <c:orientation val="minMax"/>
          <c:min val="0"/>
        </c:scaling>
        <c:delete val="1"/>
        <c:axPos val="l"/>
        <c:numFmt formatCode="General" sourceLinked="1"/>
        <c:majorTickMark val="none"/>
        <c:minorTickMark val="none"/>
        <c:tickLblPos val="nextTo"/>
        <c:crossAx val="1471339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27339660337106675"/>
          <c:w val="0.95416662538675434"/>
          <c:h val="0.63982382548191097"/>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Sheet1!$A$2:$A$5</c:f>
              <c:numCache>
                <c:formatCode>General</c:formatCode>
                <c:ptCount val="4"/>
                <c:pt idx="0">
                  <c:v>1990</c:v>
                </c:pt>
                <c:pt idx="1">
                  <c:v>1996</c:v>
                </c:pt>
                <c:pt idx="2">
                  <c:v>2001</c:v>
                </c:pt>
                <c:pt idx="3">
                  <c:v>2006</c:v>
                </c:pt>
              </c:numCache>
            </c:numRef>
          </c:cat>
          <c:val>
            <c:numRef>
              <c:f>Sheet1!$B$2:$B$5</c:f>
              <c:numCache>
                <c:formatCode>General</c:formatCode>
                <c:ptCount val="4"/>
                <c:pt idx="0">
                  <c:v>85.2</c:v>
                </c:pt>
                <c:pt idx="1">
                  <c:v>85</c:v>
                </c:pt>
                <c:pt idx="2">
                  <c:v>83.7</c:v>
                </c:pt>
                <c:pt idx="3">
                  <c:v>82</c:v>
                </c:pt>
              </c:numCache>
            </c:numRef>
          </c:val>
        </c:ser>
        <c:dLbls>
          <c:showLegendKey val="0"/>
          <c:showVal val="1"/>
          <c:showCatName val="0"/>
          <c:showSerName val="0"/>
          <c:showPercent val="0"/>
          <c:showBubbleSize val="0"/>
        </c:dLbls>
        <c:gapWidth val="50"/>
        <c:overlap val="40"/>
        <c:axId val="155012480"/>
        <c:axId val="155229184"/>
      </c:barChart>
      <c:catAx>
        <c:axId val="155012480"/>
        <c:scaling>
          <c:orientation val="minMax"/>
        </c:scaling>
        <c:delete val="0"/>
        <c:axPos val="b"/>
        <c:numFmt formatCode="General" sourceLinked="1"/>
        <c:majorTickMark val="none"/>
        <c:minorTickMark val="none"/>
        <c:tickLblPos val="nextTo"/>
        <c:txPr>
          <a:bodyPr/>
          <a:lstStyle/>
          <a:p>
            <a:pPr>
              <a:defRPr sz="1000"/>
            </a:pPr>
            <a:endParaRPr lang="en-US"/>
          </a:p>
        </c:txPr>
        <c:crossAx val="155229184"/>
        <c:crosses val="autoZero"/>
        <c:auto val="1"/>
        <c:lblAlgn val="ctr"/>
        <c:lblOffset val="100"/>
        <c:noMultiLvlLbl val="0"/>
      </c:catAx>
      <c:valAx>
        <c:axId val="155229184"/>
        <c:scaling>
          <c:orientation val="minMax"/>
          <c:min val="0"/>
        </c:scaling>
        <c:delete val="1"/>
        <c:axPos val="l"/>
        <c:numFmt formatCode="General" sourceLinked="1"/>
        <c:majorTickMark val="none"/>
        <c:minorTickMark val="none"/>
        <c:tickLblPos val="nextTo"/>
        <c:crossAx val="1550124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Mali.</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0.04131</cdr:x>
      <cdr:y>0.08163</cdr:y>
    </cdr:from>
    <cdr:to>
      <cdr:x>0.86575</cdr:x>
      <cdr:y>0.23162</cdr:y>
    </cdr:to>
    <cdr:sp macro="" textlink="">
      <cdr:nvSpPr>
        <cdr:cNvPr id="2" name="TextBox 1"/>
        <cdr:cNvSpPr txBox="1"/>
      </cdr:nvSpPr>
      <cdr:spPr>
        <a:xfrm xmlns:a="http://schemas.openxmlformats.org/drawingml/2006/main">
          <a:off x="179300" y="223539"/>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Mali’s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marR="0" indent="-176131"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lang="en"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fontAlgn="base"/>
            <a:endParaRPr lang="en-US" dirty="0"/>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dirty="0"/>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11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46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9958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SzPct val="25000"/>
            </a:pPr>
            <a:endParaRPr lang="en"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indent="-176131">
              <a:buClr>
                <a:schemeClr val="dk1"/>
              </a:buClr>
              <a:buSzPct val="100000"/>
              <a:buFont typeface="Arial"/>
              <a:buChar char="•"/>
            </a:pPr>
            <a:endParaRPr lang="en"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jpe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mcinthealthhumrights.biomedcentral.com/articles/10.1186/1472-698X-9-28" TargetMode="External"/><Relationship Id="rId2" Type="http://schemas.openxmlformats.org/officeDocument/2006/relationships/hyperlink" Target="https://www.ncbi.nlm.nih.gov/pmc/articles/PMC4359271/" TargetMode="External"/><Relationship Id="rId1" Type="http://schemas.openxmlformats.org/officeDocument/2006/relationships/slideLayout" Target="../slideLayouts/slideLayout2.xml"/><Relationship Id="rId4" Type="http://schemas.openxmlformats.org/officeDocument/2006/relationships/hyperlink" Target="http://www.coverage-monitoring.org/wp-content/uploads/2016/01/Etude-sur-le-fonctionnement-des-relais-communautaire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704822.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33400" y="125880"/>
            <a:ext cx="6223629" cy="6223629"/>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83845"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Mali</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4">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Mali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1489061061"/>
              </p:ext>
            </p:extLst>
          </p:nvPr>
        </p:nvGraphicFramePr>
        <p:xfrm>
          <a:off x="423809" y="1294598"/>
          <a:ext cx="5735053" cy="4496604"/>
        </p:xfrm>
        <a:graphic>
          <a:graphicData uri="http://schemas.openxmlformats.org/drawingml/2006/table">
            <a:tbl>
              <a:tblPr firstRow="1" bandRow="1">
                <a:tableStyleId>{70B7DEA9-941F-4DE4-B690-58208C39A6B7}</a:tableStyleId>
              </a:tblPr>
              <a:tblGrid>
                <a:gridCol w="4147784"/>
                <a:gridCol w="1587269"/>
              </a:tblGrid>
              <a:tr h="999370">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881860">
                <a:tc>
                  <a:txBody>
                    <a:bodyPr/>
                    <a:lstStyle/>
                    <a:p>
                      <a:pPr>
                        <a:spcAft>
                          <a:spcPts val="1000"/>
                        </a:spcAft>
                      </a:pPr>
                      <a:r>
                        <a:rPr lang="en-US" sz="2000" dirty="0" smtClean="0">
                          <a:latin typeface="Questrial" panose="020B0604020202020204" charset="0"/>
                        </a:rPr>
                        <a:t>Decennial Health and</a:t>
                      </a:r>
                      <a:r>
                        <a:rPr lang="en-US" sz="2000" baseline="0" dirty="0" smtClean="0">
                          <a:latin typeface="Questrial" panose="020B0604020202020204" charset="0"/>
                        </a:rPr>
                        <a:t> </a:t>
                      </a:r>
                      <a:r>
                        <a:rPr lang="en-US" sz="2000" dirty="0" smtClean="0">
                          <a:latin typeface="Questrial" panose="020B0604020202020204" charset="0"/>
                        </a:rPr>
                        <a:t>Social Development</a:t>
                      </a:r>
                      <a:r>
                        <a:rPr lang="en-US" sz="2000" baseline="0" dirty="0" smtClean="0">
                          <a:latin typeface="Questrial" panose="020B0604020202020204" charset="0"/>
                        </a:rPr>
                        <a:t> </a:t>
                      </a:r>
                      <a:r>
                        <a:rPr lang="en-US" sz="2000" dirty="0" smtClean="0">
                          <a:latin typeface="Questrial" panose="020B0604020202020204" charset="0"/>
                        </a:rPr>
                        <a:t>Plan</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Unknown</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912744">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Decennial Health and</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Social Development</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Program</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Unknown</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851315">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Essential Community</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Health Care: ASC</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Handbook</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851315">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SEC National</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Implementation</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Guide</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457201"/>
            <a:ext cx="73152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chemeClr val="accent6"/>
                </a:solidFill>
                <a:latin typeface="Questrial"/>
                <a:ea typeface="Questrial"/>
                <a:cs typeface="Questrial"/>
                <a:sym typeface="Questrial"/>
              </a:rPr>
              <a:t>Mali</a:t>
            </a:r>
            <a:r>
              <a:rPr lang="en" sz="2800" b="0" i="0" u="none" strike="noStrike" cap="none" dirty="0" smtClean="0">
                <a:solidFill>
                  <a:srgbClr val="646561"/>
                </a:solidFill>
                <a:latin typeface="Questrial"/>
                <a:ea typeface="Questrial"/>
                <a:cs typeface="Questrial"/>
                <a:sym typeface="Questrial"/>
              </a:rPr>
              <a:t> has </a:t>
            </a:r>
            <a:r>
              <a:rPr lang="en" sz="2800" b="1" i="0" u="none" strike="noStrike" cap="none" dirty="0" smtClean="0">
                <a:solidFill>
                  <a:schemeClr val="accent1"/>
                </a:solidFill>
                <a:latin typeface="Questrial"/>
                <a:ea typeface="Questrial"/>
                <a:cs typeface="Questrial"/>
                <a:sym typeface="Questrial"/>
              </a:rPr>
              <a:t>two distinct cadres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workers.</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524000"/>
            <a:ext cx="4953000" cy="4343400"/>
          </a:xfrm>
          <a:prstGeom prst="rect">
            <a:avLst/>
          </a:prstGeom>
          <a:noFill/>
          <a:ln>
            <a:noFill/>
          </a:ln>
        </p:spPr>
        <p:txBody>
          <a:bodyPr lIns="91425" tIns="45700" rIns="91425" bIns="45700" anchor="t" anchorCtr="0">
            <a:noAutofit/>
          </a:bodyPr>
          <a:lstStyle/>
          <a:p>
            <a:pPr>
              <a:buClr>
                <a:schemeClr val="dk1"/>
              </a:buClr>
              <a:buSzPct val="25000"/>
            </a:pPr>
            <a:r>
              <a:rPr lang="en" sz="1800" b="1" i="0" u="none" strike="noStrike" cap="none" dirty="0" smtClean="0">
                <a:solidFill>
                  <a:schemeClr val="accent1"/>
                </a:solidFill>
                <a:latin typeface="Questrial"/>
                <a:ea typeface="Questrial"/>
                <a:cs typeface="Questrial"/>
                <a:sym typeface="Questrial"/>
              </a:rPr>
              <a:t>1. </a:t>
            </a:r>
            <a:r>
              <a:rPr lang="en" sz="1800" b="1" dirty="0" smtClean="0">
                <a:solidFill>
                  <a:schemeClr val="accent1"/>
                </a:solidFill>
                <a:latin typeface="Questrial"/>
                <a:ea typeface="Questrial"/>
                <a:cs typeface="Questrial"/>
                <a:sym typeface="Questrial"/>
              </a:rPr>
              <a:t>Community Health Agents (ASC) </a:t>
            </a:r>
            <a:r>
              <a:rPr lang="en" sz="1800" dirty="0">
                <a:latin typeface="Questrial" panose="020B0604020202020204" charset="0"/>
                <a:sym typeface="Questrial"/>
              </a:rPr>
              <a:t>– </a:t>
            </a:r>
            <a:r>
              <a:rPr lang="en-US" sz="1800" dirty="0" smtClean="0">
                <a:latin typeface="Questrial" panose="020B0604020202020204" charset="0"/>
              </a:rPr>
              <a:t>salaried and </a:t>
            </a:r>
            <a:r>
              <a:rPr lang="en-US" sz="1800" dirty="0">
                <a:latin typeface="Questrial" panose="020B0604020202020204" charset="0"/>
              </a:rPr>
              <a:t>have had previous training as </a:t>
            </a:r>
            <a:r>
              <a:rPr lang="en-US" sz="1800" dirty="0" smtClean="0">
                <a:latin typeface="Questrial" panose="020B0604020202020204" charset="0"/>
              </a:rPr>
              <a:t>nurses’ </a:t>
            </a:r>
            <a:r>
              <a:rPr lang="en-US" sz="1800" dirty="0">
                <a:latin typeface="Questrial" panose="020B0604020202020204" charset="0"/>
              </a:rPr>
              <a:t>aides or auxiliary midwives, and deliver basic reproductive, maternal, newborn, and child health, nutrition, and WASH interventions within their coverage areas, known as ASC sites</a:t>
            </a:r>
            <a:r>
              <a:rPr lang="en-US" sz="1800" dirty="0" smtClean="0">
                <a:latin typeface="Questrial" panose="020B0604020202020204" charset="0"/>
              </a:rPr>
              <a:t>. </a:t>
            </a:r>
            <a:endParaRPr lang="en" sz="1800" dirty="0">
              <a:solidFill>
                <a:schemeClr val="tx1"/>
              </a:solidFill>
              <a:latin typeface="Questrial" panose="020B0604020202020204" charset="0"/>
              <a:ea typeface="Questrial"/>
              <a:cs typeface="Questrial"/>
              <a:sym typeface="Questrial"/>
            </a:endParaRPr>
          </a:p>
          <a:p>
            <a:pPr>
              <a:buClr>
                <a:schemeClr val="dk1"/>
              </a:buClr>
              <a:buSzPct val="25000"/>
            </a:pPr>
            <a:endParaRPr lang="en" sz="1800" b="1" i="0" u="none" strike="noStrike" cap="none" dirty="0" smtClean="0">
              <a:solidFill>
                <a:schemeClr val="accent1"/>
              </a:solidFill>
              <a:latin typeface="Questrial"/>
              <a:ea typeface="Questrial"/>
              <a:cs typeface="Questrial"/>
              <a:sym typeface="Questrial"/>
            </a:endParaRPr>
          </a:p>
          <a:p>
            <a:pPr>
              <a:buClr>
                <a:schemeClr val="dk1"/>
              </a:buClr>
              <a:buSzPct val="25000"/>
            </a:pPr>
            <a:r>
              <a:rPr lang="en" sz="1800" b="1" i="0" u="none" strike="noStrike" cap="none" dirty="0" smtClean="0">
                <a:solidFill>
                  <a:schemeClr val="accent1"/>
                </a:solidFill>
                <a:latin typeface="Questrial"/>
                <a:ea typeface="Questrial"/>
                <a:cs typeface="Questrial"/>
                <a:sym typeface="Questrial"/>
              </a:rPr>
              <a:t>2. </a:t>
            </a:r>
            <a:r>
              <a:rPr lang="en" sz="1800" b="1" dirty="0" smtClean="0">
                <a:solidFill>
                  <a:schemeClr val="accent1"/>
                </a:solidFill>
                <a:latin typeface="Questrial"/>
                <a:ea typeface="Questrial"/>
                <a:cs typeface="Questrial"/>
                <a:sym typeface="Questrial"/>
              </a:rPr>
              <a:t>Relais Communitaires (Relais) </a:t>
            </a:r>
            <a:r>
              <a:rPr lang="en" sz="1800" dirty="0">
                <a:latin typeface="Questrial" panose="020B0604020202020204" charset="0"/>
                <a:sym typeface="Questrial"/>
              </a:rPr>
              <a:t>– </a:t>
            </a:r>
            <a:r>
              <a:rPr lang="en-US" sz="1800" dirty="0">
                <a:latin typeface="Questrial" panose="020B0604020202020204" charset="0"/>
              </a:rPr>
              <a:t>volunteers who assist the ASC in health promotion, community mobilization, and service </a:t>
            </a:r>
            <a:r>
              <a:rPr lang="en-US" sz="1800" dirty="0" smtClean="0">
                <a:latin typeface="Questrial" panose="020B0604020202020204" charset="0"/>
              </a:rPr>
              <a:t>delivery. </a:t>
            </a:r>
            <a:endParaRPr lang="en" sz="1800" dirty="0">
              <a:solidFill>
                <a:schemeClr val="tx1"/>
              </a:solidFill>
              <a:latin typeface="Questrial" panose="020B0604020202020204" charset="0"/>
              <a:ea typeface="Questrial"/>
              <a:cs typeface="Questrial"/>
              <a:sym typeface="Questrial"/>
            </a:endParaRPr>
          </a:p>
        </p:txBody>
      </p:sp>
      <p:sp>
        <p:nvSpPr>
          <p:cNvPr id="2" name="TextBox 1"/>
          <p:cNvSpPr txBox="1"/>
          <p:nvPr/>
        </p:nvSpPr>
        <p:spPr>
          <a:xfrm>
            <a:off x="5703205" y="1524000"/>
            <a:ext cx="3291840" cy="830997"/>
          </a:xfrm>
          <a:prstGeom prst="rect">
            <a:avLst/>
          </a:prstGeom>
          <a:noFill/>
        </p:spPr>
        <p:txBody>
          <a:bodyPr wrap="square" rtlCol="0">
            <a:spAutoFit/>
          </a:bodyPr>
          <a:lstStyle/>
          <a:p>
            <a:pPr lvl="0"/>
            <a:r>
              <a:rPr lang="en-US" sz="2000" b="1" dirty="0" smtClean="0">
                <a:solidFill>
                  <a:srgbClr val="91993E"/>
                </a:solidFill>
                <a:latin typeface="Questrial" panose="020B0604020202020204" charset="0"/>
              </a:rPr>
              <a:t>2,317 </a:t>
            </a:r>
            <a:r>
              <a:rPr lang="en-US" b="1" dirty="0">
                <a:solidFill>
                  <a:srgbClr val="91993E"/>
                </a:solidFill>
                <a:latin typeface="Questrial" panose="020B0604020202020204" charset="0"/>
              </a:rPr>
              <a:t>in </a:t>
            </a:r>
            <a:r>
              <a:rPr lang="en-US" b="1" dirty="0" smtClean="0">
                <a:solidFill>
                  <a:srgbClr val="91993E"/>
                </a:solidFill>
                <a:latin typeface="Questrial" panose="020B0604020202020204" charset="0"/>
              </a:rPr>
              <a:t>country*</a:t>
            </a:r>
            <a:r>
              <a:rPr lang="en-US" dirty="0">
                <a:solidFill>
                  <a:srgbClr val="91993E">
                    <a:lumMod val="75000"/>
                  </a:srgbClr>
                </a:solidFill>
                <a:latin typeface="Questrial" panose="020B0604020202020204" charset="0"/>
              </a:rPr>
              <a:t/>
            </a:r>
            <a:br>
              <a:rPr lang="en-US" dirty="0">
                <a:solidFill>
                  <a:srgbClr val="91993E">
                    <a:lumMod val="75000"/>
                  </a:srgbClr>
                </a:solidFill>
                <a:latin typeface="Questrial" panose="020B0604020202020204" charset="0"/>
              </a:rPr>
            </a:br>
            <a:r>
              <a:rPr lang="en-US" dirty="0" smtClean="0">
                <a:latin typeface="Questrial" panose="020B0604020202020204" charset="0"/>
              </a:rPr>
              <a:t>1: 700 people (southern Mali)</a:t>
            </a:r>
            <a:endParaRPr lang="en-US" dirty="0">
              <a:latin typeface="Questrial" panose="020B0604020202020204" charset="0"/>
            </a:endParaRPr>
          </a:p>
          <a:p>
            <a:pPr lvl="0"/>
            <a:r>
              <a:rPr lang="en-US" dirty="0" smtClean="0">
                <a:latin typeface="Questrial" panose="020B0604020202020204" charset="0"/>
              </a:rPr>
              <a:t>1 : 100-500 people (northern Mali)</a:t>
            </a:r>
            <a:endParaRPr lang="en-US" dirty="0">
              <a:latin typeface="Questrial" panose="020B0604020202020204" charset="0"/>
            </a:endParaRPr>
          </a:p>
        </p:txBody>
      </p:sp>
      <p:sp>
        <p:nvSpPr>
          <p:cNvPr id="7" name="Rectangle 6"/>
          <p:cNvSpPr/>
          <p:nvPr/>
        </p:nvSpPr>
        <p:spPr>
          <a:xfrm>
            <a:off x="5703205" y="3695700"/>
            <a:ext cx="3424988" cy="615553"/>
          </a:xfrm>
          <a:prstGeom prst="rect">
            <a:avLst/>
          </a:prstGeom>
          <a:noFill/>
        </p:spPr>
        <p:txBody>
          <a:bodyPr wrap="square" rtlCol="0">
            <a:spAutoFit/>
          </a:bodyPr>
          <a:lstStyle/>
          <a:p>
            <a:r>
              <a:rPr lang="en-US" sz="2000" b="1" dirty="0" smtClean="0">
                <a:solidFill>
                  <a:schemeClr val="accent1"/>
                </a:solidFill>
                <a:latin typeface="Questrial" panose="020B0604020202020204" charset="0"/>
              </a:rPr>
              <a:t>26,939 </a:t>
            </a:r>
            <a:r>
              <a:rPr lang="en-US" b="1" dirty="0">
                <a:solidFill>
                  <a:schemeClr val="accent1"/>
                </a:solidFill>
                <a:latin typeface="Questrial" panose="020B0604020202020204" charset="0"/>
              </a:rPr>
              <a:t>in country</a:t>
            </a:r>
            <a:r>
              <a:rPr lang="en-US" dirty="0">
                <a:solidFill>
                  <a:schemeClr val="accent1">
                    <a:lumMod val="75000"/>
                  </a:schemeClr>
                </a:solidFill>
                <a:latin typeface="Questrial" panose="020B0604020202020204" charset="0"/>
              </a:rPr>
              <a:t/>
            </a:r>
            <a:br>
              <a:rPr lang="en-US" dirty="0">
                <a:solidFill>
                  <a:schemeClr val="accent1">
                    <a:lumMod val="75000"/>
                  </a:schemeClr>
                </a:solidFill>
                <a:latin typeface="Questrial" panose="020B0604020202020204" charset="0"/>
              </a:rPr>
            </a:br>
            <a:r>
              <a:rPr lang="en-US" dirty="0" smtClean="0">
                <a:solidFill>
                  <a:schemeClr val="tx1"/>
                </a:solidFill>
                <a:latin typeface="Questrial" panose="020B0604020202020204" charset="0"/>
              </a:rPr>
              <a:t>1: 50 households</a:t>
            </a:r>
            <a:endParaRPr lang="en-US" sz="1600" dirty="0">
              <a:solidFill>
                <a:schemeClr val="accent1">
                  <a:lumMod val="75000"/>
                </a:schemeClr>
              </a:solidFill>
              <a:latin typeface="Questrial" panose="020B0604020202020204" charset="0"/>
            </a:endParaRPr>
          </a:p>
        </p:txBody>
      </p:sp>
      <p:sp>
        <p:nvSpPr>
          <p:cNvPr id="3" name="TextBox 2"/>
          <p:cNvSpPr txBox="1"/>
          <p:nvPr/>
        </p:nvSpPr>
        <p:spPr>
          <a:xfrm>
            <a:off x="228600" y="6248400"/>
            <a:ext cx="6304631" cy="461665"/>
          </a:xfrm>
          <a:prstGeom prst="rect">
            <a:avLst/>
          </a:prstGeom>
          <a:noFill/>
        </p:spPr>
        <p:txBody>
          <a:bodyPr wrap="square" rtlCol="0">
            <a:spAutoFit/>
          </a:bodyPr>
          <a:lstStyle/>
          <a:p>
            <a:r>
              <a:rPr lang="en-US" sz="1200" dirty="0" smtClean="0">
                <a:solidFill>
                  <a:schemeClr val="accent6"/>
                </a:solidFill>
                <a:latin typeface="Questrial" panose="020B0604020202020204" charset="0"/>
              </a:rPr>
              <a:t>*Data </a:t>
            </a:r>
            <a:r>
              <a:rPr lang="en-US" sz="1200" dirty="0">
                <a:solidFill>
                  <a:schemeClr val="accent6"/>
                </a:solidFill>
                <a:latin typeface="Questrial" panose="020B0604020202020204" charset="0"/>
              </a:rPr>
              <a:t>from 2014 shows that 2,317 ASC were trained in community integrated management of childhood illness. Data on the total number of ASC is not available.</a:t>
            </a: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a:t>
            </a:r>
            <a:r>
              <a:rPr lang="en" sz="2800" dirty="0" smtClean="0">
                <a:solidFill>
                  <a:schemeClr val="accent6"/>
                </a:solidFill>
                <a:latin typeface="Questrial"/>
                <a:ea typeface="Questrial"/>
                <a:cs typeface="Questrial"/>
                <a:sym typeface="Questrial"/>
              </a:rPr>
              <a:t>Mali</a:t>
            </a:r>
            <a:r>
              <a:rPr lang="en" sz="2800" i="0" u="none" strike="noStrike" cap="none" dirty="0" smtClean="0">
                <a:solidFill>
                  <a:schemeClr val="accent6"/>
                </a:solidFill>
                <a:latin typeface="Questrial"/>
                <a:ea typeface="Questrial"/>
                <a:cs typeface="Questrial"/>
                <a:sym typeface="Questrial"/>
              </a:rPr>
              <a:t>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3252844860"/>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HIV/AIDS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Tuberculosis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dirty="0"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a:t>
            </a:r>
            <a:r>
              <a:rPr lang="en" sz="4000" dirty="0" smtClean="0">
                <a:solidFill>
                  <a:schemeClr val="lt1"/>
                </a:solidFill>
                <a:latin typeface="Questrial"/>
                <a:ea typeface="Questrial"/>
                <a:cs typeface="Questrial"/>
                <a:sym typeface="Questrial"/>
              </a:rPr>
              <a:t>Mali</a:t>
            </a:r>
            <a:r>
              <a:rPr lang="en" sz="4000" b="0" i="0" u="none" strike="noStrike" cap="none" dirty="0" smtClean="0">
                <a:solidFill>
                  <a:schemeClr val="lt1"/>
                </a:solidFill>
                <a:latin typeface="Questrial"/>
                <a:ea typeface="Questrial"/>
                <a:cs typeface="Questrial"/>
                <a:sym typeface="Questrial"/>
              </a:rPr>
              <a:t>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3323987"/>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a:p>
            <a:r>
              <a:rPr lang="en-US" dirty="0" smtClean="0">
                <a:latin typeface="Questrial" panose="020B0604020202020204" charset="0"/>
              </a:rPr>
              <a:t>Community health workers who provide services are identified by cadre:</a:t>
            </a:r>
            <a:endParaRPr lang="en-US" dirty="0">
              <a:latin typeface="Questrial" panose="020B0604020202020204" charset="0"/>
            </a:endParaRPr>
          </a:p>
          <a:p>
            <a:pPr lvl="2"/>
            <a:r>
              <a:rPr lang="en-US" b="1" dirty="0" smtClean="0">
                <a:latin typeface="Questrial" panose="020B0604020202020204" charset="0"/>
              </a:rPr>
              <a:t>ASC</a:t>
            </a:r>
            <a:r>
              <a:rPr lang="en-US" dirty="0" smtClean="0">
                <a:latin typeface="Questrial" panose="020B0604020202020204" charset="0"/>
              </a:rPr>
              <a:t>– Community Health Agents</a:t>
            </a:r>
          </a:p>
          <a:p>
            <a:pPr lvl="2"/>
            <a:r>
              <a:rPr lang="en-US" b="1" dirty="0" err="1" smtClean="0">
                <a:latin typeface="Questrial" panose="020B0604020202020204" charset="0"/>
              </a:rPr>
              <a:t>Relais</a:t>
            </a:r>
            <a:r>
              <a:rPr lang="en-US" dirty="0" smtClean="0">
                <a:latin typeface="Questrial" panose="020B0604020202020204" charset="0"/>
              </a:rPr>
              <a:t>– </a:t>
            </a:r>
            <a:r>
              <a:rPr lang="en-US" dirty="0" err="1" smtClean="0">
                <a:latin typeface="Questrial" panose="020B0604020202020204" charset="0"/>
              </a:rPr>
              <a:t>Relais</a:t>
            </a:r>
            <a:r>
              <a:rPr lang="en-US" dirty="0" smtClean="0">
                <a:latin typeface="Questrial" panose="020B0604020202020204" charset="0"/>
              </a:rPr>
              <a:t> </a:t>
            </a:r>
            <a:r>
              <a:rPr lang="en-US" dirty="0" err="1" smtClean="0">
                <a:latin typeface="Questrial" panose="020B0604020202020204" charset="0"/>
              </a:rPr>
              <a:t>Communitaires</a:t>
            </a:r>
            <a:endParaRPr lang="en-US" dirty="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458203624"/>
              </p:ext>
            </p:extLst>
          </p:nvPr>
        </p:nvGraphicFramePr>
        <p:xfrm>
          <a:off x="534879" y="2332683"/>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latin typeface="Questrial" panose="020B0604020202020204" charset="0"/>
                        </a:rPr>
                        <a:t>Cadres</a:t>
                      </a:r>
                      <a:r>
                        <a:rPr lang="en-US" sz="1100" i="1" baseline="0" dirty="0" smtClean="0">
                          <a:latin typeface="Questrial" panose="020B0604020202020204" charset="0"/>
                        </a:rPr>
                        <a:t> of CHWs who conduct this task</a:t>
                      </a: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653709"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199540911"/>
              </p:ext>
            </p:extLst>
          </p:nvPr>
        </p:nvGraphicFramePr>
        <p:xfrm>
          <a:off x="328001" y="914401"/>
          <a:ext cx="5082199" cy="952246"/>
        </p:xfrm>
        <a:graphic>
          <a:graphicData uri="http://schemas.openxmlformats.org/drawingml/2006/table">
            <a:tbl>
              <a:tblPr firstRow="1" bandRow="1">
                <a:tableStyleId>{70B7DEA9-941F-4DE4-B690-58208C39A6B7}</a:tableStyleId>
              </a:tblPr>
              <a:tblGrid>
                <a:gridCol w="3218125"/>
                <a:gridCol w="783125"/>
                <a:gridCol w="1080949"/>
              </a:tblGrid>
              <a:tr h="357886">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ACS</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7926799"/>
              </p:ext>
            </p:extLst>
          </p:nvPr>
        </p:nvGraphicFramePr>
        <p:xfrm>
          <a:off x="326084" y="2008930"/>
          <a:ext cx="5084115" cy="797560"/>
        </p:xfrm>
        <a:graphic>
          <a:graphicData uri="http://schemas.openxmlformats.org/drawingml/2006/table">
            <a:tbl>
              <a:tblPr firstRow="1" bandRow="1">
                <a:tableStyleId>{70B7DEA9-941F-4DE4-B690-58208C39A6B7}</a:tableStyleId>
              </a:tblPr>
              <a:tblGrid>
                <a:gridCol w="3206423"/>
                <a:gridCol w="685148"/>
                <a:gridCol w="1192544"/>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3751556" y="14812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51556" y="2438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2040555668"/>
              </p:ext>
            </p:extLst>
          </p:nvPr>
        </p:nvGraphicFramePr>
        <p:xfrm>
          <a:off x="304800" y="2976880"/>
          <a:ext cx="5106833" cy="1539240"/>
        </p:xfrm>
        <a:graphic>
          <a:graphicData uri="http://schemas.openxmlformats.org/drawingml/2006/table">
            <a:tbl>
              <a:tblPr firstRow="1" bandRow="1">
                <a:tableStyleId>{70B7DEA9-941F-4DE4-B690-58208C39A6B7}</a:tableStyleId>
              </a:tblPr>
              <a:tblGrid>
                <a:gridCol w="3124915"/>
                <a:gridCol w="609600"/>
                <a:gridCol w="1372318"/>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100102219"/>
              </p:ext>
            </p:extLst>
          </p:nvPr>
        </p:nvGraphicFramePr>
        <p:xfrm>
          <a:off x="305517" y="919480"/>
          <a:ext cx="5106116" cy="1965960"/>
        </p:xfrm>
        <a:graphic>
          <a:graphicData uri="http://schemas.openxmlformats.org/drawingml/2006/table">
            <a:tbl>
              <a:tblPr firstRow="1" bandRow="1">
                <a:tableStyleId>{70B7DEA9-941F-4DE4-B690-58208C39A6B7}</a:tableStyleId>
              </a:tblPr>
              <a:tblGrid>
                <a:gridCol w="3200398"/>
                <a:gridCol w="533400"/>
                <a:gridCol w="1372318"/>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719473784"/>
              </p:ext>
            </p:extLst>
          </p:nvPr>
        </p:nvGraphicFramePr>
        <p:xfrm>
          <a:off x="305515" y="4678680"/>
          <a:ext cx="5106118" cy="1112520"/>
        </p:xfrm>
        <a:graphic>
          <a:graphicData uri="http://schemas.openxmlformats.org/drawingml/2006/table">
            <a:tbl>
              <a:tblPr firstRow="1" bandRow="1">
                <a:tableStyleId>{70B7DEA9-941F-4DE4-B690-58208C39A6B7}</a:tableStyleId>
              </a:tblPr>
              <a:tblGrid>
                <a:gridCol w="3141086"/>
                <a:gridCol w="609600"/>
                <a:gridCol w="135543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3711177"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97529" y="54604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97529" y="512992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97529" y="425026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97529" y="39131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11177" y="34826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11177" y="219812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11177" y="133376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11177" y="2555107"/>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2312988232"/>
              </p:ext>
            </p:extLst>
          </p:nvPr>
        </p:nvGraphicFramePr>
        <p:xfrm>
          <a:off x="328000" y="917705"/>
          <a:ext cx="5158400" cy="797560"/>
        </p:xfrm>
        <a:graphic>
          <a:graphicData uri="http://schemas.openxmlformats.org/drawingml/2006/table">
            <a:tbl>
              <a:tblPr firstRow="1" bandRow="1">
                <a:tableStyleId>{70B7DEA9-941F-4DE4-B690-58208C39A6B7}</a:tableStyleId>
              </a:tblPr>
              <a:tblGrid>
                <a:gridCol w="3269571"/>
                <a:gridCol w="791673"/>
                <a:gridCol w="109715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943527987"/>
              </p:ext>
            </p:extLst>
          </p:nvPr>
        </p:nvGraphicFramePr>
        <p:xfrm>
          <a:off x="320971" y="1913385"/>
          <a:ext cx="5158400" cy="1818640"/>
        </p:xfrm>
        <a:graphic>
          <a:graphicData uri="http://schemas.openxmlformats.org/drawingml/2006/table">
            <a:tbl>
              <a:tblPr firstRow="1" bandRow="1">
                <a:tableStyleId>{70B7DEA9-941F-4DE4-B690-58208C39A6B7}</a:tableStyleId>
              </a:tblPr>
              <a:tblGrid>
                <a:gridCol w="3276600"/>
                <a:gridCol w="784644"/>
                <a:gridCol w="1097156"/>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3847236"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44887"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6357"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9769" y="137275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440980113"/>
              </p:ext>
            </p:extLst>
          </p:nvPr>
        </p:nvGraphicFramePr>
        <p:xfrm>
          <a:off x="304802" y="914400"/>
          <a:ext cx="5181600" cy="741680"/>
        </p:xfrm>
        <a:graphic>
          <a:graphicData uri="http://schemas.openxmlformats.org/drawingml/2006/table">
            <a:tbl>
              <a:tblPr firstRow="1" bandRow="1">
                <a:tableStyleId>{70B7DEA9-941F-4DE4-B690-58208C39A6B7}</a:tableStyleId>
              </a:tblPr>
              <a:tblGrid>
                <a:gridCol w="3372153"/>
                <a:gridCol w="566401"/>
                <a:gridCol w="124304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67182040"/>
              </p:ext>
            </p:extLst>
          </p:nvPr>
        </p:nvGraphicFramePr>
        <p:xfrm>
          <a:off x="304800" y="1981200"/>
          <a:ext cx="5158400" cy="1224280"/>
        </p:xfrm>
        <a:graphic>
          <a:graphicData uri="http://schemas.openxmlformats.org/drawingml/2006/table">
            <a:tbl>
              <a:tblPr firstRow="1" bandRow="1">
                <a:tableStyleId>{70B7DEA9-941F-4DE4-B690-58208C39A6B7}</a:tableStyleId>
              </a:tblPr>
              <a:tblGrid>
                <a:gridCol w="3438933"/>
                <a:gridCol w="541670"/>
                <a:gridCol w="1177797"/>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3859878"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59878" y="246398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3836" y="14150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2320108863"/>
              </p:ext>
            </p:extLst>
          </p:nvPr>
        </p:nvGraphicFramePr>
        <p:xfrm>
          <a:off x="304800" y="919480"/>
          <a:ext cx="4141344" cy="1965960"/>
        </p:xfrm>
        <a:graphic>
          <a:graphicData uri="http://schemas.openxmlformats.org/drawingml/2006/table">
            <a:tbl>
              <a:tblPr firstRow="1" bandRow="1">
                <a:tableStyleId>{70B7DEA9-941F-4DE4-B690-58208C39A6B7}</a:tableStyleId>
              </a:tblPr>
              <a:tblGrid>
                <a:gridCol w="2569291"/>
                <a:gridCol w="457200"/>
                <a:gridCol w="1114853"/>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724255960"/>
              </p:ext>
            </p:extLst>
          </p:nvPr>
        </p:nvGraphicFramePr>
        <p:xfrm>
          <a:off x="304800" y="3103880"/>
          <a:ext cx="4141341" cy="3007360"/>
        </p:xfrm>
        <a:graphic>
          <a:graphicData uri="http://schemas.openxmlformats.org/drawingml/2006/table">
            <a:tbl>
              <a:tblPr firstRow="1" bandRow="1">
                <a:tableStyleId>{70B7DEA9-941F-4DE4-B690-58208C39A6B7}</a:tableStyleId>
              </a:tblPr>
              <a:tblGrid>
                <a:gridCol w="2629319"/>
                <a:gridCol w="381000"/>
                <a:gridCol w="113102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ASC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27657005"/>
              </p:ext>
            </p:extLst>
          </p:nvPr>
        </p:nvGraphicFramePr>
        <p:xfrm>
          <a:off x="4807916" y="914400"/>
          <a:ext cx="4247905" cy="4287520"/>
        </p:xfrm>
        <a:graphic>
          <a:graphicData uri="http://schemas.openxmlformats.org/drawingml/2006/table">
            <a:tbl>
              <a:tblPr firstRow="1" bandRow="1">
                <a:tableStyleId>{70B7DEA9-941F-4DE4-B690-58208C39A6B7}</a:tableStyleId>
              </a:tblPr>
              <a:tblGrid>
                <a:gridCol w="2583484"/>
                <a:gridCol w="381000"/>
                <a:gridCol w="1283421"/>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7446335"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19709" y="5402455"/>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021130" y="50709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19709" y="46482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10611"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10611"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2590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0" y="220794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48000"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800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59047"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59047"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46335"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59047"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45399"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464284" y="4217301"/>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6335" y="48033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Mail.</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347764038"/>
              </p:ext>
            </p:extLst>
          </p:nvPr>
        </p:nvGraphicFramePr>
        <p:xfrm>
          <a:off x="317516" y="924081"/>
          <a:ext cx="5092684" cy="1595120"/>
        </p:xfrm>
        <a:graphic>
          <a:graphicData uri="http://schemas.openxmlformats.org/drawingml/2006/table">
            <a:tbl>
              <a:tblPr firstRow="1" bandRow="1">
                <a:tableStyleId>{70B7DEA9-941F-4DE4-B690-58208C39A6B7}</a:tableStyleId>
              </a:tblPr>
              <a:tblGrid>
                <a:gridCol w="3111484"/>
                <a:gridCol w="685800"/>
                <a:gridCol w="12954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a:t>
                      </a:r>
                      <a:r>
                        <a:rPr lang="en-US" sz="1100" baseline="0" dirty="0" smtClean="0">
                          <a:latin typeface="Questrial" panose="020B0604020202020204" charset="0"/>
                        </a:rPr>
                        <a:t> / </a:t>
                      </a:r>
                      <a:r>
                        <a:rPr lang="en-US" sz="1100" baseline="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ASC / </a:t>
                      </a:r>
                      <a:r>
                        <a:rPr lang="en-US" sz="1100" dirty="0" err="1" smtClean="0">
                          <a:latin typeface="Questrial" panose="020B0604020202020204" charset="0"/>
                        </a:rPr>
                        <a:t>Relais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3757001" y="176270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57001"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57001" y="914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3760909" y="2203971"/>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smtClean="0">
                <a:solidFill>
                  <a:schemeClr val="accent6"/>
                </a:solidFill>
                <a:latin typeface="Questrial"/>
                <a:ea typeface="Questrial"/>
                <a:cs typeface="Questrial"/>
                <a:sym typeface="Questrial"/>
              </a:rPr>
              <a:t>Mali</a:t>
            </a:r>
            <a:r>
              <a:rPr lang="en" sz="2400" b="0" i="0" u="none" strike="noStrike" cap="none" dirty="0" smtClean="0">
                <a:solidFill>
                  <a:schemeClr val="accent6"/>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two </a:t>
            </a:r>
            <a:r>
              <a:rPr lang="en" sz="2400" dirty="0">
                <a:solidFill>
                  <a:schemeClr val="accent6"/>
                </a:solidFill>
                <a:latin typeface="Questrial"/>
                <a:ea typeface="Questrial"/>
                <a:cs typeface="Questrial"/>
                <a:sym typeface="Questrial"/>
              </a:rPr>
              <a:t>cadres </a:t>
            </a:r>
            <a:r>
              <a:rPr lang="en" sz="2400" dirty="0" smtClean="0">
                <a:solidFill>
                  <a:schemeClr val="accent6"/>
                </a:solidFill>
                <a:latin typeface="Questrial"/>
                <a:ea typeface="Questrial"/>
                <a:cs typeface="Questrial"/>
                <a:sym typeface="Questrial"/>
              </a:rPr>
              <a:t>of community health workers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32</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a:t>
            </a:r>
            <a:r>
              <a:rPr lang="en" sz="2400" dirty="0" smtClean="0">
                <a:solidFill>
                  <a:schemeClr val="accent1"/>
                </a:solidFill>
                <a:latin typeface="Questrial"/>
                <a:ea typeface="Questrial"/>
                <a:cs typeface="Questrial"/>
                <a:sym typeface="Questrial"/>
              </a:rPr>
              <a:t>  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5454138"/>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262979"/>
          </a:xfrm>
          <a:prstGeom prst="rect">
            <a:avLst/>
          </a:prstGeom>
        </p:spPr>
        <p:txBody>
          <a:bodyPr wrap="square">
            <a:spAutoFit/>
          </a:bodyPr>
          <a:lstStyle/>
          <a:p>
            <a:r>
              <a:rPr lang="en-US" dirty="0">
                <a:latin typeface="Questrial" panose="020B0604020202020204" charset="0"/>
              </a:rPr>
              <a:t>This document includes rich information about community-level nutrition policies and </a:t>
            </a:r>
            <a:r>
              <a:rPr lang="en-US" dirty="0" smtClean="0">
                <a:latin typeface="Questrial" panose="020B0604020202020204" charset="0"/>
              </a:rPr>
              <a:t>services </a:t>
            </a:r>
            <a:r>
              <a:rPr lang="en-US" smtClean="0">
                <a:latin typeface="Questrial" panose="020B0604020202020204" charset="0"/>
              </a:rPr>
              <a:t>in Mali. </a:t>
            </a:r>
            <a:r>
              <a:rPr lang="en-US" dirty="0">
                <a:latin typeface="Questrial" panose="020B0604020202020204" charset="0"/>
              </a:rPr>
              <a:t>The data represented here are based on a detailed analysis of </a:t>
            </a:r>
            <a:r>
              <a:rPr lang="en-US" dirty="0" smtClean="0">
                <a:latin typeface="Questrial" panose="020B0604020202020204" charset="0"/>
              </a:rPr>
              <a:t>survey </a:t>
            </a:r>
            <a:r>
              <a:rPr lang="en-US" dirty="0">
                <a:latin typeface="Questrial" panose="020B0604020202020204" charset="0"/>
              </a:rPr>
              <a:t>responses and a review of select policies related to nutrition responsibilities of community health </a:t>
            </a:r>
            <a:r>
              <a:rPr lang="en-US" dirty="0" smtClean="0">
                <a:latin typeface="Questrial" panose="020B0604020202020204" charset="0"/>
              </a:rPr>
              <a:t>workers.</a:t>
            </a:r>
          </a:p>
          <a:p>
            <a:endParaRPr lang="en-US" dirty="0">
              <a:latin typeface="Questrial" panose="020B0604020202020204" charset="0"/>
            </a:endParaRPr>
          </a:p>
          <a:p>
            <a:r>
              <a:rPr lang="en-US"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dirty="0" smtClean="0">
                <a:latin typeface="Questrial" panose="020B0604020202020204" charset="0"/>
              </a:rPr>
              <a:t>.</a:t>
            </a:r>
          </a:p>
          <a:p>
            <a:endParaRPr lang="en-US" dirty="0">
              <a:latin typeface="Questrial" panose="020B0604020202020204" charset="0"/>
            </a:endParaRPr>
          </a:p>
          <a:p>
            <a:r>
              <a:rPr lang="en-US" dirty="0">
                <a:latin typeface="Questrial" panose="020B0604020202020204" charset="0"/>
              </a:rPr>
              <a:t>Furthermore, </a:t>
            </a:r>
            <a:r>
              <a:rPr lang="en-US" dirty="0" smtClean="0">
                <a:latin typeface="Questrial" panose="020B0604020202020204" charset="0"/>
              </a:rPr>
              <a:t>Mali </a:t>
            </a:r>
            <a:r>
              <a:rPr lang="en-US" dirty="0">
                <a:latin typeface="Questrial" panose="020B0604020202020204" charset="0"/>
              </a:rPr>
              <a:t>is a highly decentralized country. In some states the policies and guidelines reviewed may not be adopted at all, may be adapted, and/or may be integrated into other documents.</a:t>
            </a:r>
          </a:p>
          <a:p>
            <a:endParaRPr lang="en-US" dirty="0">
              <a:latin typeface="Questrial" panose="020B0604020202020204" charset="0"/>
            </a:endParaRPr>
          </a:p>
          <a:p>
            <a:r>
              <a:rPr lang="en-US" dirty="0" smtClean="0">
                <a:latin typeface="Questrial" panose="020B0604020202020204" charset="0"/>
              </a:rPr>
              <a:t>You can learn more about how to map health workforce activities with the SPRING Nutrition Workforce </a:t>
            </a:r>
            <a:r>
              <a:rPr lang="en-US" dirty="0">
                <a:latin typeface="Questrial" panose="020B0604020202020204" charset="0"/>
              </a:rPr>
              <a:t>Mapping Toolkit, available at </a:t>
            </a:r>
            <a:endParaRPr lang="en-US" dirty="0" smtClean="0">
              <a:latin typeface="Questrial" panose="020B0604020202020204" charset="0"/>
            </a:endParaRPr>
          </a:p>
          <a:p>
            <a:r>
              <a:rPr lang="en-US" dirty="0" smtClean="0">
                <a:latin typeface="Questrial" panose="020B0604020202020204" charset="0"/>
                <a:hlinkClick r:id="rId3"/>
              </a:rPr>
              <a:t>spring-nutrition.org/publications/tools/nutrition-workforce-mapping-toolkit</a:t>
            </a:r>
            <a:endParaRPr lang="en-US"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a:t>
            </a:r>
            <a:r>
              <a:rPr lang="en-US" sz="1800" dirty="0" smtClean="0">
                <a:solidFill>
                  <a:schemeClr val="bg1"/>
                </a:solidFill>
                <a:latin typeface="Questrial" panose="020B0604020202020204" charset="0"/>
                <a:ea typeface="Questrial"/>
                <a:cs typeface="Questrial"/>
                <a:sym typeface="Questrial"/>
              </a:rPr>
              <a:t>Mali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4555200"/>
          </a:xfrm>
        </p:spPr>
        <p:txBody>
          <a:bodyPr/>
          <a:lstStyle/>
          <a:p>
            <a:r>
              <a:rPr lang="en-US" sz="1600" dirty="0" err="1">
                <a:solidFill>
                  <a:schemeClr val="accent6"/>
                </a:solidFill>
                <a:latin typeface="Questrial" panose="020B0604020202020204" charset="0"/>
              </a:rPr>
              <a:t>Bhutta</a:t>
            </a:r>
            <a:r>
              <a:rPr lang="en-US" sz="1600" dirty="0">
                <a:solidFill>
                  <a:schemeClr val="accent6"/>
                </a:solidFill>
                <a:latin typeface="Questrial" panose="020B0604020202020204" charset="0"/>
              </a:rPr>
              <a:t>, Zulfiqar A., Jai K. Das, </a:t>
            </a:r>
            <a:r>
              <a:rPr lang="en-US" sz="1600" dirty="0" err="1">
                <a:solidFill>
                  <a:schemeClr val="accent6"/>
                </a:solidFill>
                <a:latin typeface="Questrial" panose="020B0604020202020204" charset="0"/>
              </a:rPr>
              <a:t>Arjumand</a:t>
            </a:r>
            <a:r>
              <a:rPr lang="en-US" sz="1600" dirty="0">
                <a:solidFill>
                  <a:schemeClr val="accent6"/>
                </a:solidFill>
                <a:latin typeface="Questrial" panose="020B0604020202020204" charset="0"/>
              </a:rPr>
              <a:t> Rizvi, Michelle F. </a:t>
            </a:r>
            <a:r>
              <a:rPr lang="en-US" sz="1600" dirty="0" err="1">
                <a:solidFill>
                  <a:schemeClr val="accent6"/>
                </a:solidFill>
                <a:latin typeface="Questrial" panose="020B0604020202020204" charset="0"/>
              </a:rPr>
              <a:t>Gaffey</a:t>
            </a:r>
            <a:r>
              <a:rPr lang="en-US" sz="1600" dirty="0">
                <a:solidFill>
                  <a:schemeClr val="accent6"/>
                </a:solidFill>
                <a:latin typeface="Questrial" panose="020B0604020202020204" charset="0"/>
              </a:rPr>
              <a:t>, Neff Walker, Susan Horton, Patrick Webb, Anna </a:t>
            </a:r>
            <a:r>
              <a:rPr lang="en-US" sz="1600" dirty="0" err="1">
                <a:solidFill>
                  <a:schemeClr val="accent6"/>
                </a:solidFill>
                <a:latin typeface="Questrial" panose="020B0604020202020204" charset="0"/>
              </a:rPr>
              <a:t>Lartey</a:t>
            </a:r>
            <a:r>
              <a:rPr lang="en-US" sz="1600" dirty="0">
                <a:solidFill>
                  <a:schemeClr val="accent6"/>
                </a:solidFill>
                <a:latin typeface="Questrial" panose="020B0604020202020204" charset="0"/>
              </a:rPr>
              <a:t>, Robert E. Black, The Lancet </a:t>
            </a:r>
            <a:r>
              <a:rPr lang="en-US" sz="1600" i="1" dirty="0">
                <a:solidFill>
                  <a:schemeClr val="accent6"/>
                </a:solidFill>
                <a:latin typeface="Questrial" panose="020B0604020202020204" charset="0"/>
              </a:rPr>
              <a:t>Nutrition Interventions Review Group, the Maternal and Child Nutrition Study Group. </a:t>
            </a:r>
            <a:r>
              <a:rPr lang="en-US" sz="1600" dirty="0">
                <a:solidFill>
                  <a:schemeClr val="accent6"/>
                </a:solidFill>
                <a:latin typeface="Questrial" panose="020B0604020202020204" charset="0"/>
              </a:rPr>
              <a:t>2013. “Evidence-based interventions for improvement of maternal and child nutrition: what can be done and at what cost?” </a:t>
            </a:r>
            <a:r>
              <a:rPr lang="en-US" sz="1600" i="1" dirty="0">
                <a:solidFill>
                  <a:schemeClr val="accent6"/>
                </a:solidFill>
                <a:latin typeface="Questrial" panose="020B0604020202020204" charset="0"/>
              </a:rPr>
              <a:t>Lancet</a:t>
            </a:r>
            <a:r>
              <a:rPr lang="en-US" sz="1600" dirty="0">
                <a:solidFill>
                  <a:schemeClr val="accent6"/>
                </a:solidFill>
                <a:latin typeface="Questrial" panose="020B0604020202020204" charset="0"/>
              </a:rPr>
              <a:t> 382 (9890):452-477. doi:10.1016/S0140-6736(13)60996-4. (</a:t>
            </a:r>
            <a:r>
              <a:rPr lang="en-US" sz="1600" dirty="0"/>
              <a:t>https://goo.gl/jrMUov</a:t>
            </a:r>
            <a:r>
              <a:rPr lang="en-US" sz="1600" dirty="0">
                <a:solidFill>
                  <a:schemeClr val="accent6"/>
                </a:solidFill>
                <a:latin typeface="Questrial" panose="020B0604020202020204" charset="0"/>
              </a:rPr>
              <a:t>)</a:t>
            </a:r>
          </a:p>
          <a:p>
            <a:r>
              <a:rPr lang="en-US" sz="1600" dirty="0">
                <a:solidFill>
                  <a:schemeClr val="accent6"/>
                </a:solidFill>
                <a:latin typeface="Questrial" panose="020B0604020202020204" charset="0"/>
              </a:rPr>
              <a:t>Global Nutrition Report. “2014 Nutrition Country Profile, </a:t>
            </a:r>
            <a:r>
              <a:rPr lang="en-US" sz="1600" dirty="0" smtClean="0">
                <a:solidFill>
                  <a:schemeClr val="accent6"/>
                </a:solidFill>
                <a:latin typeface="Questrial" panose="020B0604020202020204" charset="0"/>
              </a:rPr>
              <a:t>Mali</a:t>
            </a:r>
            <a:r>
              <a:rPr lang="en-US" sz="1600" dirty="0">
                <a:solidFill>
                  <a:schemeClr val="accent6"/>
                </a:solidFill>
                <a:latin typeface="Questrial" panose="020B0604020202020204" charset="0"/>
              </a:rPr>
              <a:t>.” 2014. </a:t>
            </a:r>
            <a:r>
              <a:rPr lang="en-US" sz="1600" dirty="0" smtClean="0">
                <a:solidFill>
                  <a:schemeClr val="accent6"/>
                </a:solidFill>
                <a:latin typeface="Questrial" panose="020B0604020202020204" charset="0"/>
              </a:rPr>
              <a:t>(</a:t>
            </a:r>
            <a:r>
              <a:rPr lang="en-US" sz="1600" dirty="0"/>
              <a:t>https://goo.gl/AGNMv0</a:t>
            </a:r>
            <a:r>
              <a:rPr lang="en-US" sz="1600" dirty="0" smtClean="0">
                <a:solidFill>
                  <a:schemeClr val="accent6"/>
                </a:solidFill>
                <a:latin typeface="Questrial" panose="020B0604020202020204" charset="0"/>
              </a:rPr>
              <a:t>)</a:t>
            </a:r>
            <a:endParaRPr lang="en-US" sz="1600" dirty="0">
              <a:solidFill>
                <a:schemeClr val="accent6"/>
              </a:solidFill>
              <a:latin typeface="Questrial" panose="020B0604020202020204" charset="0"/>
            </a:endParaRPr>
          </a:p>
          <a:p>
            <a:r>
              <a:rPr lang="en-US" sz="1600" dirty="0">
                <a:solidFill>
                  <a:schemeClr val="accent6"/>
                </a:solidFill>
                <a:latin typeface="Questrial" panose="020B0604020202020204" charset="0"/>
              </a:rPr>
              <a:t>World Bank </a:t>
            </a:r>
            <a:r>
              <a:rPr lang="en-US" sz="1600" dirty="0" err="1">
                <a:solidFill>
                  <a:schemeClr val="accent6"/>
                </a:solidFill>
                <a:latin typeface="Questrial" panose="020B0604020202020204" charset="0"/>
              </a:rPr>
              <a:t>DataBank</a:t>
            </a:r>
            <a:r>
              <a:rPr lang="en-US" sz="1600" dirty="0">
                <a:solidFill>
                  <a:schemeClr val="accent6"/>
                </a:solidFill>
                <a:latin typeface="Questrial" panose="020B0604020202020204" charset="0"/>
              </a:rPr>
              <a:t>. “Health Nutrition and Population Statistics.” 2016. World Bank Group: Washington, D.C. (</a:t>
            </a:r>
            <a:r>
              <a:rPr lang="en-US" sz="1600" dirty="0"/>
              <a:t>https://goo.gl/w1DrLr</a:t>
            </a:r>
            <a:r>
              <a:rPr lang="en-US" sz="1600" dirty="0">
                <a:solidFill>
                  <a:schemeClr val="accent6"/>
                </a:solidFill>
                <a:latin typeface="Questrial" panose="020B0604020202020204" charset="0"/>
              </a:rPr>
              <a:t>)</a:t>
            </a:r>
          </a:p>
          <a:p>
            <a:r>
              <a:rPr lang="en-US" sz="1600" dirty="0">
                <a:solidFill>
                  <a:schemeClr val="accent6"/>
                </a:solidFill>
                <a:latin typeface="Questrial" panose="020B0604020202020204" charset="0"/>
              </a:rPr>
              <a:t>Perry,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“How Effective Are Community Health Workers? An Overview of Current Evidence with Recommendations for Strengthening Community Health Worker Programs to Accelerate Progress in Achieving the Health-related Millennium Development Goals.” JHU: Baltimore, MD.  (</a:t>
            </a:r>
            <a:r>
              <a:rPr lang="en-US" sz="1600" dirty="0"/>
              <a:t>https://goo.gl/3x9K91</a:t>
            </a:r>
            <a:r>
              <a:rPr lang="en-US" sz="1600" dirty="0">
                <a:solidFill>
                  <a:schemeClr val="accent6"/>
                </a:solidFill>
                <a:latin typeface="Questrial" panose="020B0604020202020204" charset="0"/>
              </a:rPr>
              <a:t>)</a:t>
            </a:r>
            <a:endParaRPr lang="en-US" sz="1600" dirty="0">
              <a:latin typeface="Questrial" panose="020B0604020202020204" charset="0"/>
            </a:endParaRPr>
          </a:p>
          <a:p>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Mali</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200" b="1" dirty="0">
                <a:latin typeface="Questrial" panose="020B0604020202020204" charset="0"/>
                <a:hlinkClick r:id="rId2"/>
              </a:rPr>
              <a:t>The role of ‘hidden’ community volunteers in community-based health service delivery platforms: examples from sub-Saharan Africa </a:t>
            </a:r>
            <a:r>
              <a:rPr lang="en-US" sz="1200" dirty="0" smtClean="0">
                <a:solidFill>
                  <a:schemeClr val="tx1"/>
                </a:solidFill>
                <a:latin typeface="Questrial" panose="020B0604020202020204" charset="0"/>
              </a:rPr>
              <a:t>-  </a:t>
            </a:r>
            <a:r>
              <a:rPr lang="en-US" sz="1200" dirty="0">
                <a:solidFill>
                  <a:schemeClr val="tx1"/>
                </a:solidFill>
                <a:latin typeface="Questrial" panose="020B0604020202020204" charset="0"/>
              </a:rPr>
              <a:t>Conducted in three countries, this study focuses on the impact made by the first tier of Community based health workers, volunteers. Often overlooked in community-based research, the volunteer cadres have a strong focus on health promotion and disease prevention through  different channels including, raising community awareness, mobilizing communities, sparking community dialogue, and promoting and demonstrating essential family practices such as long-lasting insecticidal nets, infant and young child feeding practices, proper hygiene, and immunization. The study highlights the need to better characterize the volunteers’ work to improve volunteer systems, and incorporate their work into scale-up models</a:t>
            </a:r>
            <a:r>
              <a:rPr lang="en-US" sz="1200" dirty="0" smtClean="0">
                <a:solidFill>
                  <a:schemeClr val="tx1"/>
                </a:solidFill>
                <a:latin typeface="Questrial" panose="020B0604020202020204" charset="0"/>
              </a:rPr>
              <a:t>. </a:t>
            </a:r>
            <a:r>
              <a:rPr lang="en-US" sz="1200" dirty="0">
                <a:solidFill>
                  <a:schemeClr val="bg2"/>
                </a:solidFill>
                <a:latin typeface="Questrial" panose="020B0604020202020204" charset="0"/>
              </a:rPr>
              <a:t>(https://</a:t>
            </a:r>
            <a:r>
              <a:rPr lang="en-US" sz="1200" dirty="0" smtClean="0">
                <a:solidFill>
                  <a:schemeClr val="bg2"/>
                </a:solidFill>
                <a:latin typeface="Questrial" panose="020B0604020202020204" charset="0"/>
              </a:rPr>
              <a:t>goo.gl/JVRalk)</a:t>
            </a:r>
          </a:p>
          <a:p>
            <a:r>
              <a:rPr lang="en-US" sz="1200" b="1" dirty="0">
                <a:latin typeface="Questrial" panose="020B0604020202020204" charset="0"/>
                <a:hlinkClick r:id="rId3"/>
              </a:rPr>
              <a:t>The role of community health workers in improving child health </a:t>
            </a:r>
            <a:r>
              <a:rPr lang="en-US" sz="1200" b="1" dirty="0" err="1">
                <a:latin typeface="Questrial" panose="020B0604020202020204" charset="0"/>
                <a:hlinkClick r:id="rId3"/>
              </a:rPr>
              <a:t>programmes</a:t>
            </a:r>
            <a:r>
              <a:rPr lang="en-US" sz="1200" b="1" dirty="0">
                <a:latin typeface="Questrial" panose="020B0604020202020204" charset="0"/>
                <a:hlinkClick r:id="rId3"/>
              </a:rPr>
              <a:t> in Mali </a:t>
            </a:r>
            <a:r>
              <a:rPr lang="en-US" sz="1200" b="1" dirty="0">
                <a:latin typeface="Questrial" panose="020B0604020202020204" charset="0"/>
              </a:rPr>
              <a:t>– </a:t>
            </a:r>
            <a:r>
              <a:rPr lang="en-US" sz="1200" b="1" dirty="0" smtClean="0">
                <a:latin typeface="Questrial" panose="020B0604020202020204" charset="0"/>
              </a:rPr>
              <a:t> </a:t>
            </a:r>
            <a:r>
              <a:rPr lang="en-US" sz="1200" dirty="0" smtClean="0">
                <a:solidFill>
                  <a:schemeClr val="tx1"/>
                </a:solidFill>
                <a:latin typeface="Questrial" panose="020B0604020202020204" charset="0"/>
              </a:rPr>
              <a:t>This </a:t>
            </a:r>
            <a:r>
              <a:rPr lang="en-US" sz="1200" dirty="0">
                <a:solidFill>
                  <a:schemeClr val="tx1"/>
                </a:solidFill>
                <a:latin typeface="Questrial" panose="020B0604020202020204" charset="0"/>
              </a:rPr>
              <a:t>study provides the results of child health community programs in West Africa. It explores the type of training that CHWs receive, and the types of resources they have available and quantifies the impact they are having on households in rural areas. Ultimately, the study is a great example of the impacts in child health made by CHWs and suggests improvements so they can expand their impact. </a:t>
            </a:r>
            <a:r>
              <a:rPr lang="en-US" sz="1200" dirty="0" smtClean="0">
                <a:solidFill>
                  <a:schemeClr val="tx1"/>
                </a:solidFill>
                <a:latin typeface="Questrial" panose="020B0604020202020204" charset="0"/>
              </a:rPr>
              <a:t> (</a:t>
            </a:r>
            <a:r>
              <a:rPr lang="en-US" sz="1200" dirty="0">
                <a:latin typeface="Questrial" panose="020B0604020202020204" charset="0"/>
              </a:rPr>
              <a:t>https://</a:t>
            </a:r>
            <a:r>
              <a:rPr lang="en-US" sz="1200" dirty="0" smtClean="0">
                <a:latin typeface="Questrial" panose="020B0604020202020204" charset="0"/>
              </a:rPr>
              <a:t>goo.gl/V1t4P0) </a:t>
            </a:r>
            <a:endParaRPr lang="en-US" sz="1200" b="1" dirty="0">
              <a:solidFill>
                <a:schemeClr val="tx1"/>
              </a:solidFill>
              <a:latin typeface="Questrial" panose="020B0604020202020204" charset="0"/>
            </a:endParaRPr>
          </a:p>
          <a:p>
            <a:r>
              <a:rPr lang="fr-FR" sz="1200" b="1" dirty="0">
                <a:solidFill>
                  <a:schemeClr val="tx1"/>
                </a:solidFill>
                <a:latin typeface="Questrial" panose="020B0604020202020204" charset="0"/>
                <a:hlinkClick r:id="rId4"/>
              </a:rPr>
              <a:t>Etude de Cas sur le Fonctionnement des Relais Communautaires dans le Cadre de la </a:t>
            </a:r>
            <a:r>
              <a:rPr lang="fr-FR" sz="1200" b="1" dirty="0" err="1">
                <a:solidFill>
                  <a:schemeClr val="tx1"/>
                </a:solidFill>
                <a:latin typeface="Questrial" panose="020B0604020202020204" charset="0"/>
                <a:hlinkClick r:id="rId4"/>
              </a:rPr>
              <a:t>Prevention</a:t>
            </a:r>
            <a:r>
              <a:rPr lang="fr-FR" sz="1200" b="1" dirty="0">
                <a:solidFill>
                  <a:schemeClr val="tx1"/>
                </a:solidFill>
                <a:latin typeface="Questrial" panose="020B0604020202020204" charset="0"/>
                <a:hlinkClick r:id="rId4"/>
              </a:rPr>
              <a:t> de la </a:t>
            </a:r>
            <a:r>
              <a:rPr lang="fr-FR" sz="1200" b="1" dirty="0" smtClean="0">
                <a:solidFill>
                  <a:schemeClr val="tx1"/>
                </a:solidFill>
                <a:latin typeface="Questrial" panose="020B0604020202020204" charset="0"/>
                <a:hlinkClick r:id="rId4"/>
              </a:rPr>
              <a:t>Sous-Nutrition</a:t>
            </a:r>
            <a:r>
              <a:rPr lang="fr-FR" sz="1200" dirty="0" smtClean="0">
                <a:solidFill>
                  <a:schemeClr val="tx1"/>
                </a:solidFill>
                <a:latin typeface="Questrial" panose="020B0604020202020204" charset="0"/>
              </a:rPr>
              <a:t> - </a:t>
            </a:r>
            <a:r>
              <a:rPr lang="en-US" sz="1200" dirty="0" smtClean="0">
                <a:solidFill>
                  <a:schemeClr val="tx1"/>
                </a:solidFill>
                <a:latin typeface="Questrial" panose="020B0604020202020204" charset="0"/>
              </a:rPr>
              <a:t>This </a:t>
            </a:r>
            <a:r>
              <a:rPr lang="en-US" sz="1200" dirty="0">
                <a:solidFill>
                  <a:schemeClr val="tx1"/>
                </a:solidFill>
                <a:latin typeface="Questrial" panose="020B0604020202020204" charset="0"/>
              </a:rPr>
              <a:t>resource (in French) describes a study conducted to determine the effectiveness of community health workers in a few countries including Mali. The study explores different aspects of the functionality of health workers, and outlines the type of environment necessary for them to maximize their </a:t>
            </a:r>
            <a:r>
              <a:rPr lang="en-US" sz="1200" dirty="0" smtClean="0">
                <a:solidFill>
                  <a:schemeClr val="tx1"/>
                </a:solidFill>
                <a:latin typeface="Questrial" panose="020B0604020202020204" charset="0"/>
              </a:rPr>
              <a:t>effectiveness </a:t>
            </a:r>
            <a:r>
              <a:rPr lang="en-US" sz="1200" dirty="0" smtClean="0">
                <a:latin typeface="Questrial" panose="020B0604020202020204" charset="0"/>
              </a:rPr>
              <a:t>(</a:t>
            </a:r>
            <a:r>
              <a:rPr lang="en-US" sz="1200" dirty="0">
                <a:latin typeface="Questrial" panose="020B0604020202020204" charset="0"/>
              </a:rPr>
              <a:t>https://</a:t>
            </a:r>
            <a:r>
              <a:rPr lang="en-US" sz="1200" dirty="0" smtClean="0">
                <a:latin typeface="Questrial" panose="020B0604020202020204" charset="0"/>
              </a:rPr>
              <a:t>goo.gl/Hsprg0)</a:t>
            </a: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8486001"/>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These </a:t>
            </a:r>
            <a:r>
              <a:rPr lang="en-US" sz="1100" dirty="0">
                <a:solidFill>
                  <a:schemeClr val="accent6"/>
                </a:solidFill>
                <a:latin typeface="Questrial" panose="020B0604020202020204" charset="0"/>
              </a:rPr>
              <a:t>were 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13901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Mali,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213143" y="4678227"/>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56%</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923330"/>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a:t>
            </a:r>
            <a:r>
              <a:rPr lang="en-US" sz="1800" b="1" dirty="0">
                <a:solidFill>
                  <a:srgbClr val="E28432">
                    <a:lumMod val="75000"/>
                  </a:srgbClr>
                </a:solidFill>
                <a:latin typeface="Questrial" panose="020B0604020202020204" charset="0"/>
              </a:rPr>
              <a:t> </a:t>
            </a:r>
            <a:r>
              <a:rPr lang="en-US" sz="1800" b="1" dirty="0" smtClean="0">
                <a:solidFill>
                  <a:srgbClr val="E28432">
                    <a:lumMod val="75000"/>
                  </a:srgbClr>
                </a:solidFill>
                <a:latin typeface="Questrial" panose="020B0604020202020204" charset="0"/>
              </a:rPr>
              <a:t>2 million </a:t>
            </a:r>
            <a:r>
              <a:rPr lang="en-US" sz="1800" dirty="0" smtClean="0">
                <a:solidFill>
                  <a:srgbClr val="E28432">
                    <a:lumMod val="75000"/>
                  </a:srgbClr>
                </a:solidFill>
                <a:latin typeface="Questrial" panose="020B0604020202020204" charset="0"/>
              </a:rPr>
              <a:t>Malian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34%</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743200" cy="523220"/>
          </a:xfrm>
          <a:prstGeom prst="rect">
            <a:avLst/>
          </a:prstGeom>
          <a:noFill/>
        </p:spPr>
        <p:txBody>
          <a:bodyPr wrap="square" rtlCol="0">
            <a:spAutoFit/>
          </a:bodyPr>
          <a:lstStyle/>
          <a:p>
            <a:r>
              <a:rPr lang="en-US" dirty="0" smtClean="0">
                <a:latin typeface="Questrial" panose="020B0604020202020204" charset="0"/>
              </a:rPr>
              <a:t>of infants are exclusively breastfed  for 6 months  </a:t>
            </a:r>
            <a:r>
              <a:rPr lang="en-US" sz="1050" dirty="0" smtClean="0">
                <a:latin typeface="Questrial" panose="020B0604020202020204" charset="0"/>
              </a:rPr>
              <a:t>(2006)</a:t>
            </a:r>
            <a:endParaRPr lang="en-US" sz="1050" dirty="0">
              <a:latin typeface="Questrial" panose="020B0604020202020204" charset="0"/>
            </a:endParaRPr>
          </a:p>
        </p:txBody>
      </p:sp>
      <p:sp>
        <p:nvSpPr>
          <p:cNvPr id="4" name="TextBox 3"/>
          <p:cNvSpPr txBox="1"/>
          <p:nvPr/>
        </p:nvSpPr>
        <p:spPr>
          <a:xfrm>
            <a:off x="304800" y="6553200"/>
            <a:ext cx="3802644"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r>
              <a:rPr lang="en-US" sz="1050" dirty="0" smtClean="0">
                <a:latin typeface="Questrial" panose="020B0604020202020204" charset="0"/>
              </a:rPr>
              <a:t>Global Nutrition Report Profile</a:t>
            </a:r>
            <a:endParaRPr lang="en-US" sz="1050" dirty="0">
              <a:latin typeface="Questrial" panose="020B0604020202020204" charset="0"/>
            </a:endParaRPr>
          </a:p>
        </p:txBody>
      </p:sp>
      <p:graphicFrame>
        <p:nvGraphicFramePr>
          <p:cNvPr id="28" name="Chart 27"/>
          <p:cNvGraphicFramePr/>
          <p:nvPr>
            <p:extLst>
              <p:ext uri="{D42A27DB-BD31-4B8C-83A1-F6EECF244321}">
                <p14:modId xmlns:p14="http://schemas.microsoft.com/office/powerpoint/2010/main" val="361559653"/>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1585242465"/>
              </p:ext>
            </p:extLst>
          </p:nvPr>
        </p:nvGraphicFramePr>
        <p:xfrm>
          <a:off x="914400" y="3709126"/>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805" y="3981484"/>
            <a:ext cx="698876" cy="69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a:solidFill>
                  <a:schemeClr val="lt1"/>
                </a:solidFill>
                <a:latin typeface="Questrial"/>
                <a:ea typeface="Questrial"/>
                <a:cs typeface="Questrial"/>
              </a:rPr>
              <a:t>Zulliger</a:t>
            </a:r>
            <a:r>
              <a:rPr lang="en-US" dirty="0">
                <a:solidFill>
                  <a:schemeClr val="lt1"/>
                </a:solidFill>
                <a:latin typeface="Questrial"/>
                <a:ea typeface="Questrial"/>
                <a:cs typeface="Questrial"/>
              </a:rPr>
              <a:t> (</a:t>
            </a:r>
            <a:r>
              <a:rPr lang="en-US" dirty="0" smtClean="0">
                <a:solidFill>
                  <a:schemeClr val="lt1"/>
                </a:solidFill>
                <a:latin typeface="Questrial"/>
                <a:ea typeface="Questrial"/>
                <a:cs typeface="Questrial"/>
              </a:rPr>
              <a:t>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Mali  </a:t>
            </a:r>
            <a:r>
              <a:rPr lang="en" dirty="0" smtClean="0">
                <a:solidFill>
                  <a:schemeClr val="accent6"/>
                </a:solidFill>
                <a:latin typeface="Questrial" panose="020B0604020202020204" charset="0"/>
              </a:rPr>
              <a:t>must </a:t>
            </a:r>
            <a:r>
              <a:rPr lang="en" dirty="0">
                <a:solidFill>
                  <a:schemeClr val="accent6"/>
                </a:solidFill>
                <a:latin typeface="Questrial" panose="020B0604020202020204" charset="0"/>
              </a:rPr>
              <a:t>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Mali,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16332</TotalTime>
  <Words>2608</Words>
  <Application>Microsoft Office PowerPoint</Application>
  <PresentationFormat>On-screen Show (4:3)</PresentationFormat>
  <Paragraphs>269</Paragraphs>
  <Slides>27</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Mali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amakulec</dc:creator>
  <cp:lastModifiedBy>JSI</cp:lastModifiedBy>
  <cp:revision>218</cp:revision>
  <cp:lastPrinted>2016-09-15T02:44:09Z</cp:lastPrinted>
  <dcterms:modified xsi:type="dcterms:W3CDTF">2017-01-19T02:00:43Z</dcterms:modified>
</cp:coreProperties>
</file>