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80" r:id="rId2"/>
    <p:sldMasterId id="2147483681" r:id="rId3"/>
  </p:sldMasterIdLst>
  <p:notesMasterIdLst>
    <p:notesMasterId r:id="rId31"/>
  </p:notesMasterIdLst>
  <p:handoutMasterIdLst>
    <p:handoutMasterId r:id="rId32"/>
  </p:handoutMasterIdLst>
  <p:sldIdLst>
    <p:sldId id="256" r:id="rId4"/>
    <p:sldId id="310" r:id="rId5"/>
    <p:sldId id="316" r:id="rId6"/>
    <p:sldId id="313" r:id="rId7"/>
    <p:sldId id="263" r:id="rId8"/>
    <p:sldId id="308" r:id="rId9"/>
    <p:sldId id="261" r:id="rId10"/>
    <p:sldId id="304" r:id="rId11"/>
    <p:sldId id="311" r:id="rId12"/>
    <p:sldId id="294" r:id="rId13"/>
    <p:sldId id="289" r:id="rId14"/>
    <p:sldId id="295" r:id="rId15"/>
    <p:sldId id="292" r:id="rId16"/>
    <p:sldId id="301" r:id="rId17"/>
    <p:sldId id="282" r:id="rId18"/>
    <p:sldId id="293" r:id="rId19"/>
    <p:sldId id="283" r:id="rId20"/>
    <p:sldId id="284" r:id="rId21"/>
    <p:sldId id="300" r:id="rId22"/>
    <p:sldId id="286" r:id="rId23"/>
    <p:sldId id="267" r:id="rId24"/>
    <p:sldId id="305" r:id="rId25"/>
    <p:sldId id="298" r:id="rId26"/>
    <p:sldId id="307" r:id="rId27"/>
    <p:sldId id="314" r:id="rId28"/>
    <p:sldId id="315" r:id="rId29"/>
    <p:sldId id="279" r:id="rId30"/>
  </p:sldIdLst>
  <p:sldSz cx="9144000" cy="6858000" type="screen4x3"/>
  <p:notesSz cx="7077075" cy="9363075"/>
  <p:embeddedFontLst>
    <p:embeddedFont>
      <p:font typeface="Arial Unicode MS" panose="020B0604020202020204" pitchFamily="34" charset="-128"/>
      <p:regular r:id="rId33"/>
    </p:embeddedFont>
    <p:embeddedFont>
      <p:font typeface="Calibri" panose="020F0502020204030204" pitchFamily="34" charset="0"/>
      <p:regular r:id="rId34"/>
      <p:bold r:id="rId35"/>
      <p:italic r:id="rId36"/>
      <p:boldItalic r:id="rId37"/>
    </p:embeddedFont>
    <p:embeddedFont>
      <p:font typeface="Questrial" panose="020B0604020202020204" charset="0"/>
      <p:regular r:id="rId38"/>
    </p:embeddedFont>
    <p:embeddedFont>
      <p:font typeface="Source Sans Pro" panose="020B0604020202020204" charset="0"/>
      <p:regular r:id="rId39"/>
      <p:bold r:id="rId40"/>
      <p:italic r:id="rId41"/>
      <p:boldItalic r:id="rId42"/>
    </p:embeddedFont>
    <p:embeddedFont>
      <p:font typeface="Quattrocento Sans"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576">
          <p15:clr>
            <a:srgbClr val="A4A3A4"/>
          </p15:clr>
        </p15:guide>
        <p15:guide id="2" pos="19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scha Lamstein" initials="" lastIdx="2" clrIdx="0"/>
  <p:cmAuthor id="7" name="JQ" initials="JQ" lastIdx="24" clrIdx="7">
    <p:extLst/>
  </p:cmAuthor>
  <p:cmAuthor id="1" name="Amanda Makulec" initials="ABM" lastIdx="18" clrIdx="1"/>
  <p:cmAuthor id="8" name="PM" initials="PM" lastIdx="23" clrIdx="8">
    <p:extLst/>
  </p:cmAuthor>
  <p:cmAuthor id="2" name="Slamstein" initials="SL" lastIdx="72" clrIdx="2"/>
  <p:cmAuthor id="9" name="Patricia" initials="P" lastIdx="1" clrIdx="9"/>
  <p:cmAuthor id="3" name="Kristen Devlin" initials="KD" lastIdx="26" clrIdx="3"/>
  <p:cmAuthor id="4" name="Alexis D'Agostino" initials="AD" lastIdx="18" clrIdx="4"/>
  <p:cmAuthor id="5" name="C. Hart" initials="CCH" lastIdx="8" clrIdx="5"/>
  <p:cmAuthor id="6" name="JSI" initials="J" lastIdx="16"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621A"/>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70B7DEA9-941F-4DE4-B690-58208C39A6B7}">
  <a:tblStyle styleId="{70B7DEA9-941F-4DE4-B690-58208C39A6B7}"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5" autoAdjust="0"/>
    <p:restoredTop sz="83550" autoAdjust="0"/>
  </p:normalViewPr>
  <p:slideViewPr>
    <p:cSldViewPr>
      <p:cViewPr>
        <p:scale>
          <a:sx n="68" d="100"/>
          <a:sy n="68" d="100"/>
        </p:scale>
        <p:origin x="-576" y="-72"/>
      </p:cViewPr>
      <p:guideLst>
        <p:guide orient="horz" pos="768"/>
        <p:guide pos="3456"/>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121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4.fntdata"/><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4" Type="http://schemas.openxmlformats.org/officeDocument/2006/relationships/font" Target="fonts/font1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3.2173230124647255E-2"/>
          <c:y val="0.19936279504278989"/>
          <c:w val="0.88318932832957253"/>
          <c:h val="0.70572386107701779"/>
        </c:manualLayout>
      </c:layout>
      <c:barChart>
        <c:barDir val="col"/>
        <c:grouping val="clustered"/>
        <c:varyColors val="0"/>
        <c:ser>
          <c:idx val="0"/>
          <c:order val="0"/>
          <c:tx>
            <c:strRef>
              <c:f>Sheet1!$B$1</c:f>
              <c:strCache>
                <c:ptCount val="1"/>
                <c:pt idx="0">
                  <c:v>According to most recent data, stunting remains a major challenge in India.
</c:v>
                </c:pt>
              </c:strCache>
            </c:strRef>
          </c:tx>
          <c:invertIfNegative val="0"/>
          <c:dLbls>
            <c:txPr>
              <a:bodyPr/>
              <a:lstStyle/>
              <a:p>
                <a:pPr>
                  <a:defRPr sz="1000">
                    <a:solidFill>
                      <a:schemeClr val="bg1"/>
                    </a:solidFill>
                  </a:defRPr>
                </a:pPr>
                <a:endParaRPr lang="en-US"/>
              </a:p>
            </c:txPr>
            <c:dLblPos val="inEnd"/>
            <c:showLegendKey val="0"/>
            <c:showVal val="1"/>
            <c:showCatName val="0"/>
            <c:showSerName val="0"/>
            <c:showPercent val="0"/>
            <c:showBubbleSize val="0"/>
            <c:showLeaderLines val="0"/>
          </c:dLbls>
          <c:cat>
            <c:numRef>
              <c:f>Sheet1!$A$2:$A$6</c:f>
              <c:numCache>
                <c:formatCode>General</c:formatCode>
                <c:ptCount val="5"/>
                <c:pt idx="0">
                  <c:v>1996</c:v>
                </c:pt>
                <c:pt idx="1">
                  <c:v>1999</c:v>
                </c:pt>
                <c:pt idx="2">
                  <c:v>2002</c:v>
                </c:pt>
                <c:pt idx="3">
                  <c:v>2007</c:v>
                </c:pt>
                <c:pt idx="4">
                  <c:v>2013</c:v>
                </c:pt>
              </c:numCache>
            </c:numRef>
          </c:cat>
          <c:val>
            <c:numRef>
              <c:f>Sheet1!$B$2:$B$6</c:f>
              <c:numCache>
                <c:formatCode>General</c:formatCode>
                <c:ptCount val="5"/>
                <c:pt idx="0">
                  <c:v>49</c:v>
                </c:pt>
                <c:pt idx="1">
                  <c:v>58</c:v>
                </c:pt>
                <c:pt idx="2">
                  <c:v>53</c:v>
                </c:pt>
                <c:pt idx="3">
                  <c:v>46</c:v>
                </c:pt>
                <c:pt idx="4">
                  <c:v>40</c:v>
                </c:pt>
              </c:numCache>
            </c:numRef>
          </c:val>
        </c:ser>
        <c:dLbls>
          <c:showLegendKey val="0"/>
          <c:showVal val="1"/>
          <c:showCatName val="0"/>
          <c:showSerName val="0"/>
          <c:showPercent val="0"/>
          <c:showBubbleSize val="0"/>
        </c:dLbls>
        <c:gapWidth val="50"/>
        <c:overlap val="40"/>
        <c:axId val="139469952"/>
        <c:axId val="147070976"/>
      </c:barChart>
      <c:catAx>
        <c:axId val="139469952"/>
        <c:scaling>
          <c:orientation val="minMax"/>
        </c:scaling>
        <c:delete val="0"/>
        <c:axPos val="b"/>
        <c:numFmt formatCode="General" sourceLinked="1"/>
        <c:majorTickMark val="none"/>
        <c:minorTickMark val="none"/>
        <c:tickLblPos val="nextTo"/>
        <c:txPr>
          <a:bodyPr/>
          <a:lstStyle/>
          <a:p>
            <a:pPr>
              <a:defRPr sz="1000"/>
            </a:pPr>
            <a:endParaRPr lang="en-US"/>
          </a:p>
        </c:txPr>
        <c:crossAx val="147070976"/>
        <c:crosses val="autoZero"/>
        <c:auto val="1"/>
        <c:lblAlgn val="ctr"/>
        <c:lblOffset val="100"/>
        <c:noMultiLvlLbl val="0"/>
      </c:catAx>
      <c:valAx>
        <c:axId val="147070976"/>
        <c:scaling>
          <c:orientation val="minMax"/>
          <c:min val="0"/>
        </c:scaling>
        <c:delete val="1"/>
        <c:axPos val="l"/>
        <c:numFmt formatCode="General" sourceLinked="1"/>
        <c:majorTickMark val="none"/>
        <c:minorTickMark val="none"/>
        <c:tickLblPos val="nextTo"/>
        <c:crossAx val="139469952"/>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1.8754520150395585E-2"/>
          <c:y val="0.30586056709322634"/>
          <c:w val="0.95416662538675434"/>
          <c:h val="0.60735986175975132"/>
        </c:manualLayout>
      </c:layout>
      <c:barChart>
        <c:barDir val="col"/>
        <c:grouping val="clustered"/>
        <c:varyColors val="0"/>
        <c:ser>
          <c:idx val="0"/>
          <c:order val="0"/>
          <c:tx>
            <c:strRef>
              <c:f>Sheet1!$B$1</c:f>
              <c:strCache>
                <c:ptCount val="1"/>
                <c:pt idx="0">
                  <c:v>Column1</c:v>
                </c:pt>
              </c:strCache>
            </c:strRef>
          </c:tx>
          <c:spPr>
            <a:solidFill>
              <a:schemeClr val="accent2">
                <a:lumMod val="75000"/>
              </a:schemeClr>
            </a:solidFill>
          </c:spPr>
          <c:invertIfNegative val="0"/>
          <c:dLbls>
            <c:txPr>
              <a:bodyPr/>
              <a:lstStyle/>
              <a:p>
                <a:pPr>
                  <a:defRPr sz="1000">
                    <a:solidFill>
                      <a:schemeClr val="bg1"/>
                    </a:solidFill>
                  </a:defRPr>
                </a:pPr>
                <a:endParaRPr lang="en-US"/>
              </a:p>
            </c:txPr>
            <c:dLblPos val="inEnd"/>
            <c:showLegendKey val="0"/>
            <c:showVal val="1"/>
            <c:showCatName val="0"/>
            <c:showSerName val="0"/>
            <c:showPercent val="0"/>
            <c:showBubbleSize val="0"/>
            <c:showLeaderLines val="0"/>
          </c:dLbls>
          <c:cat>
            <c:numRef>
              <c:f>Sheet1!$A$2:$A$6</c:f>
              <c:numCache>
                <c:formatCode>General</c:formatCode>
                <c:ptCount val="5"/>
                <c:pt idx="0">
                  <c:v>1996</c:v>
                </c:pt>
                <c:pt idx="1">
                  <c:v>1999</c:v>
                </c:pt>
                <c:pt idx="2">
                  <c:v>2002</c:v>
                </c:pt>
                <c:pt idx="3">
                  <c:v>2007</c:v>
                </c:pt>
                <c:pt idx="4">
                  <c:v>2011</c:v>
                </c:pt>
              </c:numCache>
            </c:numRef>
          </c:cat>
          <c:val>
            <c:numRef>
              <c:f>Sheet1!$B$2:$B$6</c:f>
              <c:numCache>
                <c:formatCode>General</c:formatCode>
                <c:ptCount val="5"/>
                <c:pt idx="0">
                  <c:v>66</c:v>
                </c:pt>
                <c:pt idx="1">
                  <c:v>60.7</c:v>
                </c:pt>
                <c:pt idx="2">
                  <c:v>58.2</c:v>
                </c:pt>
                <c:pt idx="3">
                  <c:v>58.5</c:v>
                </c:pt>
                <c:pt idx="4">
                  <c:v>57.7</c:v>
                </c:pt>
              </c:numCache>
            </c:numRef>
          </c:val>
        </c:ser>
        <c:dLbls>
          <c:showLegendKey val="0"/>
          <c:showVal val="1"/>
          <c:showCatName val="0"/>
          <c:showSerName val="0"/>
          <c:showPercent val="0"/>
          <c:showBubbleSize val="0"/>
        </c:dLbls>
        <c:gapWidth val="50"/>
        <c:overlap val="40"/>
        <c:axId val="152764800"/>
        <c:axId val="152765952"/>
      </c:barChart>
      <c:catAx>
        <c:axId val="152764800"/>
        <c:scaling>
          <c:orientation val="minMax"/>
        </c:scaling>
        <c:delete val="0"/>
        <c:axPos val="b"/>
        <c:numFmt formatCode="General" sourceLinked="1"/>
        <c:majorTickMark val="none"/>
        <c:minorTickMark val="none"/>
        <c:tickLblPos val="nextTo"/>
        <c:txPr>
          <a:bodyPr/>
          <a:lstStyle/>
          <a:p>
            <a:pPr>
              <a:defRPr sz="1000"/>
            </a:pPr>
            <a:endParaRPr lang="en-US"/>
          </a:p>
        </c:txPr>
        <c:crossAx val="152765952"/>
        <c:crosses val="autoZero"/>
        <c:auto val="1"/>
        <c:lblAlgn val="ctr"/>
        <c:lblOffset val="100"/>
        <c:noMultiLvlLbl val="0"/>
      </c:catAx>
      <c:valAx>
        <c:axId val="152765952"/>
        <c:scaling>
          <c:orientation val="minMax"/>
          <c:min val="0"/>
        </c:scaling>
        <c:delete val="1"/>
        <c:axPos val="l"/>
        <c:numFmt formatCode="General" sourceLinked="1"/>
        <c:majorTickMark val="none"/>
        <c:minorTickMark val="none"/>
        <c:tickLblPos val="nextTo"/>
        <c:crossAx val="152764800"/>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0.03464</cdr:x>
      <cdr:y>0.02534</cdr:y>
    </cdr:from>
    <cdr:to>
      <cdr:x>0.85872</cdr:x>
      <cdr:y>0.1652</cdr:y>
    </cdr:to>
    <cdr:sp macro="" textlink="">
      <cdr:nvSpPr>
        <cdr:cNvPr id="2" name="TextBox 1"/>
        <cdr:cNvSpPr txBox="1"/>
      </cdr:nvSpPr>
      <cdr:spPr>
        <a:xfrm xmlns:a="http://schemas.openxmlformats.org/drawingml/2006/main">
          <a:off x="150935" y="72383"/>
          <a:ext cx="3590728" cy="3995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r>
            <a:rPr lang="en-US" sz="1400" dirty="0">
              <a:latin typeface="Questrial" panose="020B0604020202020204" charset="0"/>
            </a:rPr>
            <a:t>According to most recent data, </a:t>
          </a:r>
          <a:r>
            <a:rPr lang="en-US" sz="1400" b="1" dirty="0">
              <a:solidFill>
                <a:schemeClr val="accent2">
                  <a:lumMod val="75000"/>
                </a:schemeClr>
              </a:solidFill>
              <a:latin typeface="Questrial" panose="020B0604020202020204" charset="0"/>
            </a:rPr>
            <a:t>stunting</a:t>
          </a:r>
          <a:r>
            <a:rPr lang="en-US" sz="1400" dirty="0">
              <a:solidFill>
                <a:schemeClr val="accent2">
                  <a:lumMod val="75000"/>
                </a:schemeClr>
              </a:solidFill>
              <a:latin typeface="Questrial" panose="020B0604020202020204" charset="0"/>
            </a:rPr>
            <a:t> </a:t>
          </a:r>
          <a:r>
            <a:rPr lang="en-US" sz="1400" dirty="0">
              <a:latin typeface="Questrial" panose="020B0604020202020204" charset="0"/>
            </a:rPr>
            <a:t>remains a major challenge in </a:t>
          </a:r>
          <a:r>
            <a:rPr lang="en-US" sz="1400" dirty="0" smtClean="0">
              <a:latin typeface="Questrial" panose="020B0604020202020204" charset="0"/>
            </a:rPr>
            <a:t>Zambia.</a:t>
          </a:r>
          <a:endParaRPr lang="en-US" sz="1400" dirty="0">
            <a:latin typeface="Questrial" panose="020B060402020202020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0.03877</cdr:x>
      <cdr:y>0.09318</cdr:y>
    </cdr:from>
    <cdr:to>
      <cdr:x>0.86321</cdr:x>
      <cdr:y>0.24317</cdr:y>
    </cdr:to>
    <cdr:sp macro="" textlink="">
      <cdr:nvSpPr>
        <cdr:cNvPr id="2" name="TextBox 1"/>
        <cdr:cNvSpPr txBox="1"/>
      </cdr:nvSpPr>
      <cdr:spPr>
        <a:xfrm xmlns:a="http://schemas.openxmlformats.org/drawingml/2006/main">
          <a:off x="168269" y="255172"/>
          <a:ext cx="3578306" cy="4107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chemeClr val="accent2">
                  <a:lumMod val="75000"/>
                </a:schemeClr>
              </a:solidFill>
              <a:latin typeface="Questrial" panose="020B0604020202020204" charset="0"/>
            </a:rPr>
            <a:t>Anemia </a:t>
          </a:r>
          <a:r>
            <a:rPr lang="en-US" sz="1400" dirty="0" smtClean="0">
              <a:latin typeface="Questrial" panose="020B0604020202020204" charset="0"/>
            </a:rPr>
            <a:t>also persists as a major issue for Zambia’s children.</a:t>
          </a:r>
          <a:endParaRPr lang="en-US" sz="1400" dirty="0">
            <a:latin typeface="Questrial" panose="020B060402020202020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397BE482-504F-4DA1-985D-E8AE631471FF}" type="datetimeFigureOut">
              <a:rPr lang="en-US" smtClean="0"/>
              <a:pPr/>
              <a:t>1/18/2017</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00A8F4DA-BE4E-4D60-AAFA-3FD957955670}" type="slidenum">
              <a:rPr lang="en-US" smtClean="0"/>
              <a:pPr/>
              <a:t>‹#›</a:t>
            </a:fld>
            <a:endParaRPr lang="en-US"/>
          </a:p>
        </p:txBody>
      </p:sp>
    </p:spTree>
    <p:extLst>
      <p:ext uri="{BB962C8B-B14F-4D97-AF65-F5344CB8AC3E}">
        <p14:creationId xmlns:p14="http://schemas.microsoft.com/office/powerpoint/2010/main" val="76908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5665394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marL="0" indent="0">
              <a:buClr>
                <a:schemeClr val="dk1"/>
              </a:buClr>
              <a:buSzPct val="100000"/>
              <a:buFont typeface="Arial"/>
              <a:buNone/>
            </a:pPr>
            <a:endParaRPr lang="en" b="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498526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1753771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base"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12752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base"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smtClean="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2904534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4" name="Shape 364"/>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a:buClr>
                <a:schemeClr val="lt1"/>
              </a:buClr>
              <a:buSzPct val="25000"/>
            </a:pPr>
            <a:endParaRPr lang="en" dirty="0"/>
          </a:p>
        </p:txBody>
      </p:sp>
    </p:spTree>
    <p:extLst>
      <p:ext uri="{BB962C8B-B14F-4D97-AF65-F5344CB8AC3E}">
        <p14:creationId xmlns:p14="http://schemas.microsoft.com/office/powerpoint/2010/main" val="3919079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lvl="1" fontAlgn="base"/>
            <a:endParaRPr lang="en-US" dirty="0" smtClean="0"/>
          </a:p>
        </p:txBody>
      </p:sp>
    </p:spTree>
    <p:extLst>
      <p:ext uri="{BB962C8B-B14F-4D97-AF65-F5344CB8AC3E}">
        <p14:creationId xmlns:p14="http://schemas.microsoft.com/office/powerpoint/2010/main" val="747653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2905099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660707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1692527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3899760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lvl="1" rtl="0" fontAlgn="base"/>
            <a:endParaRPr lang="en-US" sz="1100" b="0" i="0" u="none" strike="noStrike"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401216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7088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endParaRPr dirty="0"/>
          </a:p>
        </p:txBody>
      </p:sp>
    </p:spTree>
    <p:extLst>
      <p:ext uri="{BB962C8B-B14F-4D97-AF65-F5344CB8AC3E}">
        <p14:creationId xmlns:p14="http://schemas.microsoft.com/office/powerpoint/2010/main" val="3653550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0" name="Shape 370"/>
          <p:cNvSpPr txBox="1">
            <a:spLocks noGrp="1"/>
          </p:cNvSpPr>
          <p:nvPr>
            <p:ph type="body" idx="1"/>
          </p:nvPr>
        </p:nvSpPr>
        <p:spPr>
          <a:xfrm>
            <a:off x="707708" y="4447461"/>
            <a:ext cx="5661660" cy="4213384"/>
          </a:xfrm>
          <a:prstGeom prst="rect">
            <a:avLst/>
          </a:prstGeom>
        </p:spPr>
        <p:txBody>
          <a:bodyPr lIns="93921" tIns="93921" rIns="93921" bIns="93921" anchor="t" anchorCtr="0">
            <a:noAutofit/>
          </a:bodyPr>
          <a:lstStyle/>
          <a:p>
            <a:pPr lvl="1" fontAlgn="base"/>
            <a:endParaRPr lang="en-US" dirty="0" smtClean="0"/>
          </a:p>
        </p:txBody>
      </p:sp>
    </p:spTree>
    <p:extLst>
      <p:ext uri="{BB962C8B-B14F-4D97-AF65-F5344CB8AC3E}">
        <p14:creationId xmlns:p14="http://schemas.microsoft.com/office/powerpoint/2010/main" val="41491636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815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290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3128466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67750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3663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5942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3">
              <a:defRPr/>
            </a:pPr>
            <a:r>
              <a:rPr lang="en-US" dirty="0" smtClean="0"/>
              <a:t>Hide</a:t>
            </a:r>
            <a:r>
              <a:rPr lang="en-US" baseline="0" dirty="0" smtClean="0"/>
              <a:t> this slide if this slide </a:t>
            </a:r>
            <a:r>
              <a:rPr lang="en-US" baseline="0" smtClean="0"/>
              <a:t>during presentation. </a:t>
            </a:r>
            <a:endParaRPr lang="en-US" dirty="0" smtClean="0"/>
          </a:p>
          <a:p>
            <a:endParaRPr lang="en-US" dirty="0"/>
          </a:p>
        </p:txBody>
      </p:sp>
    </p:spTree>
    <p:extLst>
      <p:ext uri="{BB962C8B-B14F-4D97-AF65-F5344CB8AC3E}">
        <p14:creationId xmlns:p14="http://schemas.microsoft.com/office/powerpoint/2010/main" val="3576305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Tree>
    <p:extLst>
      <p:ext uri="{BB962C8B-B14F-4D97-AF65-F5344CB8AC3E}">
        <p14:creationId xmlns:p14="http://schemas.microsoft.com/office/powerpoint/2010/main" val="2778873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9" name="Shape 339"/>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marL="0" marR="0" lvl="0" indent="0" algn="l" rtl="0">
              <a:spcBef>
                <a:spcPts val="0"/>
              </a:spcBef>
              <a:buSzPct val="25000"/>
              <a:buNone/>
            </a:pPr>
            <a:endParaRPr lang="en" sz="1100" b="0" i="0" u="none" strike="noStrike" cap="none" dirty="0" smtClean="0">
              <a:solidFill>
                <a:schemeClr val="dk1"/>
              </a:solidFill>
              <a:latin typeface="+mn-lt"/>
              <a:ea typeface="Arial"/>
              <a:cs typeface="Arial"/>
              <a:sym typeface="Arial"/>
            </a:endParaRPr>
          </a:p>
        </p:txBody>
      </p:sp>
    </p:spTree>
    <p:extLst>
      <p:ext uri="{BB962C8B-B14F-4D97-AF65-F5344CB8AC3E}">
        <p14:creationId xmlns:p14="http://schemas.microsoft.com/office/powerpoint/2010/main" val="854817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smtClean="0"/>
          </a:p>
        </p:txBody>
      </p:sp>
    </p:spTree>
    <p:extLst>
      <p:ext uri="{BB962C8B-B14F-4D97-AF65-F5344CB8AC3E}">
        <p14:creationId xmlns:p14="http://schemas.microsoft.com/office/powerpoint/2010/main" val="2778873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marL="0" indent="0">
              <a:buClr>
                <a:schemeClr val="dk1"/>
              </a:buClr>
              <a:buSzPct val="100000"/>
              <a:buFont typeface="Arial"/>
              <a:buNone/>
            </a:pPr>
            <a:endParaRPr lang="en-US" b="0" dirty="0" smtClean="0">
              <a:solidFill>
                <a:schemeClr val="dk1"/>
              </a:solidFill>
              <a:latin typeface="+mn-lt"/>
              <a:ea typeface="Arial"/>
              <a:cs typeface="Arial"/>
              <a:sym typeface="Arial"/>
            </a:endParaRPr>
          </a:p>
        </p:txBody>
      </p:sp>
    </p:spTree>
    <p:extLst>
      <p:ext uri="{BB962C8B-B14F-4D97-AF65-F5344CB8AC3E}">
        <p14:creationId xmlns:p14="http://schemas.microsoft.com/office/powerpoint/2010/main" val="3538677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1505724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4" name="Shape 364"/>
          <p:cNvSpPr txBox="1">
            <a:spLocks noGrp="1"/>
          </p:cNvSpPr>
          <p:nvPr>
            <p:ph type="body" idx="1"/>
          </p:nvPr>
        </p:nvSpPr>
        <p:spPr>
          <a:xfrm>
            <a:off x="707708" y="4447461"/>
            <a:ext cx="5661660" cy="4213384"/>
          </a:xfrm>
          <a:prstGeom prst="rect">
            <a:avLst/>
          </a:prstGeom>
          <a:noFill/>
          <a:ln>
            <a:noFill/>
          </a:ln>
        </p:spPr>
        <p:txBody>
          <a:bodyPr lIns="93921" tIns="93921" rIns="93921" bIns="93921" anchor="t" anchorCtr="0">
            <a:noAutofit/>
          </a:bodyPr>
          <a:lstStyle/>
          <a:p>
            <a:pPr>
              <a:buClr>
                <a:schemeClr val="lt1"/>
              </a:buClr>
              <a:buSzPct val="25000"/>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1"/>
            <a:ext cx="8520600" cy="11224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24"/>
        <p:cNvGrpSpPr/>
        <p:nvPr/>
      </p:nvGrpSpPr>
      <p:grpSpPr>
        <a:xfrm>
          <a:off x="0" y="0"/>
          <a:ext cx="0" cy="0"/>
          <a:chOff x="0" y="0"/>
          <a:chExt cx="0" cy="0"/>
        </a:xfrm>
      </p:grpSpPr>
      <p:pic>
        <p:nvPicPr>
          <p:cNvPr id="125" name="Shape 125" descr="IMG_1166.JPG"/>
          <p:cNvPicPr preferRelativeResize="0"/>
          <p:nvPr/>
        </p:nvPicPr>
        <p:blipFill rotWithShape="1">
          <a:blip r:embed="rId2">
            <a:alphaModFix/>
          </a:blip>
          <a:srcRect b="19807"/>
          <a:stretch/>
        </p:blipFill>
        <p:spPr>
          <a:xfrm>
            <a:off x="0" y="1600200"/>
            <a:ext cx="9144000" cy="5257600"/>
          </a:xfrm>
          <a:prstGeom prst="rect">
            <a:avLst/>
          </a:prstGeom>
          <a:noFill/>
          <a:ln>
            <a:noFill/>
          </a:ln>
        </p:spPr>
      </p:pic>
      <p:sp>
        <p:nvSpPr>
          <p:cNvPr id="126" name="Shape 126"/>
          <p:cNvSpPr/>
          <p:nvPr/>
        </p:nvSpPr>
        <p:spPr>
          <a:xfrm>
            <a:off x="1600200" y="5943601"/>
            <a:ext cx="7543800" cy="81200"/>
          </a:xfrm>
          <a:prstGeom prst="rect">
            <a:avLst/>
          </a:prstGeom>
          <a:solidFill>
            <a:schemeClr val="accen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Source Sans Pro"/>
              <a:ea typeface="Source Sans Pro"/>
              <a:cs typeface="Source Sans Pro"/>
              <a:sym typeface="Source Sans Pro"/>
            </a:endParaRPr>
          </a:p>
        </p:txBody>
      </p:sp>
      <p:pic>
        <p:nvPicPr>
          <p:cNvPr id="127" name="Shape 127"/>
          <p:cNvPicPr preferRelativeResize="0"/>
          <p:nvPr/>
        </p:nvPicPr>
        <p:blipFill rotWithShape="1">
          <a:blip r:embed="rId3">
            <a:alphaModFix/>
          </a:blip>
          <a:srcRect l="9333" t="14656" r="7333" b="15515"/>
          <a:stretch/>
        </p:blipFill>
        <p:spPr>
          <a:xfrm>
            <a:off x="425449" y="304801"/>
            <a:ext cx="3104100" cy="1006400"/>
          </a:xfrm>
          <a:prstGeom prst="rect">
            <a:avLst/>
          </a:prstGeom>
          <a:noFill/>
          <a:ln>
            <a:noFill/>
          </a:ln>
        </p:spPr>
      </p:pic>
      <p:sp>
        <p:nvSpPr>
          <p:cNvPr id="128" name="Shape 128"/>
          <p:cNvSpPr/>
          <p:nvPr/>
        </p:nvSpPr>
        <p:spPr>
          <a:xfrm>
            <a:off x="3473141" y="6134101"/>
            <a:ext cx="5638800" cy="6476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Quattrocento Sans"/>
              <a:buNone/>
            </a:pPr>
            <a:r>
              <a:rPr lang="en" sz="1000" b="0" i="0" u="none" strike="noStrike" cap="none">
                <a:solidFill>
                  <a:schemeClr val="lt1"/>
                </a:solidFill>
                <a:latin typeface="Quattrocento Sans"/>
                <a:ea typeface="Quattrocento Sans"/>
                <a:cs typeface="Quattrocento Sans"/>
                <a:sym typeface="Quattrocento Sans"/>
              </a:rPr>
              <a:t>This presentation was made possible by the American people through the U.S. Agency for International Development (USAID) under Cooperative Agreement No. AID-OAA-A-11-00031, </a:t>
            </a:r>
          </a:p>
          <a:p>
            <a:pPr marL="0" marR="0" lvl="0" indent="0" algn="r" rtl="0">
              <a:lnSpc>
                <a:spcPct val="100000"/>
              </a:lnSpc>
              <a:spcBef>
                <a:spcPts val="0"/>
              </a:spcBef>
              <a:spcAft>
                <a:spcPts val="0"/>
              </a:spcAft>
              <a:buClr>
                <a:schemeClr val="lt1"/>
              </a:buClr>
              <a:buSzPct val="25000"/>
              <a:buFont typeface="Quattrocento Sans"/>
              <a:buNone/>
            </a:pPr>
            <a:r>
              <a:rPr lang="en" sz="1000" b="0" i="0" u="none" strike="noStrike" cap="none">
                <a:solidFill>
                  <a:schemeClr val="lt1"/>
                </a:solidFill>
                <a:latin typeface="Quattrocento Sans"/>
                <a:ea typeface="Quattrocento Sans"/>
                <a:cs typeface="Quattrocento Sans"/>
                <a:sym typeface="Quattrocento Sans"/>
              </a:rPr>
              <a:t>the Strengthening Partnerships, Results, and Innovations in Nutrition Globally (SPRING) project.</a:t>
            </a:r>
          </a:p>
        </p:txBody>
      </p:sp>
      <p:sp>
        <p:nvSpPr>
          <p:cNvPr id="129" name="Shape 129"/>
          <p:cNvSpPr/>
          <p:nvPr/>
        </p:nvSpPr>
        <p:spPr>
          <a:xfrm>
            <a:off x="1587" y="1535112"/>
            <a:ext cx="9144000" cy="76000"/>
          </a:xfrm>
          <a:prstGeom prst="rect">
            <a:avLst/>
          </a:prstGeom>
          <a:solidFill>
            <a:schemeClr val="accen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Source Sans Pro"/>
              <a:ea typeface="Source Sans Pro"/>
              <a:cs typeface="Source Sans Pro"/>
              <a:sym typeface="Source Sans Pro"/>
            </a:endParaRPr>
          </a:p>
        </p:txBody>
      </p:sp>
      <p:pic>
        <p:nvPicPr>
          <p:cNvPr id="130" name="Shape 130"/>
          <p:cNvPicPr preferRelativeResize="0"/>
          <p:nvPr/>
        </p:nvPicPr>
        <p:blipFill rotWithShape="1">
          <a:blip r:embed="rId4">
            <a:alphaModFix/>
          </a:blip>
          <a:srcRect r="5499"/>
          <a:stretch/>
        </p:blipFill>
        <p:spPr>
          <a:xfrm>
            <a:off x="117475" y="5089525"/>
            <a:ext cx="1932000" cy="1768400"/>
          </a:xfrm>
          <a:prstGeom prst="rect">
            <a:avLst/>
          </a:prstGeom>
          <a:noFill/>
          <a:ln>
            <a:noFill/>
          </a:ln>
        </p:spPr>
      </p:pic>
      <p:sp>
        <p:nvSpPr>
          <p:cNvPr id="131" name="Shape 131"/>
          <p:cNvSpPr txBox="1">
            <a:spLocks noGrp="1"/>
          </p:cNvSpPr>
          <p:nvPr>
            <p:ph type="ctrTitle"/>
          </p:nvPr>
        </p:nvSpPr>
        <p:spPr>
          <a:xfrm>
            <a:off x="1862" y="2057400"/>
            <a:ext cx="9172500" cy="10888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32" name="Shape 132"/>
          <p:cNvSpPr txBox="1">
            <a:spLocks noGrp="1"/>
          </p:cNvSpPr>
          <p:nvPr>
            <p:ph type="subTitle" idx="1"/>
          </p:nvPr>
        </p:nvSpPr>
        <p:spPr>
          <a:xfrm>
            <a:off x="1862" y="3429000"/>
            <a:ext cx="9144000" cy="1371600"/>
          </a:xfrm>
          <a:prstGeom prst="rect">
            <a:avLst/>
          </a:prstGeom>
          <a:noFill/>
          <a:ln>
            <a:noFill/>
          </a:ln>
        </p:spPr>
        <p:txBody>
          <a:bodyPr lIns="91425" tIns="91425" rIns="91425" bIns="91425" anchor="t" anchorCtr="0"/>
          <a:lstStyle>
            <a:lvl1pPr marL="0" marR="0" lvl="0" indent="0" algn="ctr" rtl="0">
              <a:lnSpc>
                <a:spcPct val="100000"/>
              </a:lnSpc>
              <a:spcBef>
                <a:spcPts val="50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pic>
        <p:nvPicPr>
          <p:cNvPr id="133" name="Shape 133" descr="https://ci3.googleusercontent.com/proxy/mY91tl2s1pRRyHLHkVAWoCGFUmdO9uk59JcxORxJa6P4T8oYNL_fvtl0sCP-FPKH5Dris4skeGLm3t97ucgV1xs3b1VPNNlSjZq_k-K9tPgDGKPQqyR2OeHsVITY5eIoYZN97erlCxk2tKiDuVxq6rP_kMh9QqXN=s0-d-e1-ft#http://www.spring-nutrition.org/sites/all/themes/responsive_spring/images/spring-logo-recessed.png"/>
          <p:cNvPicPr preferRelativeResize="0"/>
          <p:nvPr/>
        </p:nvPicPr>
        <p:blipFill rotWithShape="1">
          <a:blip r:embed="rId5">
            <a:alphaModFix/>
          </a:blip>
          <a:srcRect/>
          <a:stretch/>
        </p:blipFill>
        <p:spPr>
          <a:xfrm>
            <a:off x="6484050" y="401637"/>
            <a:ext cx="2088300" cy="8128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74636"/>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36" name="Shape 136"/>
          <p:cNvSpPr txBox="1">
            <a:spLocks noGrp="1"/>
          </p:cNvSpPr>
          <p:nvPr>
            <p:ph type="body" idx="1"/>
          </p:nvPr>
        </p:nvSpPr>
        <p:spPr>
          <a:xfrm>
            <a:off x="457200" y="1600201"/>
            <a:ext cx="8229600" cy="45260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37" name="Shape 137"/>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8" name="Shape 138"/>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9" name="Shape 139"/>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44" name="Shape 144"/>
          <p:cNvSpPr txBox="1">
            <a:spLocks noGrp="1"/>
          </p:cNvSpPr>
          <p:nvPr>
            <p:ph type="body" idx="1"/>
          </p:nvPr>
        </p:nvSpPr>
        <p:spPr>
          <a:xfrm>
            <a:off x="722312" y="2906712"/>
            <a:ext cx="7772400" cy="1500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888888"/>
              </a:buClr>
              <a:buFont typeface="Source Sans Pro"/>
              <a:buNone/>
              <a:defRPr sz="1400" b="0" i="0" u="none" strike="noStrike" cap="none">
                <a:solidFill>
                  <a:srgbClr val="000000"/>
                </a:solidFill>
                <a:latin typeface="Arial"/>
                <a:ea typeface="Arial"/>
                <a:cs typeface="Arial"/>
                <a:sym typeface="Arial"/>
              </a:defRPr>
            </a:lvl9pPr>
          </a:lstStyle>
          <a:p>
            <a:endParaRPr/>
          </a:p>
        </p:txBody>
      </p:sp>
      <p:sp>
        <p:nvSpPr>
          <p:cNvPr id="145" name="Shape 145"/>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6" name="Shape 146"/>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47" name="Shape 147"/>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457200" y="273050"/>
            <a:ext cx="3008400" cy="1162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50" name="Shape 150"/>
          <p:cNvSpPr txBox="1">
            <a:spLocks noGrp="1"/>
          </p:cNvSpPr>
          <p:nvPr>
            <p:ph type="body" idx="1"/>
          </p:nvPr>
        </p:nvSpPr>
        <p:spPr>
          <a:xfrm>
            <a:off x="3575050" y="273050"/>
            <a:ext cx="5111700" cy="5852800"/>
          </a:xfrm>
          <a:prstGeom prst="rect">
            <a:avLst/>
          </a:prstGeom>
          <a:noFill/>
          <a:ln>
            <a:noFill/>
          </a:ln>
        </p:spPr>
        <p:txBody>
          <a:bodyPr lIns="91425" tIns="91425" rIns="91425" bIns="91425" anchor="t" anchorCtr="0"/>
          <a:lstStyle>
            <a:lvl1pPr marL="342900" marR="0" lvl="0" indent="-5080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51" name="Shape 151"/>
          <p:cNvSpPr txBox="1">
            <a:spLocks noGrp="1"/>
          </p:cNvSpPr>
          <p:nvPr>
            <p:ph type="body" idx="2"/>
          </p:nvPr>
        </p:nvSpPr>
        <p:spPr>
          <a:xfrm>
            <a:off x="457200" y="1435101"/>
            <a:ext cx="3008400" cy="4691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9pPr>
          </a:lstStyle>
          <a:p>
            <a:endParaRPr/>
          </a:p>
        </p:txBody>
      </p:sp>
      <p:sp>
        <p:nvSpPr>
          <p:cNvPr id="152" name="Shape 152"/>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3" name="Shape 153"/>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54" name="Shape 154"/>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792288" y="4800600"/>
            <a:ext cx="5486400" cy="5668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57" name="Shape 157"/>
          <p:cNvSpPr>
            <a:spLocks noGrp="1"/>
          </p:cNvSpPr>
          <p:nvPr>
            <p:ph type="pic" idx="2"/>
          </p:nvPr>
        </p:nvSpPr>
        <p:spPr>
          <a:xfrm>
            <a:off x="1792288" y="612775"/>
            <a:ext cx="5486400" cy="4114800"/>
          </a:xfrm>
          <a:prstGeom prst="rect">
            <a:avLst/>
          </a:prstGeom>
          <a:noFill/>
          <a:ln>
            <a:noFill/>
          </a:ln>
        </p:spPr>
        <p:txBody>
          <a:bodyPr lIns="91425" tIns="91425" rIns="91425" bIns="91425" anchor="ctr" anchorCtr="0"/>
          <a:lstStyle>
            <a:lvl1pPr lvl="0">
              <a:spcBef>
                <a:spcPts val="0"/>
              </a:spcBef>
              <a:buNone/>
              <a:defRPr/>
            </a:lvl1pPr>
          </a:lstStyle>
          <a:p>
            <a:endParaRPr/>
          </a:p>
        </p:txBody>
      </p:sp>
      <p:sp>
        <p:nvSpPr>
          <p:cNvPr id="158" name="Shape 158"/>
          <p:cNvSpPr txBox="1">
            <a:spLocks noGrp="1"/>
          </p:cNvSpPr>
          <p:nvPr>
            <p:ph type="body" idx="1"/>
          </p:nvPr>
        </p:nvSpPr>
        <p:spPr>
          <a:xfrm>
            <a:off x="1792288" y="5367337"/>
            <a:ext cx="5486400" cy="8048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Source Sans Pro"/>
              <a:buNone/>
              <a:defRPr sz="1400" b="0" i="0" u="none" strike="noStrike" cap="none">
                <a:solidFill>
                  <a:srgbClr val="000000"/>
                </a:solidFill>
                <a:latin typeface="Arial"/>
                <a:ea typeface="Arial"/>
                <a:cs typeface="Arial"/>
                <a:sym typeface="Arial"/>
              </a:defRPr>
            </a:lvl9pPr>
          </a:lstStyle>
          <a:p>
            <a:endParaRPr/>
          </a:p>
        </p:txBody>
      </p:sp>
      <p:sp>
        <p:nvSpPr>
          <p:cNvPr id="159" name="Shape 159"/>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0" name="Shape 160"/>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1" name="Shape 161"/>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274636"/>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64" name="Shape 164"/>
          <p:cNvSpPr txBox="1">
            <a:spLocks noGrp="1"/>
          </p:cNvSpPr>
          <p:nvPr>
            <p:ph type="body" idx="1"/>
          </p:nvPr>
        </p:nvSpPr>
        <p:spPr>
          <a:xfrm rot="5400000">
            <a:off x="2309000" y="-251599"/>
            <a:ext cx="4526000" cy="82296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65" name="Shape 165"/>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6" name="Shape 166"/>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7" name="Shape 167"/>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rot="5400000">
            <a:off x="4732300" y="2171737"/>
            <a:ext cx="5851600" cy="2057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70" name="Shape 170"/>
          <p:cNvSpPr txBox="1">
            <a:spLocks noGrp="1"/>
          </p:cNvSpPr>
          <p:nvPr>
            <p:ph type="body" idx="1"/>
          </p:nvPr>
        </p:nvSpPr>
        <p:spPr>
          <a:xfrm rot="5400000">
            <a:off x="541299" y="190537"/>
            <a:ext cx="5851600" cy="60198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71" name="Shape 171"/>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72" name="Shape 172"/>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73" name="Shape 173"/>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7"/>
            <a:ext cx="8520600" cy="27368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3778834"/>
            <a:ext cx="8520600" cy="105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4086124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1"/>
            <a:ext cx="8520600" cy="11224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765030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4"/>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527295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4"/>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4"/>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536634"/>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1241935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921820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6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852801"/>
            <a:ext cx="2808000" cy="4239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925485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1"/>
            <a:ext cx="6367800" cy="54544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79972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lIns="91425" tIns="91425" rIns="91425" bIns="91425" anchor="ctr" anchorCtr="0">
            <a:noAutofit/>
          </a:bodyPr>
          <a:lstStyle/>
          <a:p>
            <a:endParaRPr/>
          </a:p>
        </p:txBody>
      </p:sp>
      <p:sp>
        <p:nvSpPr>
          <p:cNvPr id="37" name="Shape 37"/>
          <p:cNvSpPr txBox="1">
            <a:spLocks noGrp="1"/>
          </p:cNvSpPr>
          <p:nvPr>
            <p:ph type="title"/>
          </p:nvPr>
        </p:nvSpPr>
        <p:spPr>
          <a:xfrm>
            <a:off x="265500" y="1644233"/>
            <a:ext cx="4045200" cy="1976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3737434"/>
            <a:ext cx="4045200"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434"/>
            <a:ext cx="3837000" cy="49268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3318447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1061320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4"/>
            <a:ext cx="8520600" cy="26180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4202967"/>
            <a:ext cx="8520600" cy="1734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4638674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689163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4"/>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536634"/>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6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852801"/>
            <a:ext cx="2808000" cy="4239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1"/>
            <a:ext cx="6367800" cy="54544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644233"/>
            <a:ext cx="4045200" cy="1976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3737434"/>
            <a:ext cx="4045200"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434"/>
            <a:ext cx="3837000" cy="49268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4"/>
            <a:ext cx="8520600" cy="26180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4202967"/>
            <a:ext cx="8520600" cy="1734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6217622"/>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6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dirty="0"/>
          </a:p>
        </p:txBody>
      </p:sp>
      <p:sp>
        <p:nvSpPr>
          <p:cNvPr id="7" name="Shape 7"/>
          <p:cNvSpPr txBox="1">
            <a:spLocks noGrp="1"/>
          </p:cNvSpPr>
          <p:nvPr>
            <p:ph type="body" idx="1"/>
          </p:nvPr>
        </p:nvSpPr>
        <p:spPr>
          <a:xfrm>
            <a:off x="311700" y="1536634"/>
            <a:ext cx="85206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6217622"/>
            <a:ext cx="548700" cy="5248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pPr lvl="0" algn="r">
                <a:spcBef>
                  <a:spcPts val="0"/>
                </a:spcBef>
                <a:buNone/>
              </a:p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74636"/>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800"/>
            </a:lvl3pPr>
            <a:lvl4pPr marL="0" marR="0" lvl="3" indent="0" algn="ctr" rtl="0">
              <a:spcBef>
                <a:spcPts val="0"/>
              </a:spcBef>
              <a:spcAft>
                <a:spcPts val="0"/>
              </a:spcAft>
              <a:buNone/>
              <a:defRPr sz="1800"/>
            </a:lvl4pPr>
            <a:lvl5pPr marL="0" marR="0" lvl="4" indent="0" algn="ctr" rtl="0">
              <a:spcBef>
                <a:spcPts val="0"/>
              </a:spcBef>
              <a:spcAft>
                <a:spcPts val="0"/>
              </a:spcAft>
              <a:buNone/>
              <a:defRPr sz="1800"/>
            </a:lvl5pPr>
            <a:lvl6pPr marL="457200" marR="0" lvl="5" indent="0" algn="ctr" rtl="0">
              <a:spcBef>
                <a:spcPts val="0"/>
              </a:spcBef>
              <a:spcAft>
                <a:spcPts val="0"/>
              </a:spcAft>
              <a:buNone/>
              <a:defRPr sz="1800"/>
            </a:lvl6pPr>
            <a:lvl7pPr marL="914400" marR="0" lvl="6" indent="0" algn="ctr" rtl="0">
              <a:spcBef>
                <a:spcPts val="0"/>
              </a:spcBef>
              <a:spcAft>
                <a:spcPts val="0"/>
              </a:spcAft>
              <a:buNone/>
              <a:defRPr sz="1800"/>
            </a:lvl7pPr>
            <a:lvl8pPr marL="1371600" marR="0" lvl="7" indent="0" algn="ctr" rtl="0">
              <a:spcBef>
                <a:spcPts val="0"/>
              </a:spcBef>
              <a:spcAft>
                <a:spcPts val="0"/>
              </a:spcAft>
              <a:buNone/>
              <a:defRPr sz="1800"/>
            </a:lvl8pPr>
            <a:lvl9pPr marL="1828800" marR="0" lvl="8" indent="0" algn="ctr" rtl="0">
              <a:spcBef>
                <a:spcPts val="0"/>
              </a:spcBef>
              <a:spcAft>
                <a:spcPts val="0"/>
              </a:spcAft>
              <a:buNone/>
              <a:defRPr sz="1800"/>
            </a:lvl9pPr>
          </a:lstStyle>
          <a:p>
            <a:endParaRPr/>
          </a:p>
        </p:txBody>
      </p:sp>
      <p:sp>
        <p:nvSpPr>
          <p:cNvPr id="120" name="Shape 120"/>
          <p:cNvSpPr txBox="1">
            <a:spLocks noGrp="1"/>
          </p:cNvSpPr>
          <p:nvPr>
            <p:ph type="body" idx="1"/>
          </p:nvPr>
        </p:nvSpPr>
        <p:spPr>
          <a:xfrm>
            <a:off x="457200" y="1600201"/>
            <a:ext cx="8229600" cy="4526000"/>
          </a:xfrm>
          <a:prstGeom prst="rect">
            <a:avLst/>
          </a:prstGeom>
          <a:noFill/>
          <a:ln>
            <a:noFill/>
          </a:ln>
        </p:spPr>
        <p:txBody>
          <a:bodyPr lIns="91425" tIns="91425" rIns="91425" bIns="91425" anchor="t" anchorCtr="0"/>
          <a:lstStyle>
            <a:lvl1pPr marL="342900" marR="0" lvl="0" indent="-50800" algn="l" rtl="0">
              <a:lnSpc>
                <a:spcPct val="100000"/>
              </a:lnSpc>
              <a:spcBef>
                <a:spcPts val="64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1pPr>
            <a:lvl2pPr marL="742950" marR="0" lvl="1" indent="-19050" algn="l" rtl="0">
              <a:lnSpc>
                <a:spcPct val="100000"/>
              </a:lnSpc>
              <a:spcBef>
                <a:spcPts val="56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2pPr>
            <a:lvl3pPr marL="1143000" marR="0" lvl="2" indent="12700" algn="l" rtl="0">
              <a:lnSpc>
                <a:spcPct val="100000"/>
              </a:lnSpc>
              <a:spcBef>
                <a:spcPts val="48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3pPr>
            <a:lvl4pPr marL="1600200" marR="0" lvl="3"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4pPr>
            <a:lvl5pPr marL="2057400" marR="0" lvl="4" indent="-12700" algn="l" rtl="0">
              <a:lnSpc>
                <a:spcPct val="100000"/>
              </a:lnSpc>
              <a:spcBef>
                <a:spcPts val="400"/>
              </a:spcBef>
              <a:spcAft>
                <a:spcPts val="0"/>
              </a:spcAft>
              <a:buClr>
                <a:schemeClr val="dk1"/>
              </a:buClr>
              <a:buSzPct val="100000"/>
              <a:buFont typeface="Source Sans Pro"/>
              <a:buChar char="•"/>
              <a:defRPr sz="1400" b="0" i="0" u="none" strike="noStrike" cap="none">
                <a:solidFill>
                  <a:srgbClr val="000000"/>
                </a:solidFill>
                <a:latin typeface="Arial"/>
                <a:ea typeface="Arial"/>
                <a:cs typeface="Arial"/>
                <a:sym typeface="Arial"/>
              </a:defRPr>
            </a:lvl5pPr>
            <a:lvl6pPr marL="2514600" marR="0" lvl="5"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6pPr>
            <a:lvl7pPr marL="2971800" marR="0" lvl="6"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7pPr>
            <a:lvl8pPr marL="3429000" marR="0" lvl="7"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8pPr>
            <a:lvl9pPr marL="3886200" marR="0" lvl="8" indent="-12700" algn="l" rtl="0">
              <a:lnSpc>
                <a:spcPct val="100000"/>
              </a:lnSpc>
              <a:spcBef>
                <a:spcPts val="400"/>
              </a:spcBef>
              <a:spcAft>
                <a:spcPts val="0"/>
              </a:spcAft>
              <a:buClr>
                <a:schemeClr val="dk1"/>
              </a:buClr>
              <a:buSzPct val="1000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21" name="Shape 121"/>
          <p:cNvSpPr txBox="1">
            <a:spLocks noGrp="1"/>
          </p:cNvSpPr>
          <p:nvPr>
            <p:ph type="dt" idx="10"/>
          </p:nvPr>
        </p:nvSpPr>
        <p:spPr>
          <a:xfrm>
            <a:off x="457200" y="6356350"/>
            <a:ext cx="2133600" cy="365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2" name="Shape 122"/>
          <p:cNvSpPr txBox="1">
            <a:spLocks noGrp="1"/>
          </p:cNvSpPr>
          <p:nvPr>
            <p:ph type="ftr" idx="11"/>
          </p:nvPr>
        </p:nvSpPr>
        <p:spPr>
          <a:xfrm>
            <a:off x="3124200" y="6356350"/>
            <a:ext cx="2895600" cy="365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3" name="Shape 123"/>
          <p:cNvSpPr txBox="1">
            <a:spLocks noGrp="1"/>
          </p:cNvSpPr>
          <p:nvPr>
            <p:ph type="sldNum" idx="12"/>
          </p:nvPr>
        </p:nvSpPr>
        <p:spPr>
          <a:xfrm>
            <a:off x="6553200" y="6356350"/>
            <a:ext cx="2133600" cy="365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Source Sans Pro"/>
              <a:buNone/>
            </a:pPr>
            <a:fld id="{00000000-1234-1234-1234-123412341234}" type="slidenum">
              <a:rPr lang="en" sz="1200" b="0" i="0" u="none" strike="noStrike" cap="none">
                <a:solidFill>
                  <a:srgbClr val="888888"/>
                </a:solidFill>
                <a:latin typeface="Source Sans Pro"/>
                <a:ea typeface="Source Sans Pro"/>
                <a:cs typeface="Source Sans Pro"/>
                <a:sym typeface="Source Sans Pro"/>
              </a:rPr>
              <a:pPr marL="0" marR="0" lvl="0" indent="0" algn="r" rtl="0">
                <a:lnSpc>
                  <a:spcPct val="100000"/>
                </a:lnSpc>
                <a:spcBef>
                  <a:spcPts val="0"/>
                </a:spcBef>
                <a:spcAft>
                  <a:spcPts val="0"/>
                </a:spcAft>
                <a:buClr>
                  <a:srgbClr val="888888"/>
                </a:buClr>
                <a:buSzPct val="25000"/>
                <a:buFont typeface="Source Sans Pro"/>
                <a:buNone/>
              </a:pPr>
              <a:t>‹#›</a:t>
            </a:fld>
            <a:endParaRPr lang="en" sz="1200" b="0" i="0" u="none" strike="noStrike" cap="none">
              <a:solidFill>
                <a:srgbClr val="888888"/>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2" r:id="rId3"/>
    <p:sldLayoutId id="2147483673" r:id="rId4"/>
    <p:sldLayoutId id="2147483674" r:id="rId5"/>
    <p:sldLayoutId id="2147483675" r:id="rId6"/>
    <p:sldLayoutId id="214748367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6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536634"/>
            <a:ext cx="85206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6217622"/>
            <a:ext cx="548700" cy="524800"/>
          </a:xfrm>
          <a:prstGeom prst="rect">
            <a:avLst/>
          </a:prstGeom>
          <a:noFill/>
          <a:ln>
            <a:noFill/>
          </a:ln>
        </p:spPr>
        <p:txBody>
          <a:bodyPr lIns="91425" tIns="91425" rIns="91425" bIns="91425" anchor="ctr" anchorCtr="0">
            <a:noAutofit/>
          </a:bodyPr>
          <a:lstStyle/>
          <a:p>
            <a:pPr algn="r"/>
            <a:fld id="{00000000-1234-1234-1234-123412341234}" type="slidenum">
              <a:rPr lang="en" sz="1000">
                <a:solidFill>
                  <a:srgbClr val="47652D"/>
                </a:solidFill>
              </a:rPr>
              <a:pPr algn="r"/>
              <a:t>‹#›</a:t>
            </a:fld>
            <a:endParaRPr lang="en" sz="1000">
              <a:solidFill>
                <a:srgbClr val="47652D"/>
              </a:solidFill>
            </a:endParaRPr>
          </a:p>
        </p:txBody>
      </p:sp>
    </p:spTree>
    <p:extLst>
      <p:ext uri="{BB962C8B-B14F-4D97-AF65-F5344CB8AC3E}">
        <p14:creationId xmlns:p14="http://schemas.microsoft.com/office/powerpoint/2010/main" val="653424578"/>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jpeg"/><Relationship Id="rId11" Type="http://schemas.microsoft.com/office/2007/relationships/hdphoto" Target="../media/hdphoto3.wdp"/><Relationship Id="rId5" Type="http://schemas.openxmlformats.org/officeDocument/2006/relationships/image" Target="../media/image6.png"/><Relationship Id="rId15" Type="http://schemas.openxmlformats.org/officeDocument/2006/relationships/image" Target="../media/image14.png"/><Relationship Id="rId10" Type="http://schemas.openxmlformats.org/officeDocument/2006/relationships/image" Target="../media/image10.png"/><Relationship Id="rId4" Type="http://schemas.microsoft.com/office/2007/relationships/hdphoto" Target="../media/hdphoto1.wdp"/><Relationship Id="rId9" Type="http://schemas.microsoft.com/office/2007/relationships/hdphoto" Target="../media/hdphoto2.wdp"/><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5.png"/><Relationship Id="rId7" Type="http://schemas.microsoft.com/office/2007/relationships/hdphoto" Target="../media/hdphoto2.wdp"/><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8.png"/><Relationship Id="rId10" Type="http://schemas.microsoft.com/office/2007/relationships/hdphoto" Target="../media/hdphoto3.wdp"/><Relationship Id="rId4" Type="http://schemas.microsoft.com/office/2007/relationships/hdphoto" Target="../media/hdphoto6.wdp"/><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3.wdp"/></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3.wdp"/></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3.wdp"/></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3.wdp"/></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8.png"/><Relationship Id="rId7" Type="http://schemas.microsoft.com/office/2007/relationships/hdphoto" Target="../media/hdphoto2.wdp"/><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microsoft.com/office/2007/relationships/hdphoto" Target="../media/hdphoto3.wdp"/><Relationship Id="rId4" Type="http://schemas.openxmlformats.org/officeDocument/2006/relationships/image" Target="../media/image7.jpe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3.wdp"/></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10" Type="http://schemas.microsoft.com/office/2007/relationships/hdphoto" Target="../media/hdphoto2.wdp"/><Relationship Id="rId4" Type="http://schemas.microsoft.com/office/2007/relationships/hdphoto" Target="../media/hdphoto4.wdp"/><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hyperlink" Target="https://www.spring-nutrition.org/publications/tools/nutrition-workforce-mapping-toolkit" TargetMode="External"/><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www.coregroup.org/storage/Program_Learning/Community_Health_Workers/review%20of%20chw%20effectiveness%20for%20mdgs-sept2012.pdf" TargetMode="External"/><Relationship Id="rId3" Type="http://schemas.openxmlformats.org/officeDocument/2006/relationships/hyperlink" Target="https://www.advancingpartners.org/resources/chsc" TargetMode="External"/><Relationship Id="rId7" Type="http://schemas.openxmlformats.org/officeDocument/2006/relationships/hyperlink" Target="http://www.who.int/workforcealliance/knowledge/resources/chwreport/en/"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mpoweringhealth.org/wp-content/uploads/2015/11/USAID-Community-Health-Framework_Version-1-0_October-28th-2015.pdf" TargetMode="External"/><Relationship Id="rId5" Type="http://schemas.openxmlformats.org/officeDocument/2006/relationships/hyperlink" Target="http://www.chwcentral.org/about-chw-central" TargetMode="External"/><Relationship Id="rId4" Type="http://schemas.openxmlformats.org/officeDocument/2006/relationships/hyperlink" Target="https://www.hfgproject.org/ephs-epcmd-country-snapshots-series/?utm_source=HFG/HS2020&amp;utm_campaign=ee0979240d-EPHS_Tech_Briefing_1_20_161_7_2016&amp;utm_medium=email&amp;utm_term=0_fe52882f0b-ee0979240d-351045461"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goo.gl/b2RzxP"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goo.gl/SvTZFy" TargetMode="External"/><Relationship Id="rId5" Type="http://schemas.openxmlformats.org/officeDocument/2006/relationships/hyperlink" Target="https://goo.gl/AFnpGE" TargetMode="External"/><Relationship Id="rId4" Type="http://schemas.openxmlformats.org/officeDocument/2006/relationships/hyperlink" Target="https://goo.gl/RdlPO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10" Type="http://schemas.microsoft.com/office/2007/relationships/hdphoto" Target="../media/hdphoto2.wdp"/><Relationship Id="rId4" Type="http://schemas.microsoft.com/office/2007/relationships/hdphoto" Target="../media/hdphoto4.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21.png"/><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026" name="Picture 2" descr="C:\Users\hviland\Downloads\noun_302266.png"/>
          <p:cNvPicPr>
            <a:picLocks noChangeAspect="1" noChangeArrowheads="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21597" y="660175"/>
            <a:ext cx="5359791" cy="5359791"/>
          </a:xfrm>
          <a:prstGeom prst="rect">
            <a:avLst/>
          </a:prstGeom>
          <a:noFill/>
          <a:extLst>
            <a:ext uri="{909E8E84-426E-40DD-AFC4-6F175D3DCCD1}">
              <a14:hiddenFill xmlns:a14="http://schemas.microsoft.com/office/drawing/2010/main">
                <a:solidFill>
                  <a:srgbClr val="FFFFFF"/>
                </a:solidFill>
              </a14:hiddenFill>
            </a:ext>
          </a:extLst>
        </p:spPr>
      </p:pic>
      <p:sp>
        <p:nvSpPr>
          <p:cNvPr id="190" name="Shape 190"/>
          <p:cNvSpPr txBox="1"/>
          <p:nvPr/>
        </p:nvSpPr>
        <p:spPr>
          <a:xfrm>
            <a:off x="657700" y="1273116"/>
            <a:ext cx="7038500" cy="3639566"/>
          </a:xfrm>
          <a:prstGeom prst="rect">
            <a:avLst/>
          </a:prstGeom>
          <a:noFill/>
          <a:ln>
            <a:noFill/>
          </a:ln>
        </p:spPr>
        <p:txBody>
          <a:bodyPr lIns="91425" tIns="45700" rIns="91425" bIns="45700" anchor="ctr" anchorCtr="0">
            <a:noAutofit/>
          </a:bodyPr>
          <a:lstStyle/>
          <a:p>
            <a:pPr lvl="0" rtl="0">
              <a:spcBef>
                <a:spcPts val="0"/>
              </a:spcBef>
              <a:buClr>
                <a:schemeClr val="dk1"/>
              </a:buClr>
              <a:buSzPct val="25000"/>
              <a:buFont typeface="Arial"/>
              <a:buNone/>
            </a:pPr>
            <a:r>
              <a:rPr lang="en" sz="4000" dirty="0" smtClean="0">
                <a:solidFill>
                  <a:schemeClr val="accent2"/>
                </a:solidFill>
                <a:latin typeface="Questrial"/>
                <a:ea typeface="Questrial"/>
                <a:cs typeface="Questrial"/>
                <a:sym typeface="Questrial"/>
              </a:rPr>
              <a:t>How Do Community  Health Workers Contribute to Better Nutrition?</a:t>
            </a:r>
          </a:p>
          <a:p>
            <a:pPr lvl="0" rtl="0">
              <a:spcBef>
                <a:spcPts val="0"/>
              </a:spcBef>
              <a:buClr>
                <a:schemeClr val="dk1"/>
              </a:buClr>
              <a:buSzPct val="25000"/>
              <a:buFont typeface="Arial"/>
              <a:buNone/>
            </a:pPr>
            <a:r>
              <a:rPr lang="en-US" sz="4800" b="1" dirty="0" smtClean="0">
                <a:solidFill>
                  <a:schemeClr val="accent2">
                    <a:lumMod val="75000"/>
                  </a:schemeClr>
                </a:solidFill>
                <a:latin typeface="Questrial"/>
                <a:ea typeface="Questrial"/>
                <a:cs typeface="Questrial"/>
                <a:sym typeface="Questrial"/>
              </a:rPr>
              <a:t>Zambia</a:t>
            </a:r>
            <a:endParaRPr lang="en" sz="4800" b="1" dirty="0">
              <a:solidFill>
                <a:schemeClr val="accent2">
                  <a:lumMod val="75000"/>
                </a:schemeClr>
              </a:solidFill>
              <a:latin typeface="Questrial"/>
              <a:ea typeface="Questrial"/>
              <a:cs typeface="Questrial"/>
              <a:sym typeface="Questria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2800" y="363769"/>
            <a:ext cx="1524000" cy="592812"/>
          </a:xfrm>
          <a:prstGeom prst="rect">
            <a:avLst/>
          </a:prstGeom>
        </p:spPr>
      </p:pic>
      <p:pic>
        <p:nvPicPr>
          <p:cNvPr id="9" name="Picture 2" descr="http://www.silhouettesclipart.com/blog/wp-content/uploads/2014/09/pregnant-woman-silhouette-vector.jpg"/>
          <p:cNvPicPr>
            <a:picLocks noChangeAspect="1" noChangeArrowheads="1"/>
          </p:cNvPicPr>
          <p:nvPr/>
        </p:nvPicPr>
        <p:blipFill rotWithShape="1">
          <a:blip r:embed="rId6">
            <a:duotone>
              <a:schemeClr val="accent2">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134280"/>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clipartqueen.com/image-files/mother-and-child-running.png"/>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4893625"/>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www.silhouettegraphics.net/wp-content/uploads/2014/03/mother-and-child-silhouette.jpg"/>
          <p:cNvPicPr>
            <a:picLocks noChangeAspect="1" noChangeArrowheads="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68299" y="5700630"/>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http://fc04.deviantart.net/fs71/f/2010/049/e/6/Silhouette_Of_A_little_Girl_by_Demonlemon.png"/>
          <p:cNvPicPr>
            <a:picLocks noChangeAspect="1" noChangeArrowheads="1"/>
          </p:cNvPicPr>
          <p:nvPr/>
        </p:nvPicPr>
        <p:blipFill>
          <a:blip r:embed="rId10">
            <a:duotone>
              <a:schemeClr val="accent2">
                <a:shade val="45000"/>
                <a:satMod val="135000"/>
              </a:schemeClr>
              <a:prstClr val="white"/>
            </a:duotone>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216973"/>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https://upload.wikimedia.org/wikipedia/commons/thumb/4/4f/Woman_Silhouette_53.svg/2000px-Woman_Silhouette_53.svg.png"/>
          <p:cNvPicPr>
            <a:picLocks noChangeAspect="1" noChangeArrowheads="1"/>
          </p:cNvPicPr>
          <p:nvPr/>
        </p:nvPicPr>
        <p:blipFill rotWithShape="1">
          <a:blip r:embed="rId12">
            <a:duotone>
              <a:schemeClr val="accent2">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290001"/>
            <a:ext cx="747940" cy="1113019"/>
          </a:xfrm>
          <a:prstGeom prst="rect">
            <a:avLst/>
          </a:prstGeom>
          <a:noFill/>
          <a:extLst>
            <a:ext uri="{909E8E84-426E-40DD-AFC4-6F175D3DCCD1}">
              <a14:hiddenFill xmlns:a14="http://schemas.microsoft.com/office/drawing/2010/main">
                <a:solidFill>
                  <a:srgbClr val="FFFFFF"/>
                </a:solidFill>
              </a14:hiddenFill>
            </a:ext>
          </a:extLst>
        </p:spPr>
      </p:pic>
      <p:sp>
        <p:nvSpPr>
          <p:cNvPr id="16" name="Shape 336"/>
          <p:cNvSpPr/>
          <p:nvPr/>
        </p:nvSpPr>
        <p:spPr>
          <a:xfrm>
            <a:off x="-28073" y="6400800"/>
            <a:ext cx="9172200" cy="228600"/>
          </a:xfrm>
          <a:prstGeom prst="rect">
            <a:avLst/>
          </a:prstGeom>
          <a:solidFill>
            <a:schemeClr val="accent2">
              <a:lumMod val="75000"/>
            </a:scheme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Source Sans Pro"/>
              <a:ea typeface="Source Sans Pro"/>
              <a:cs typeface="Source Sans Pro"/>
              <a:sym typeface="Source Sans Pro"/>
            </a:endParaRPr>
          </a:p>
        </p:txBody>
      </p:sp>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03095" y="304800"/>
            <a:ext cx="822892" cy="640027"/>
          </a:xfrm>
          <a:prstGeom prst="rect">
            <a:avLst/>
          </a:prstGeom>
        </p:spPr>
      </p:pic>
      <p:pic>
        <p:nvPicPr>
          <p:cNvPr id="17" name="Picture 16"/>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274632"/>
            <a:ext cx="2249439" cy="868368"/>
          </a:xfrm>
          <a:prstGeom prst="rect">
            <a:avLst/>
          </a:prstGeom>
        </p:spPr>
      </p:pic>
      <p:pic>
        <p:nvPicPr>
          <p:cNvPr id="18" name="Picture 2"/>
          <p:cNvPicPr>
            <a:picLocks noChangeAspect="1" noChangeArrowheads="1"/>
          </p:cNvPicPr>
          <p:nvPr/>
        </p:nvPicPr>
        <p:blipFill>
          <a:blip r:embed="rId15">
            <a:clrChange>
              <a:clrFrom>
                <a:srgbClr val="FEFFED"/>
              </a:clrFrom>
              <a:clrTo>
                <a:srgbClr val="FEFFED">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5000" y="52058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03"/>
          <p:cNvSpPr txBox="1"/>
          <p:nvPr/>
        </p:nvSpPr>
        <p:spPr>
          <a:xfrm>
            <a:off x="457200" y="513472"/>
            <a:ext cx="8534400" cy="621476"/>
          </a:xfrm>
          <a:prstGeom prst="rect">
            <a:avLst/>
          </a:prstGeom>
          <a:noFill/>
          <a:ln>
            <a:noFill/>
          </a:ln>
        </p:spPr>
        <p:txBody>
          <a:bodyPr lIns="91425" tIns="45700" rIns="91425" bIns="45700" anchor="ctr" anchorCtr="0">
            <a:noAutofit/>
          </a:bodyPr>
          <a:lstStyle/>
          <a:p>
            <a:pPr lvl="0">
              <a:buClr>
                <a:schemeClr val="dk1"/>
              </a:buClr>
              <a:buSzPct val="25000"/>
            </a:pPr>
            <a:r>
              <a:rPr lang="en-US" sz="3200" dirty="0" smtClean="0">
                <a:solidFill>
                  <a:srgbClr val="646561"/>
                </a:solidFill>
                <a:latin typeface="Questrial"/>
                <a:ea typeface="Questrial"/>
                <a:cs typeface="Questrial"/>
                <a:sym typeface="Questrial"/>
              </a:rPr>
              <a:t>We identified only </a:t>
            </a:r>
            <a:r>
              <a:rPr lang="en-US" sz="3200" b="1" dirty="0" smtClean="0">
                <a:solidFill>
                  <a:schemeClr val="accent1"/>
                </a:solidFill>
                <a:latin typeface="Questrial"/>
                <a:ea typeface="Questrial"/>
                <a:cs typeface="Questrial"/>
                <a:sym typeface="Questrial"/>
              </a:rPr>
              <a:t>one policy </a:t>
            </a:r>
            <a:r>
              <a:rPr lang="en-US" sz="3200" dirty="0">
                <a:solidFill>
                  <a:schemeClr val="accent6"/>
                </a:solidFill>
                <a:latin typeface="Questrial"/>
                <a:ea typeface="Questrial"/>
                <a:cs typeface="Questrial"/>
                <a:sym typeface="Questrial"/>
              </a:rPr>
              <a:t>that guides community health service deliv</a:t>
            </a:r>
            <a:r>
              <a:rPr lang="en-US" sz="3200" dirty="0" smtClean="0">
                <a:solidFill>
                  <a:schemeClr val="accent6"/>
                </a:solidFill>
                <a:latin typeface="Questrial"/>
                <a:ea typeface="Questrial"/>
                <a:cs typeface="Questrial"/>
                <a:sym typeface="Questrial"/>
              </a:rPr>
              <a:t>ery in Zambia</a:t>
            </a:r>
            <a:r>
              <a:rPr lang="en-US" sz="3200" b="1" dirty="0" smtClean="0">
                <a:solidFill>
                  <a:schemeClr val="accent1"/>
                </a:solidFill>
                <a:latin typeface="Questrial"/>
                <a:ea typeface="Questrial"/>
                <a:cs typeface="Questrial"/>
                <a:sym typeface="Questrial"/>
              </a:rPr>
              <a:t>. </a:t>
            </a:r>
            <a:endParaRPr lang="en" sz="3200" b="0" i="0" u="none" strike="noStrike" cap="none" dirty="0">
              <a:solidFill>
                <a:schemeClr val="accent6"/>
              </a:solidFill>
              <a:latin typeface="Questrial"/>
              <a:ea typeface="Questrial"/>
              <a:cs typeface="Questrial"/>
              <a:sym typeface="Questrial"/>
            </a:endParaRPr>
          </a:p>
        </p:txBody>
      </p:sp>
      <p:graphicFrame>
        <p:nvGraphicFramePr>
          <p:cNvPr id="6" name="Table 5"/>
          <p:cNvGraphicFramePr>
            <a:graphicFrameLocks noGrp="1"/>
          </p:cNvGraphicFramePr>
          <p:nvPr>
            <p:extLst>
              <p:ext uri="{D42A27DB-BD31-4B8C-83A1-F6EECF244321}">
                <p14:modId xmlns:p14="http://schemas.microsoft.com/office/powerpoint/2010/main" val="187669180"/>
              </p:ext>
            </p:extLst>
          </p:nvPr>
        </p:nvGraphicFramePr>
        <p:xfrm>
          <a:off x="576209" y="1529320"/>
          <a:ext cx="5900791" cy="2585480"/>
        </p:xfrm>
        <a:graphic>
          <a:graphicData uri="http://schemas.openxmlformats.org/drawingml/2006/table">
            <a:tbl>
              <a:tblPr firstRow="1" bandRow="1">
                <a:tableStyleId>{70B7DEA9-941F-4DE4-B690-58208C39A6B7}</a:tableStyleId>
              </a:tblPr>
              <a:tblGrid>
                <a:gridCol w="4424874"/>
                <a:gridCol w="1475917"/>
              </a:tblGrid>
              <a:tr h="1274840">
                <a:tc>
                  <a:txBody>
                    <a:bodyPr/>
                    <a:lstStyle/>
                    <a:p>
                      <a:pPr algn="l"/>
                      <a:r>
                        <a:rPr lang="en-US" sz="2400" dirty="0" smtClean="0">
                          <a:solidFill>
                            <a:schemeClr val="bg1"/>
                          </a:solidFill>
                          <a:latin typeface="Questrial" panose="020B0604020202020204" charset="0"/>
                        </a:rPr>
                        <a:t>Relevant Government Policies Reviewed</a:t>
                      </a: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2400" baseline="0" dirty="0" smtClean="0">
                          <a:solidFill>
                            <a:schemeClr val="bg1"/>
                          </a:solidFill>
                          <a:latin typeface="Questrial" panose="020B0604020202020204" charset="0"/>
                        </a:rPr>
                        <a:t>Last Updated</a:t>
                      </a:r>
                      <a:endParaRPr lang="en-US" sz="2400" dirty="0" smtClean="0">
                        <a:solidFill>
                          <a:schemeClr val="bg1"/>
                        </a:solidFill>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240562">
                <a:tc>
                  <a:txBody>
                    <a:bodyPr/>
                    <a:lstStyle/>
                    <a:p>
                      <a:pPr>
                        <a:spcAft>
                          <a:spcPts val="1000"/>
                        </a:spcAft>
                      </a:pPr>
                      <a:r>
                        <a:rPr lang="en-US" sz="2000" dirty="0" smtClean="0">
                          <a:latin typeface="Questrial" panose="020B0604020202020204" charset="0"/>
                        </a:rPr>
                        <a:t>National Integrated Strategy for Community Based Health &amp; Social Development Workers and Volunteers in Zambia (2014)  - Draft</a:t>
                      </a: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Questrial" panose="020B0604020202020204" charset="0"/>
                        </a:rPr>
                        <a:t>2014</a:t>
                      </a: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026" name="Picture 2" descr="https://encrypted-tbn2.gstatic.com/images?q=tbn:ANd9GcSvrU8j7naU3gS3MnjRmkzhDuAL_zyBvzQsxMp2nsV0UJWgY6A0"/>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24600" y="4343400"/>
            <a:ext cx="219075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946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crubsmag.mindovermediallc.netdna-cdn.com/wp-content/uploads/confused-nurse-in-silhouette.jpg"/>
          <p:cNvPicPr>
            <a:picLocks noChangeAspect="1" noChangeArrowheads="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2703" b="100000" l="18456" r="80537"/>
                    </a14:imgEffect>
                  </a14:imgLayer>
                </a14:imgProps>
              </a:ext>
              <a:ext uri="{28A0092B-C50C-407E-A947-70E740481C1C}">
                <a14:useLocalDpi xmlns:a14="http://schemas.microsoft.com/office/drawing/2010/main" val="0"/>
              </a:ext>
            </a:extLst>
          </a:blip>
          <a:srcRect l="13423" r="14094"/>
          <a:stretch/>
        </p:blipFill>
        <p:spPr bwMode="auto">
          <a:xfrm>
            <a:off x="7142831" y="4953000"/>
            <a:ext cx="2242286" cy="1920476"/>
          </a:xfrm>
          <a:prstGeom prst="rect">
            <a:avLst/>
          </a:prstGeom>
          <a:noFill/>
          <a:extLst>
            <a:ext uri="{909E8E84-426E-40DD-AFC4-6F175D3DCCD1}">
              <a14:hiddenFill xmlns:a14="http://schemas.microsoft.com/office/drawing/2010/main">
                <a:solidFill>
                  <a:srgbClr val="FFFFFF"/>
                </a:solidFill>
              </a14:hiddenFill>
            </a:ext>
          </a:extLst>
        </p:spPr>
      </p:pic>
      <p:sp>
        <p:nvSpPr>
          <p:cNvPr id="4" name="Shape 303"/>
          <p:cNvSpPr txBox="1"/>
          <p:nvPr/>
        </p:nvSpPr>
        <p:spPr>
          <a:xfrm>
            <a:off x="457200" y="284872"/>
            <a:ext cx="7315200" cy="1066800"/>
          </a:xfrm>
          <a:prstGeom prst="rect">
            <a:avLst/>
          </a:prstGeom>
          <a:noFill/>
          <a:ln>
            <a:noFill/>
          </a:ln>
        </p:spPr>
        <p:txBody>
          <a:bodyPr lIns="91425" tIns="45700" rIns="91425" bIns="45700" anchor="t" anchorCtr="0">
            <a:noAutofit/>
          </a:bodyPr>
          <a:lstStyle/>
          <a:p>
            <a:pPr lvl="0">
              <a:buClr>
                <a:schemeClr val="dk1"/>
              </a:buClr>
              <a:buSzPct val="25000"/>
            </a:pPr>
            <a:r>
              <a:rPr lang="en" sz="3200" b="0" i="0" u="none" strike="noStrike" cap="none" dirty="0" smtClean="0">
                <a:solidFill>
                  <a:schemeClr val="accent6"/>
                </a:solidFill>
                <a:latin typeface="Questrial"/>
                <a:ea typeface="Questrial"/>
                <a:cs typeface="Questrial"/>
                <a:sym typeface="Questrial"/>
              </a:rPr>
              <a:t>Zambia</a:t>
            </a:r>
            <a:r>
              <a:rPr lang="en" sz="3200" b="0" i="0" u="none" strike="noStrike" cap="none" dirty="0" smtClean="0">
                <a:solidFill>
                  <a:srgbClr val="646561"/>
                </a:solidFill>
                <a:latin typeface="Questrial"/>
                <a:ea typeface="Questrial"/>
                <a:cs typeface="Questrial"/>
                <a:sym typeface="Questrial"/>
              </a:rPr>
              <a:t> </a:t>
            </a:r>
            <a:r>
              <a:rPr lang="en" sz="3200" dirty="0">
                <a:solidFill>
                  <a:srgbClr val="646561"/>
                </a:solidFill>
                <a:latin typeface="Questrial"/>
                <a:ea typeface="Questrial"/>
                <a:cs typeface="Questrial"/>
                <a:sym typeface="Questrial"/>
              </a:rPr>
              <a:t>has </a:t>
            </a:r>
            <a:r>
              <a:rPr lang="en" sz="3200" b="1" dirty="0" smtClean="0">
                <a:solidFill>
                  <a:schemeClr val="accent1"/>
                </a:solidFill>
                <a:latin typeface="Questrial"/>
                <a:ea typeface="Questrial"/>
                <a:cs typeface="Questrial"/>
                <a:sym typeface="Questrial"/>
              </a:rPr>
              <a:t>several distinct </a:t>
            </a:r>
            <a:r>
              <a:rPr lang="en" sz="3200" b="1" dirty="0">
                <a:solidFill>
                  <a:schemeClr val="accent1"/>
                </a:solidFill>
                <a:latin typeface="Questrial"/>
                <a:ea typeface="Questrial"/>
                <a:cs typeface="Questrial"/>
                <a:sym typeface="Questrial"/>
              </a:rPr>
              <a:t>cadres* </a:t>
            </a:r>
            <a:r>
              <a:rPr lang="en" sz="3200" dirty="0">
                <a:solidFill>
                  <a:srgbClr val="646561"/>
                </a:solidFill>
                <a:latin typeface="Questrial"/>
                <a:ea typeface="Questrial"/>
                <a:cs typeface="Questrial"/>
                <a:sym typeface="Questrial"/>
              </a:rPr>
              <a:t>of </a:t>
            </a:r>
          </a:p>
          <a:p>
            <a:pPr lvl="0">
              <a:buClr>
                <a:schemeClr val="dk1"/>
              </a:buClr>
              <a:buSzPct val="25000"/>
            </a:pPr>
            <a:r>
              <a:rPr lang="en" sz="3200" dirty="0">
                <a:solidFill>
                  <a:srgbClr val="646561"/>
                </a:solidFill>
                <a:latin typeface="Questrial"/>
                <a:ea typeface="Questrial"/>
                <a:cs typeface="Questrial"/>
                <a:sym typeface="Questrial"/>
              </a:rPr>
              <a:t>community health workers, only </a:t>
            </a:r>
            <a:r>
              <a:rPr lang="en" sz="3200" b="1" dirty="0" smtClean="0">
                <a:solidFill>
                  <a:schemeClr val="accent1"/>
                </a:solidFill>
                <a:latin typeface="Questrial"/>
                <a:ea typeface="Questrial"/>
                <a:cs typeface="Questrial"/>
                <a:sym typeface="Questrial"/>
              </a:rPr>
              <a:t>one </a:t>
            </a:r>
            <a:r>
              <a:rPr lang="en" sz="3200" dirty="0" smtClean="0">
                <a:solidFill>
                  <a:srgbClr val="646561"/>
                </a:solidFill>
                <a:latin typeface="Questrial"/>
                <a:ea typeface="Questrial"/>
                <a:cs typeface="Questrial"/>
                <a:sym typeface="Questrial"/>
              </a:rPr>
              <a:t>of </a:t>
            </a:r>
            <a:r>
              <a:rPr lang="en" sz="3200" dirty="0">
                <a:solidFill>
                  <a:srgbClr val="646561"/>
                </a:solidFill>
                <a:latin typeface="Questrial"/>
                <a:ea typeface="Questrial"/>
                <a:cs typeface="Questrial"/>
                <a:sym typeface="Questrial"/>
              </a:rPr>
              <a:t>which </a:t>
            </a:r>
            <a:r>
              <a:rPr lang="en" sz="3200" dirty="0" smtClean="0">
                <a:solidFill>
                  <a:srgbClr val="646561"/>
                </a:solidFill>
                <a:latin typeface="Questrial"/>
                <a:ea typeface="Questrial"/>
                <a:cs typeface="Questrial"/>
                <a:sym typeface="Questrial"/>
              </a:rPr>
              <a:t>provides </a:t>
            </a:r>
            <a:r>
              <a:rPr lang="en" sz="3200" dirty="0">
                <a:solidFill>
                  <a:srgbClr val="646561"/>
                </a:solidFill>
                <a:latin typeface="Questrial"/>
                <a:ea typeface="Questrial"/>
                <a:cs typeface="Questrial"/>
                <a:sym typeface="Questrial"/>
              </a:rPr>
              <a:t>nutrition </a:t>
            </a:r>
            <a:r>
              <a:rPr lang="en" sz="3200" dirty="0" smtClean="0">
                <a:solidFill>
                  <a:srgbClr val="646561"/>
                </a:solidFill>
                <a:latin typeface="Questrial"/>
                <a:ea typeface="Questrial"/>
                <a:cs typeface="Questrial"/>
                <a:sym typeface="Questrial"/>
              </a:rPr>
              <a:t>services.</a:t>
            </a:r>
            <a:endParaRPr lang="en" sz="3200" dirty="0">
              <a:solidFill>
                <a:schemeClr val="accent2"/>
              </a:solidFill>
              <a:latin typeface="Questrial"/>
              <a:ea typeface="Questrial"/>
              <a:cs typeface="Questrial"/>
              <a:sym typeface="Questrial"/>
            </a:endParaRPr>
          </a:p>
        </p:txBody>
      </p:sp>
      <p:sp>
        <p:nvSpPr>
          <p:cNvPr id="6" name="Shape 303"/>
          <p:cNvSpPr txBox="1"/>
          <p:nvPr/>
        </p:nvSpPr>
        <p:spPr>
          <a:xfrm>
            <a:off x="457200" y="2133600"/>
            <a:ext cx="4953000" cy="4343400"/>
          </a:xfrm>
          <a:prstGeom prst="rect">
            <a:avLst/>
          </a:prstGeom>
          <a:noFill/>
          <a:ln>
            <a:noFill/>
          </a:ln>
        </p:spPr>
        <p:txBody>
          <a:bodyPr lIns="91425" tIns="45700" rIns="91425" bIns="45700" anchor="t" anchorCtr="0">
            <a:noAutofit/>
          </a:bodyPr>
          <a:lstStyle/>
          <a:p>
            <a:pPr lvl="0">
              <a:buClr>
                <a:schemeClr val="dk1"/>
              </a:buClr>
              <a:buSzPct val="25000"/>
            </a:pPr>
            <a:r>
              <a:rPr lang="en" sz="2400" b="1" dirty="0" smtClean="0">
                <a:solidFill>
                  <a:schemeClr val="accent1">
                    <a:lumMod val="75000"/>
                  </a:schemeClr>
                </a:solidFill>
                <a:latin typeface="Questrial"/>
                <a:ea typeface="Questrial"/>
                <a:cs typeface="Questrial"/>
                <a:sym typeface="Questrial"/>
              </a:rPr>
              <a:t>Community </a:t>
            </a:r>
            <a:r>
              <a:rPr lang="en" sz="2400" b="1" dirty="0">
                <a:solidFill>
                  <a:schemeClr val="accent1">
                    <a:lumMod val="75000"/>
                  </a:schemeClr>
                </a:solidFill>
                <a:latin typeface="Questrial"/>
                <a:ea typeface="Questrial"/>
                <a:cs typeface="Questrial"/>
                <a:sym typeface="Questrial"/>
              </a:rPr>
              <a:t>Health </a:t>
            </a:r>
            <a:r>
              <a:rPr lang="en" sz="2400" b="1" dirty="0" smtClean="0">
                <a:solidFill>
                  <a:schemeClr val="accent1">
                    <a:lumMod val="75000"/>
                  </a:schemeClr>
                </a:solidFill>
                <a:latin typeface="Questrial"/>
                <a:ea typeface="Questrial"/>
                <a:cs typeface="Questrial"/>
                <a:sym typeface="Questrial"/>
              </a:rPr>
              <a:t>Assistants (CHA)</a:t>
            </a:r>
            <a:r>
              <a:rPr lang="en" sz="2000" dirty="0">
                <a:solidFill>
                  <a:schemeClr val="tx1"/>
                </a:solidFill>
                <a:latin typeface="Questrial"/>
                <a:ea typeface="Questrial"/>
                <a:cs typeface="Questrial"/>
                <a:sym typeface="Questrial"/>
              </a:rPr>
              <a:t>, </a:t>
            </a:r>
            <a:r>
              <a:rPr lang="en-US" sz="2000" dirty="0" smtClean="0">
                <a:solidFill>
                  <a:schemeClr val="tx1"/>
                </a:solidFill>
                <a:latin typeface="Questrial"/>
                <a:ea typeface="Questrial"/>
                <a:cs typeface="Questrial"/>
              </a:rPr>
              <a:t>Zambia’s </a:t>
            </a:r>
            <a:r>
              <a:rPr lang="en-US" sz="2000" dirty="0">
                <a:solidFill>
                  <a:schemeClr val="tx1"/>
                </a:solidFill>
                <a:latin typeface="Questrial"/>
                <a:ea typeface="Questrial"/>
                <a:cs typeface="Questrial"/>
              </a:rPr>
              <a:t>primary community health cadre, are formally trained and incorporated into the national health system. </a:t>
            </a:r>
            <a:endParaRPr lang="en" sz="1800" dirty="0">
              <a:solidFill>
                <a:schemeClr val="accent2"/>
              </a:solidFill>
              <a:latin typeface="Questrial"/>
              <a:ea typeface="Questrial"/>
              <a:cs typeface="Questrial"/>
              <a:sym typeface="Questrial"/>
            </a:endParaRPr>
          </a:p>
          <a:p>
            <a:pPr marL="0" marR="0" lvl="0" indent="0" algn="l" rtl="0">
              <a:lnSpc>
                <a:spcPct val="100000"/>
              </a:lnSpc>
              <a:spcBef>
                <a:spcPts val="0"/>
              </a:spcBef>
              <a:spcAft>
                <a:spcPts val="0"/>
              </a:spcAft>
              <a:buClr>
                <a:schemeClr val="dk1"/>
              </a:buClr>
              <a:buSzPct val="25000"/>
              <a:buFont typeface="Source Sans Pro"/>
              <a:buNone/>
            </a:pPr>
            <a:endParaRPr lang="en" sz="2000" b="0" i="0" u="none" strike="noStrike" cap="none" dirty="0">
              <a:solidFill>
                <a:schemeClr val="accent2"/>
              </a:solidFill>
              <a:latin typeface="Questrial"/>
              <a:ea typeface="Questrial"/>
              <a:cs typeface="Questrial"/>
              <a:sym typeface="Questrial"/>
            </a:endParaRPr>
          </a:p>
        </p:txBody>
      </p:sp>
      <p:sp>
        <p:nvSpPr>
          <p:cNvPr id="2" name="TextBox 1"/>
          <p:cNvSpPr txBox="1"/>
          <p:nvPr/>
        </p:nvSpPr>
        <p:spPr>
          <a:xfrm>
            <a:off x="5719011" y="2448580"/>
            <a:ext cx="3291840" cy="1446550"/>
          </a:xfrm>
          <a:prstGeom prst="rect">
            <a:avLst/>
          </a:prstGeom>
          <a:noFill/>
        </p:spPr>
        <p:txBody>
          <a:bodyPr wrap="square" rtlCol="0">
            <a:spAutoFit/>
          </a:bodyPr>
          <a:lstStyle/>
          <a:p>
            <a:r>
              <a:rPr lang="en-US" sz="2800" b="1" dirty="0" smtClean="0">
                <a:solidFill>
                  <a:schemeClr val="accent1"/>
                </a:solidFill>
                <a:latin typeface="Questrial" panose="020B0604020202020204" charset="0"/>
              </a:rPr>
              <a:t>307 </a:t>
            </a:r>
            <a:r>
              <a:rPr lang="en-US" sz="2000" b="1" dirty="0" smtClean="0">
                <a:solidFill>
                  <a:schemeClr val="accent1"/>
                </a:solidFill>
                <a:latin typeface="Questrial" panose="020B0604020202020204" charset="0"/>
              </a:rPr>
              <a:t>in country</a:t>
            </a:r>
          </a:p>
          <a:p>
            <a:r>
              <a:rPr lang="en-US" sz="2000" dirty="0" smtClean="0">
                <a:solidFill>
                  <a:schemeClr val="tx1"/>
                </a:solidFill>
                <a:latin typeface="Questrial" panose="020B0604020202020204" charset="0"/>
              </a:rPr>
              <a:t>With a goal of:</a:t>
            </a:r>
          </a:p>
          <a:p>
            <a:r>
              <a:rPr lang="en-US" sz="2000" dirty="0" smtClean="0">
                <a:solidFill>
                  <a:schemeClr val="tx1"/>
                </a:solidFill>
                <a:latin typeface="Questrial" panose="020B0604020202020204" charset="0"/>
              </a:rPr>
              <a:t>1 CHA:3,500 people (rural)</a:t>
            </a:r>
          </a:p>
          <a:p>
            <a:r>
              <a:rPr lang="en-US" sz="2000" dirty="0" smtClean="0">
                <a:solidFill>
                  <a:schemeClr val="tx1"/>
                </a:solidFill>
                <a:latin typeface="Questrial" panose="020B0604020202020204" charset="0"/>
              </a:rPr>
              <a:t>1 CHA:7,000 people (urban)</a:t>
            </a:r>
            <a:endParaRPr lang="en-US" sz="2000" dirty="0">
              <a:solidFill>
                <a:schemeClr val="tx1"/>
              </a:solidFill>
              <a:latin typeface="Questrial" panose="020B0604020202020204" charset="0"/>
            </a:endParaRPr>
          </a:p>
        </p:txBody>
      </p:sp>
      <p:sp>
        <p:nvSpPr>
          <p:cNvPr id="3" name="TextBox 2"/>
          <p:cNvSpPr txBox="1"/>
          <p:nvPr/>
        </p:nvSpPr>
        <p:spPr>
          <a:xfrm>
            <a:off x="457200" y="5848753"/>
            <a:ext cx="5486400" cy="738664"/>
          </a:xfrm>
          <a:prstGeom prst="rect">
            <a:avLst/>
          </a:prstGeom>
          <a:noFill/>
        </p:spPr>
        <p:txBody>
          <a:bodyPr wrap="square" rtlCol="0">
            <a:spAutoFit/>
          </a:bodyPr>
          <a:lstStyle/>
          <a:p>
            <a:r>
              <a:rPr lang="en-US" dirty="0" smtClean="0">
                <a:latin typeface="Questrial" panose="020B0604020202020204" charset="0"/>
              </a:rPr>
              <a:t>*There </a:t>
            </a:r>
            <a:r>
              <a:rPr lang="en-US" dirty="0">
                <a:latin typeface="Questrial" panose="020B0604020202020204" charset="0"/>
              </a:rPr>
              <a:t>are other uncoordinated cadres of community-based volunteers (CBVs</a:t>
            </a:r>
            <a:r>
              <a:rPr lang="en-US" dirty="0" smtClean="0">
                <a:latin typeface="Questrial" panose="020B0604020202020204" charset="0"/>
              </a:rPr>
              <a:t>), including </a:t>
            </a:r>
            <a:r>
              <a:rPr lang="en-US" dirty="0">
                <a:latin typeface="Questrial" panose="020B0604020202020204" charset="0"/>
              </a:rPr>
              <a:t>community-based distributors (CBDs) of family planning. There are an estimated 100,000 CBVs.</a:t>
            </a:r>
          </a:p>
        </p:txBody>
      </p:sp>
    </p:spTree>
    <p:extLst>
      <p:ext uri="{BB962C8B-B14F-4D97-AF65-F5344CB8AC3E}">
        <p14:creationId xmlns:p14="http://schemas.microsoft.com/office/powerpoint/2010/main" val="322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03"/>
          <p:cNvSpPr txBox="1"/>
          <p:nvPr/>
        </p:nvSpPr>
        <p:spPr>
          <a:xfrm>
            <a:off x="457200" y="304800"/>
            <a:ext cx="7924800" cy="1134094"/>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 sz="2800" i="0" u="none" strike="noStrike" cap="none" dirty="0" smtClean="0">
                <a:solidFill>
                  <a:schemeClr val="accent6"/>
                </a:solidFill>
                <a:latin typeface="Questrial"/>
                <a:ea typeface="Questrial"/>
                <a:cs typeface="Questrial"/>
                <a:sym typeface="Questrial"/>
              </a:rPr>
              <a:t>Community health workers in Zambia provide services </a:t>
            </a:r>
            <a:r>
              <a:rPr lang="en" sz="2800" b="0" i="0" u="none" strike="noStrike" cap="none" dirty="0" smtClean="0">
                <a:solidFill>
                  <a:schemeClr val="accent6"/>
                </a:solidFill>
                <a:latin typeface="Questrial"/>
                <a:ea typeface="Questrial"/>
                <a:cs typeface="Questrial"/>
                <a:sym typeface="Questrial"/>
              </a:rPr>
              <a:t>in </a:t>
            </a:r>
            <a:r>
              <a:rPr lang="en" sz="2800" b="1" i="0" u="none" strike="noStrike" cap="none" dirty="0" smtClean="0">
                <a:solidFill>
                  <a:schemeClr val="accent1"/>
                </a:solidFill>
                <a:latin typeface="Questrial"/>
                <a:ea typeface="Questrial"/>
                <a:cs typeface="Questrial"/>
                <a:sym typeface="Questrial"/>
              </a:rPr>
              <a:t>multiple health service delivery areas. </a:t>
            </a:r>
            <a:endParaRPr lang="en" sz="2800" b="0" i="0" u="none" strike="noStrike" cap="none" dirty="0">
              <a:solidFill>
                <a:schemeClr val="accent6"/>
              </a:solidFill>
              <a:latin typeface="Questrial"/>
              <a:ea typeface="Questrial"/>
              <a:cs typeface="Questrial"/>
              <a:sym typeface="Questrial"/>
            </a:endParaRPr>
          </a:p>
        </p:txBody>
      </p:sp>
      <p:graphicFrame>
        <p:nvGraphicFramePr>
          <p:cNvPr id="2" name="Table 1"/>
          <p:cNvGraphicFramePr>
            <a:graphicFrameLocks noGrp="1"/>
          </p:cNvGraphicFramePr>
          <p:nvPr>
            <p:extLst>
              <p:ext uri="{D42A27DB-BD31-4B8C-83A1-F6EECF244321}">
                <p14:modId xmlns:p14="http://schemas.microsoft.com/office/powerpoint/2010/main" val="2479217270"/>
              </p:ext>
            </p:extLst>
          </p:nvPr>
        </p:nvGraphicFramePr>
        <p:xfrm>
          <a:off x="609600" y="1667494"/>
          <a:ext cx="4114800" cy="3809997"/>
        </p:xfrm>
        <a:graphic>
          <a:graphicData uri="http://schemas.openxmlformats.org/drawingml/2006/table">
            <a:tbl>
              <a:tblPr firstRow="1" bandRow="1">
                <a:tableStyleId>{70B7DEA9-941F-4DE4-B690-58208C39A6B7}</a:tableStyleId>
              </a:tblPr>
              <a:tblGrid>
                <a:gridCol w="463639"/>
                <a:gridCol w="3651161"/>
              </a:tblGrid>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Family</a:t>
                      </a:r>
                      <a:r>
                        <a:rPr lang="en-US" baseline="0" dirty="0" smtClean="0">
                          <a:latin typeface="Questrial" panose="020B0604020202020204" charset="0"/>
                        </a:rPr>
                        <a:t> planning</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Maternal and child health</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Integrated community case management</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solidFill>
                            <a:schemeClr val="tx1"/>
                          </a:solidFill>
                          <a:latin typeface="Questrial" panose="020B0604020202020204" charset="0"/>
                        </a:rPr>
                        <a:t>HIV/AIDS</a:t>
                      </a:r>
                      <a:endParaRPr lang="en-US" dirty="0">
                        <a:solidFill>
                          <a:schemeClr val="tx1"/>
                        </a:solidFill>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Nutrition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Malaria</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Tuberculosis</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Immunization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23333">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dirty="0" smtClean="0">
                          <a:latin typeface="Questrial" panose="020B0604020202020204" charset="0"/>
                        </a:rPr>
                        <a:t>Water</a:t>
                      </a:r>
                      <a:r>
                        <a:rPr lang="en-US" baseline="0" dirty="0" smtClean="0">
                          <a:latin typeface="Questrial" panose="020B0604020202020204" charset="0"/>
                        </a:rPr>
                        <a:t> and sanitation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Oval 5"/>
          <p:cNvSpPr/>
          <p:nvPr/>
        </p:nvSpPr>
        <p:spPr>
          <a:xfrm>
            <a:off x="707065" y="1733061"/>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07065" y="2185832"/>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07065" y="261467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07508" y="3039094"/>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7508" y="3427625"/>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707065" y="5115544"/>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7065" y="4677394"/>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07065" y="4258294"/>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07508" y="3828561"/>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953000" y="16975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528169" y="1708252"/>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295900" y="1524000"/>
            <a:ext cx="1238250" cy="738664"/>
          </a:xfrm>
          <a:prstGeom prst="rect">
            <a:avLst/>
          </a:prstGeom>
          <a:noFill/>
        </p:spPr>
        <p:txBody>
          <a:bodyPr wrap="square" rtlCol="0">
            <a:spAutoFit/>
          </a:bodyPr>
          <a:lstStyle/>
          <a:p>
            <a:r>
              <a:rPr lang="en-US" dirty="0" smtClean="0">
                <a:solidFill>
                  <a:schemeClr val="accent1"/>
                </a:solidFill>
                <a:latin typeface="Questrial" panose="020B0604020202020204" charset="0"/>
              </a:rPr>
              <a:t>Services provided by CHAs</a:t>
            </a:r>
            <a:endParaRPr lang="en-US" dirty="0">
              <a:solidFill>
                <a:schemeClr val="accent1"/>
              </a:solidFill>
              <a:latin typeface="Questrial" panose="020B0604020202020204" charset="0"/>
            </a:endParaRPr>
          </a:p>
        </p:txBody>
      </p:sp>
      <p:sp>
        <p:nvSpPr>
          <p:cNvPr id="18" name="TextBox 17"/>
          <p:cNvSpPr txBox="1"/>
          <p:nvPr/>
        </p:nvSpPr>
        <p:spPr>
          <a:xfrm>
            <a:off x="6848475" y="1535179"/>
            <a:ext cx="1238250" cy="738664"/>
          </a:xfrm>
          <a:prstGeom prst="rect">
            <a:avLst/>
          </a:prstGeom>
          <a:noFill/>
        </p:spPr>
        <p:txBody>
          <a:bodyPr wrap="square" rtlCol="0">
            <a:spAutoFit/>
          </a:bodyPr>
          <a:lstStyle/>
          <a:p>
            <a:r>
              <a:rPr lang="en-US" dirty="0" smtClean="0">
                <a:solidFill>
                  <a:schemeClr val="accent4">
                    <a:lumMod val="75000"/>
                  </a:schemeClr>
                </a:solidFill>
                <a:latin typeface="Questrial" panose="020B0604020202020204" charset="0"/>
              </a:rPr>
              <a:t>Services not provided by CHAs</a:t>
            </a:r>
            <a:endParaRPr lang="en-US" dirty="0">
              <a:solidFill>
                <a:schemeClr val="accent4">
                  <a:lumMod val="75000"/>
                </a:schemeClr>
              </a:solidFill>
              <a:latin typeface="Questrial" panose="020B0604020202020204" charset="0"/>
            </a:endParaRPr>
          </a:p>
        </p:txBody>
      </p:sp>
      <p:sp>
        <p:nvSpPr>
          <p:cNvPr id="15" name="Rectangle 14"/>
          <p:cNvSpPr/>
          <p:nvPr/>
        </p:nvSpPr>
        <p:spPr>
          <a:xfrm>
            <a:off x="5140842" y="3276600"/>
            <a:ext cx="2479158" cy="218184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accent1"/>
                </a:solidFill>
                <a:latin typeface="Questrial" panose="020B0604020202020204" charset="0"/>
              </a:rPr>
              <a:t>How is </a:t>
            </a:r>
            <a:r>
              <a:rPr lang="en-US" sz="1600" b="1" dirty="0" smtClean="0">
                <a:solidFill>
                  <a:schemeClr val="accent1"/>
                </a:solidFill>
                <a:latin typeface="Questrial" panose="020B0604020202020204" charset="0"/>
              </a:rPr>
              <a:t>training</a:t>
            </a:r>
            <a:r>
              <a:rPr lang="en-US" sz="1600" dirty="0" smtClean="0">
                <a:solidFill>
                  <a:schemeClr val="accent1"/>
                </a:solidFill>
                <a:latin typeface="Questrial" panose="020B0604020202020204" charset="0"/>
              </a:rPr>
              <a:t> </a:t>
            </a:r>
          </a:p>
          <a:p>
            <a:pPr algn="ctr"/>
            <a:r>
              <a:rPr lang="en-US" sz="1600" dirty="0" smtClean="0">
                <a:solidFill>
                  <a:schemeClr val="accent1"/>
                </a:solidFill>
                <a:latin typeface="Questrial" panose="020B0604020202020204" charset="0"/>
              </a:rPr>
              <a:t>managed for CHW cadres?</a:t>
            </a:r>
          </a:p>
          <a:p>
            <a:pPr algn="ctr"/>
            <a:endParaRPr lang="en-US" dirty="0" smtClean="0">
              <a:solidFill>
                <a:schemeClr val="accent1"/>
              </a:solidFill>
              <a:latin typeface="Questrial" panose="020B0604020202020204" charset="0"/>
            </a:endParaRPr>
          </a:p>
          <a:p>
            <a:pPr marL="285750" indent="-285750">
              <a:buFont typeface="Wingdings" panose="05000000000000000000" pitchFamily="2" charset="2"/>
              <a:buChar char="ü"/>
            </a:pPr>
            <a:r>
              <a:rPr lang="en-US" b="1" dirty="0" smtClean="0">
                <a:solidFill>
                  <a:schemeClr val="accent1"/>
                </a:solidFill>
                <a:latin typeface="Questrial" panose="020B0604020202020204" charset="0"/>
              </a:rPr>
              <a:t>National training </a:t>
            </a:r>
            <a:r>
              <a:rPr lang="en-US" b="1" dirty="0">
                <a:solidFill>
                  <a:schemeClr val="accent1"/>
                </a:solidFill>
                <a:latin typeface="Questrial" panose="020B0604020202020204" charset="0"/>
              </a:rPr>
              <a:t>c</a:t>
            </a:r>
            <a:r>
              <a:rPr lang="en-US" b="1" dirty="0" smtClean="0">
                <a:solidFill>
                  <a:schemeClr val="accent1"/>
                </a:solidFill>
                <a:latin typeface="Questrial" panose="020B0604020202020204" charset="0"/>
              </a:rPr>
              <a:t>urriculum </a:t>
            </a:r>
            <a:r>
              <a:rPr lang="en-US" dirty="0" smtClean="0">
                <a:solidFill>
                  <a:schemeClr val="accent1"/>
                </a:solidFill>
                <a:latin typeface="Questrial" panose="020B0604020202020204" charset="0"/>
              </a:rPr>
              <a:t>is available</a:t>
            </a:r>
          </a:p>
          <a:p>
            <a:pPr marL="285750" indent="-285750">
              <a:buFont typeface="Wingdings" panose="05000000000000000000" pitchFamily="2" charset="2"/>
              <a:buChar char="ü"/>
            </a:pPr>
            <a:r>
              <a:rPr lang="en-US" b="1" dirty="0" smtClean="0">
                <a:solidFill>
                  <a:schemeClr val="accent1"/>
                </a:solidFill>
                <a:latin typeface="Questrial" panose="020B0604020202020204" charset="0"/>
              </a:rPr>
              <a:t>Nutrition is included</a:t>
            </a:r>
            <a:r>
              <a:rPr lang="en-US" dirty="0" smtClean="0">
                <a:solidFill>
                  <a:schemeClr val="accent1"/>
                </a:solidFill>
                <a:latin typeface="Questrial" panose="020B0604020202020204" charset="0"/>
              </a:rPr>
              <a:t> in the training curriculum</a:t>
            </a:r>
            <a:endParaRPr lang="en-US" dirty="0">
              <a:solidFill>
                <a:schemeClr val="accent1"/>
              </a:solidFill>
              <a:latin typeface="Questrial" panose="020B0604020202020204" charset="0"/>
            </a:endParaRPr>
          </a:p>
        </p:txBody>
      </p:sp>
      <p:cxnSp>
        <p:nvCxnSpPr>
          <p:cNvPr id="21" name="Straight Arrow Connector 20"/>
          <p:cNvCxnSpPr/>
          <p:nvPr/>
        </p:nvCxnSpPr>
        <p:spPr>
          <a:xfrm>
            <a:off x="1920453" y="3599075"/>
            <a:ext cx="3565947" cy="0"/>
          </a:xfrm>
          <a:prstGeom prst="straightConnector1">
            <a:avLst/>
          </a:prstGeom>
          <a:ln w="381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704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914400" y="1295400"/>
            <a:ext cx="6248400" cy="1881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888888"/>
              </a:buClr>
              <a:buSzPct val="25000"/>
              <a:buFont typeface="Source Sans Pro"/>
              <a:buNone/>
            </a:pPr>
            <a:r>
              <a:rPr lang="en" sz="4000" b="0" i="0" u="none" strike="noStrike" cap="none" dirty="0" smtClean="0">
                <a:solidFill>
                  <a:schemeClr val="lt1"/>
                </a:solidFill>
                <a:latin typeface="Questrial"/>
                <a:ea typeface="Questrial"/>
                <a:cs typeface="Questrial"/>
                <a:sym typeface="Questrial"/>
              </a:rPr>
              <a:t>Community health workers in Zambia support </a:t>
            </a:r>
            <a:r>
              <a:rPr lang="en" sz="4000" b="0" i="0" u="none" strike="noStrike" cap="none" dirty="0" smtClean="0">
                <a:solidFill>
                  <a:schemeClr val="accent1">
                    <a:lumMod val="40000"/>
                    <a:lumOff val="60000"/>
                  </a:schemeClr>
                </a:solidFill>
                <a:latin typeface="Questrial"/>
                <a:ea typeface="Questrial"/>
                <a:cs typeface="Questrial"/>
                <a:sym typeface="Questrial"/>
              </a:rPr>
              <a:t>improved nutrition outcomes </a:t>
            </a:r>
            <a:r>
              <a:rPr lang="en" sz="4000" b="0" i="0" u="none" strike="noStrike" cap="none" dirty="0" smtClean="0">
                <a:solidFill>
                  <a:schemeClr val="lt1"/>
                </a:solidFill>
                <a:latin typeface="Questrial"/>
                <a:ea typeface="Questrial"/>
                <a:cs typeface="Questrial"/>
                <a:sym typeface="Questrial"/>
              </a:rPr>
              <a:t>throughout the continuum of care. </a:t>
            </a:r>
            <a:endParaRPr lang="en" sz="4000" b="0" i="0" u="none" strike="noStrike" cap="none" dirty="0">
              <a:solidFill>
                <a:schemeClr val="accent1">
                  <a:lumMod val="40000"/>
                  <a:lumOff val="60000"/>
                </a:schemeClr>
              </a:solidFill>
              <a:latin typeface="Questrial"/>
              <a:ea typeface="Questrial"/>
              <a:cs typeface="Questrial"/>
              <a:sym typeface="Questrial"/>
            </a:endParaRPr>
          </a:p>
        </p:txBody>
      </p:sp>
      <p:pic>
        <p:nvPicPr>
          <p:cNvPr id="6"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backgroundRemoval t="0" b="95198" l="28364" r="70182"/>
                    </a14:imgEffect>
                  </a14:imgLayer>
                </a14:imgProps>
              </a:ext>
              <a:ext uri="{28A0092B-C50C-407E-A947-70E740481C1C}">
                <a14:useLocalDpi xmlns:a14="http://schemas.microsoft.com/office/drawing/2010/main" val="0"/>
              </a:ext>
            </a:extLst>
          </a:blip>
          <a:srcRect l="28855" r="29209" b="3962"/>
          <a:stretch/>
        </p:blipFill>
        <p:spPr bwMode="auto">
          <a:xfrm flipH="1">
            <a:off x="4134841" y="5178773"/>
            <a:ext cx="1275359" cy="17300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www.clipartqueen.com/image-files/mother-and-child-running.png"/>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58654" y="4749206"/>
            <a:ext cx="1142367" cy="21590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silhouettegraphics.net/wp-content/uploads/2014/03/mother-and-child-silhouette.jpg"/>
          <p:cNvPicPr>
            <a:picLocks noChangeAspect="1" noChangeArrowheads="1"/>
          </p:cNvPicPr>
          <p:nvPr/>
        </p:nvPicPr>
        <p:blipFill>
          <a:blip r:embed="rId6">
            <a:duotone>
              <a:schemeClr val="accent4">
                <a:shade val="45000"/>
                <a:satMod val="135000"/>
              </a:schemeClr>
              <a:prstClr val="white"/>
            </a:duotone>
            <a:extLst>
              <a:ext uri="{BEBA8EAE-BF5A-486C-A8C5-ECC9F3942E4B}">
                <a14:imgProps xmlns:a14="http://schemas.microsoft.com/office/drawing/2010/main">
                  <a14:imgLayer r:embed="rId7">
                    <a14:imgEffect>
                      <a14:backgroundRemoval t="284" b="100000" l="9780" r="100000">
                        <a14:backgroundMark x1="70659" y1="73580" x2="70659" y2="73580"/>
                        <a14:backgroundMark x1="47505" y1="59375" x2="47505" y2="59375"/>
                      </a14:backgroundRemoval>
                    </a14:imgEffect>
                  </a14:imgLayer>
                </a14:imgProps>
              </a:ext>
              <a:ext uri="{28A0092B-C50C-407E-A947-70E740481C1C}">
                <a14:useLocalDpi xmlns:a14="http://schemas.microsoft.com/office/drawing/2010/main" val="0"/>
              </a:ext>
            </a:extLst>
          </a:blip>
          <a:srcRect/>
          <a:stretch>
            <a:fillRect/>
          </a:stretch>
        </p:blipFill>
        <p:spPr bwMode="auto">
          <a:xfrm>
            <a:off x="5579708" y="5799374"/>
            <a:ext cx="1506892" cy="10586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https://upload.wikimedia.org/wikipedia/commons/thumb/4/4f/Woman_Silhouette_53.svg/2000px-Woman_Silhouette_53.svg.png"/>
          <p:cNvPicPr>
            <a:picLocks noChangeAspect="1" noChangeArrowheads="1"/>
          </p:cNvPicPr>
          <p:nvPr/>
        </p:nvPicPr>
        <p:blipFill rotWithShape="1">
          <a:blip r:embed="rId8">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018740" y="5340333"/>
            <a:ext cx="1019860" cy="15176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fc04.deviantart.net/fs71/f/2010/049/e/6/Silhouette_Of_A_little_Girl_by_Demonlemon.png"/>
          <p:cNvPicPr>
            <a:picLocks noChangeAspect="1" noChangeArrowheads="1"/>
          </p:cNvPicPr>
          <p:nvPr/>
        </p:nvPicPr>
        <p:blipFill>
          <a:blip r:embed="rId9">
            <a:duotone>
              <a:schemeClr val="accent4">
                <a:shade val="45000"/>
                <a:satMod val="135000"/>
              </a:schemeClr>
              <a:prstClr val="white"/>
            </a:duotone>
            <a:extLst>
              <a:ext uri="{BEBA8EAE-BF5A-486C-A8C5-ECC9F3942E4B}">
                <a14:imgProps xmlns:a14="http://schemas.microsoft.com/office/drawing/2010/main">
                  <a14:imgLayer r:embed="rId10">
                    <a14:imgEffect>
                      <a14:backgroundRemoval t="0" b="100000" l="0" r="100000">
                        <a14:backgroundMark x1="61875" y1="17027" x2="61875" y2="17027"/>
                      </a14:backgroundRemoval>
                    </a14:imgEffect>
                  </a14:imgLayer>
                </a14:imgProps>
              </a:ext>
              <a:ext uri="{28A0092B-C50C-407E-A947-70E740481C1C}">
                <a14:useLocalDpi xmlns:a14="http://schemas.microsoft.com/office/drawing/2010/main" val="0"/>
              </a:ext>
            </a:extLst>
          </a:blip>
          <a:srcRect/>
          <a:stretch>
            <a:fillRect/>
          </a:stretch>
        </p:blipFill>
        <p:spPr bwMode="auto">
          <a:xfrm>
            <a:off x="8501021" y="5178772"/>
            <a:ext cx="742972" cy="1718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061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371"/>
        <p:cNvGrpSpPr/>
        <p:nvPr/>
      </p:nvGrpSpPr>
      <p:grpSpPr>
        <a:xfrm>
          <a:off x="0" y="0"/>
          <a:ext cx="0" cy="0"/>
          <a:chOff x="0" y="0"/>
          <a:chExt cx="0" cy="0"/>
        </a:xfrm>
      </p:grpSpPr>
      <p:sp>
        <p:nvSpPr>
          <p:cNvPr id="17" name="TextBox 16"/>
          <p:cNvSpPr txBox="1"/>
          <p:nvPr/>
        </p:nvSpPr>
        <p:spPr>
          <a:xfrm>
            <a:off x="4622974" y="2291495"/>
            <a:ext cx="3835225" cy="2308324"/>
          </a:xfrm>
          <a:prstGeom prst="rect">
            <a:avLst/>
          </a:prstGeom>
          <a:noFill/>
        </p:spPr>
        <p:txBody>
          <a:bodyPr wrap="square" rtlCol="0">
            <a:spAutoFit/>
          </a:bodyPr>
          <a:lstStyle/>
          <a:p>
            <a:r>
              <a:rPr lang="en-US" sz="1600" dirty="0" smtClean="0">
                <a:latin typeface="Questrial" panose="020B0604020202020204" charset="0"/>
              </a:rPr>
              <a:t>The tables presented for each stage of life across the continuum of care include specific nutrition-related services queried as part of the Community Health Systems Catalog Assessment.</a:t>
            </a:r>
          </a:p>
          <a:p>
            <a:endParaRPr lang="en-US" sz="1600" dirty="0">
              <a:latin typeface="Questrial" panose="020B0604020202020204" charset="0"/>
            </a:endParaRPr>
          </a:p>
          <a:p>
            <a:r>
              <a:rPr lang="en-US" sz="1600" dirty="0" smtClean="0">
                <a:latin typeface="Questrial" panose="020B0604020202020204" charset="0"/>
              </a:rPr>
              <a:t>For each stage of life,  we indicate if the service is provided</a:t>
            </a:r>
            <a:r>
              <a:rPr lang="en-US" sz="1600" b="1" dirty="0" smtClean="0">
                <a:latin typeface="Questrial" panose="020B0604020202020204" charset="0"/>
              </a:rPr>
              <a:t> </a:t>
            </a:r>
            <a:r>
              <a:rPr lang="en-US" sz="1600" dirty="0" smtClean="0">
                <a:latin typeface="Questrial" panose="020B0604020202020204" charset="0"/>
              </a:rPr>
              <a:t>by  the Community Health Assistants (CHA) of Zambia.</a:t>
            </a:r>
          </a:p>
        </p:txBody>
      </p:sp>
      <p:graphicFrame>
        <p:nvGraphicFramePr>
          <p:cNvPr id="56" name="Table 55"/>
          <p:cNvGraphicFramePr>
            <a:graphicFrameLocks noGrp="1"/>
          </p:cNvGraphicFramePr>
          <p:nvPr>
            <p:extLst>
              <p:ext uri="{D42A27DB-BD31-4B8C-83A1-F6EECF244321}">
                <p14:modId xmlns:p14="http://schemas.microsoft.com/office/powerpoint/2010/main" val="17391416"/>
              </p:ext>
            </p:extLst>
          </p:nvPr>
        </p:nvGraphicFramePr>
        <p:xfrm>
          <a:off x="534162" y="4014163"/>
          <a:ext cx="3863000" cy="741680"/>
        </p:xfrm>
        <a:graphic>
          <a:graphicData uri="http://schemas.openxmlformats.org/drawingml/2006/table">
            <a:tbl>
              <a:tblPr firstRow="1" bandRow="1">
                <a:tableStyleId>{70B7DEA9-941F-4DE4-B690-58208C39A6B7}</a:tableStyleId>
              </a:tblPr>
              <a:tblGrid>
                <a:gridCol w="2819400"/>
                <a:gridCol w="1043600"/>
              </a:tblGrid>
              <a:tr h="370840">
                <a:tc gridSpan="2">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57" name="Table 56"/>
          <p:cNvGraphicFramePr>
            <a:graphicFrameLocks noGrp="1"/>
          </p:cNvGraphicFramePr>
          <p:nvPr>
            <p:extLst>
              <p:ext uri="{D42A27DB-BD31-4B8C-83A1-F6EECF244321}">
                <p14:modId xmlns:p14="http://schemas.microsoft.com/office/powerpoint/2010/main" val="1440836097"/>
              </p:ext>
            </p:extLst>
          </p:nvPr>
        </p:nvGraphicFramePr>
        <p:xfrm>
          <a:off x="534879" y="2332683"/>
          <a:ext cx="3884721" cy="1533287"/>
        </p:xfrm>
        <a:graphic>
          <a:graphicData uri="http://schemas.openxmlformats.org/drawingml/2006/table">
            <a:tbl>
              <a:tblPr firstRow="1" bandRow="1">
                <a:tableStyleId>{70B7DEA9-941F-4DE4-B690-58208C39A6B7}</a:tableStyleId>
              </a:tblPr>
              <a:tblGrid>
                <a:gridCol w="2970321"/>
                <a:gridCol w="914400"/>
              </a:tblGrid>
              <a:tr h="370840">
                <a:tc gridSpan="2">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705247">
                <a:tc>
                  <a:txBody>
                    <a:bodyPr/>
                    <a:lstStyle/>
                    <a:p>
                      <a:r>
                        <a:rPr lang="en-US" sz="1100" i="1" dirty="0" smtClean="0">
                          <a:latin typeface="Questrial" panose="020B0604020202020204" charset="0"/>
                        </a:rPr>
                        <a:t>Activity</a:t>
                      </a:r>
                      <a:r>
                        <a:rPr lang="en-US" sz="1100" i="1" baseline="0" dirty="0" smtClean="0">
                          <a:latin typeface="Questrial" panose="020B0604020202020204" charset="0"/>
                        </a:rPr>
                        <a:t> / action to be taken</a:t>
                      </a:r>
                      <a:endParaRPr lang="en-US" sz="1100" i="1"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i="1" dirty="0" smtClean="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58" name="Table 57"/>
          <p:cNvGraphicFramePr>
            <a:graphicFrameLocks noGrp="1"/>
          </p:cNvGraphicFramePr>
          <p:nvPr>
            <p:extLst>
              <p:ext uri="{D42A27DB-BD31-4B8C-83A1-F6EECF244321}">
                <p14:modId xmlns:p14="http://schemas.microsoft.com/office/powerpoint/2010/main" val="2827525583"/>
              </p:ext>
            </p:extLst>
          </p:nvPr>
        </p:nvGraphicFramePr>
        <p:xfrm>
          <a:off x="534879" y="4914990"/>
          <a:ext cx="3863000" cy="694293"/>
        </p:xfrm>
        <a:graphic>
          <a:graphicData uri="http://schemas.openxmlformats.org/drawingml/2006/table">
            <a:tbl>
              <a:tblPr firstRow="1" bandRow="1">
                <a:tableStyleId>{70B7DEA9-941F-4DE4-B690-58208C39A6B7}</a:tableStyleId>
              </a:tblPr>
              <a:tblGrid>
                <a:gridCol w="2819400"/>
                <a:gridCol w="1043600"/>
              </a:tblGrid>
              <a:tr h="370840">
                <a:tc gridSpan="2">
                  <a:txBody>
                    <a:bodyPr/>
                    <a:lstStyle/>
                    <a:p>
                      <a:pPr algn="ctr"/>
                      <a:r>
                        <a:rPr lang="en-US" sz="1400" dirty="0" smtClean="0">
                          <a:solidFill>
                            <a:schemeClr val="bg1"/>
                          </a:solidFill>
                          <a:latin typeface="Questrial" panose="020B0604020202020204" charset="0"/>
                        </a:rPr>
                        <a:t>Support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234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4"/>
          <p:cNvSpPr txBox="1"/>
          <p:nvPr/>
        </p:nvSpPr>
        <p:spPr>
          <a:xfrm>
            <a:off x="450110" y="1456383"/>
            <a:ext cx="7093690" cy="646331"/>
          </a:xfrm>
          <a:prstGeom prst="rect">
            <a:avLst/>
          </a:prstGeom>
          <a:noFill/>
        </p:spPr>
        <p:txBody>
          <a:bodyPr wrap="square" rtlCol="0">
            <a:spAutoFit/>
          </a:bodyPr>
          <a:lstStyle/>
          <a:p>
            <a:r>
              <a:rPr lang="en-US" sz="1800" dirty="0" smtClean="0">
                <a:solidFill>
                  <a:schemeClr val="tx1"/>
                </a:solidFill>
                <a:latin typeface="Questrial" panose="020B0604020202020204" charset="0"/>
              </a:rPr>
              <a:t>Services, listed in tables, are categorized as nutrition </a:t>
            </a:r>
            <a:r>
              <a:rPr lang="en-US" sz="1800" b="1" dirty="0">
                <a:solidFill>
                  <a:schemeClr val="tx1"/>
                </a:solidFill>
                <a:latin typeface="Questrial" panose="020B0604020202020204" charset="0"/>
              </a:rPr>
              <a:t>a</a:t>
            </a:r>
            <a:r>
              <a:rPr lang="en-US" sz="1800" b="1" dirty="0" smtClean="0">
                <a:solidFill>
                  <a:schemeClr val="tx1"/>
                </a:solidFill>
                <a:latin typeface="Questrial" panose="020B0604020202020204" charset="0"/>
              </a:rPr>
              <a:t>ssessment</a:t>
            </a:r>
            <a:r>
              <a:rPr lang="en-US" sz="1800" dirty="0" smtClean="0">
                <a:solidFill>
                  <a:schemeClr val="tx1"/>
                </a:solidFill>
                <a:latin typeface="Questrial" panose="020B0604020202020204" charset="0"/>
              </a:rPr>
              <a:t>, </a:t>
            </a:r>
            <a:r>
              <a:rPr lang="en-US" sz="1800" b="1" dirty="0">
                <a:solidFill>
                  <a:schemeClr val="tx1"/>
                </a:solidFill>
                <a:latin typeface="Questrial" panose="020B0604020202020204" charset="0"/>
              </a:rPr>
              <a:t>c</a:t>
            </a:r>
            <a:r>
              <a:rPr lang="en-US" sz="1800" b="1" dirty="0" smtClean="0">
                <a:solidFill>
                  <a:schemeClr val="tx1"/>
                </a:solidFill>
                <a:latin typeface="Questrial" panose="020B0604020202020204" charset="0"/>
              </a:rPr>
              <a:t>ounseling</a:t>
            </a:r>
            <a:r>
              <a:rPr lang="en-US" sz="1800" dirty="0" smtClean="0">
                <a:solidFill>
                  <a:schemeClr val="tx1"/>
                </a:solidFill>
                <a:latin typeface="Questrial" panose="020B0604020202020204" charset="0"/>
              </a:rPr>
              <a:t>, or </a:t>
            </a:r>
            <a:r>
              <a:rPr lang="en-US" sz="1800" b="1" dirty="0" smtClean="0">
                <a:solidFill>
                  <a:schemeClr val="tx1"/>
                </a:solidFill>
                <a:latin typeface="Questrial" panose="020B0604020202020204" charset="0"/>
              </a:rPr>
              <a:t>support </a:t>
            </a:r>
            <a:r>
              <a:rPr lang="en-US" sz="1800" dirty="0" smtClean="0">
                <a:solidFill>
                  <a:schemeClr val="tx1"/>
                </a:solidFill>
                <a:latin typeface="Questrial" panose="020B0604020202020204" charset="0"/>
              </a:rPr>
              <a:t>actions.</a:t>
            </a:r>
            <a:endParaRPr lang="en-US" sz="1800" b="1" dirty="0">
              <a:solidFill>
                <a:schemeClr val="tx1"/>
              </a:solidFill>
              <a:latin typeface="Questrial" panose="020B0604020202020204" charset="0"/>
            </a:endParaRPr>
          </a:p>
        </p:txBody>
      </p:sp>
      <p:sp>
        <p:nvSpPr>
          <p:cNvPr id="18" name="Oval 17"/>
          <p:cNvSpPr/>
          <p:nvPr/>
        </p:nvSpPr>
        <p:spPr>
          <a:xfrm>
            <a:off x="3657600" y="2837270"/>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71527" y="582325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406059" y="5814115"/>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86064" y="5694621"/>
            <a:ext cx="1238250" cy="600164"/>
          </a:xfrm>
          <a:prstGeom prst="rect">
            <a:avLst/>
          </a:prstGeom>
          <a:noFill/>
        </p:spPr>
        <p:txBody>
          <a:bodyPr wrap="square" rtlCol="0">
            <a:spAutoFit/>
          </a:bodyPr>
          <a:lstStyle/>
          <a:p>
            <a:r>
              <a:rPr lang="en-US" sz="1100" dirty="0" smtClean="0">
                <a:solidFill>
                  <a:schemeClr val="accent1"/>
                </a:solidFill>
                <a:latin typeface="Questrial" panose="020B0604020202020204" charset="0"/>
              </a:rPr>
              <a:t>Services provided by CHAs</a:t>
            </a:r>
            <a:endParaRPr lang="en-US" sz="1100" dirty="0">
              <a:solidFill>
                <a:schemeClr val="accent1"/>
              </a:solidFill>
              <a:latin typeface="Questrial" panose="020B0604020202020204" charset="0"/>
            </a:endParaRPr>
          </a:p>
        </p:txBody>
      </p:sp>
      <p:sp>
        <p:nvSpPr>
          <p:cNvPr id="23" name="TextBox 22"/>
          <p:cNvSpPr txBox="1"/>
          <p:nvPr/>
        </p:nvSpPr>
        <p:spPr>
          <a:xfrm>
            <a:off x="2883195" y="5685483"/>
            <a:ext cx="1602443" cy="600164"/>
          </a:xfrm>
          <a:prstGeom prst="rect">
            <a:avLst/>
          </a:prstGeom>
          <a:noFill/>
        </p:spPr>
        <p:txBody>
          <a:bodyPr wrap="square" rtlCol="0">
            <a:spAutoFit/>
          </a:bodyPr>
          <a:lstStyle/>
          <a:p>
            <a:r>
              <a:rPr lang="en-US" sz="1100" dirty="0" smtClean="0">
                <a:solidFill>
                  <a:schemeClr val="accent4">
                    <a:lumMod val="75000"/>
                  </a:schemeClr>
                </a:solidFill>
                <a:latin typeface="Questrial" panose="020B0604020202020204" charset="0"/>
              </a:rPr>
              <a:t>Service </a:t>
            </a:r>
            <a:r>
              <a:rPr lang="en-US" sz="1100" dirty="0">
                <a:solidFill>
                  <a:schemeClr val="accent4">
                    <a:lumMod val="75000"/>
                  </a:schemeClr>
                </a:solidFill>
                <a:latin typeface="Questrial" panose="020B0604020202020204" charset="0"/>
              </a:rPr>
              <a:t>not provided by </a:t>
            </a:r>
            <a:r>
              <a:rPr lang="en-US" sz="1100" dirty="0" smtClean="0">
                <a:solidFill>
                  <a:schemeClr val="accent4">
                    <a:lumMod val="75000"/>
                  </a:schemeClr>
                </a:solidFill>
                <a:latin typeface="Questrial" panose="020B0604020202020204" charset="0"/>
              </a:rPr>
              <a:t>CHA or </a:t>
            </a:r>
            <a:r>
              <a:rPr lang="en-US" sz="1100" dirty="0">
                <a:solidFill>
                  <a:schemeClr val="accent4">
                    <a:lumMod val="75000"/>
                  </a:schemeClr>
                </a:solidFill>
                <a:latin typeface="Questrial" panose="020B0604020202020204" charset="0"/>
              </a:rPr>
              <a:t>not clearly specified in policy</a:t>
            </a:r>
          </a:p>
        </p:txBody>
      </p:sp>
      <p:sp>
        <p:nvSpPr>
          <p:cNvPr id="25" name="Oval 24"/>
          <p:cNvSpPr/>
          <p:nvPr/>
        </p:nvSpPr>
        <p:spPr>
          <a:xfrm>
            <a:off x="3657600" y="3443491"/>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hape 303"/>
          <p:cNvSpPr txBox="1"/>
          <p:nvPr/>
        </p:nvSpPr>
        <p:spPr>
          <a:xfrm>
            <a:off x="450110" y="370087"/>
            <a:ext cx="8008089" cy="62147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1" i="0" u="none" strike="noStrike" cap="none" dirty="0" smtClean="0">
                <a:solidFill>
                  <a:schemeClr val="accent1">
                    <a:lumMod val="75000"/>
                  </a:schemeClr>
                </a:solidFill>
                <a:latin typeface="Questrial"/>
                <a:ea typeface="Questrial"/>
                <a:cs typeface="Questrial"/>
                <a:sym typeface="Questrial"/>
              </a:rPr>
              <a:t>How </a:t>
            </a:r>
            <a:r>
              <a:rPr lang="en-US" sz="2800" b="1" dirty="0" smtClean="0">
                <a:solidFill>
                  <a:schemeClr val="accent1">
                    <a:lumMod val="75000"/>
                  </a:schemeClr>
                </a:solidFill>
                <a:latin typeface="Questrial"/>
                <a:ea typeface="Questrial"/>
                <a:cs typeface="Questrial"/>
                <a:sym typeface="Questrial"/>
              </a:rPr>
              <a:t>we present our </a:t>
            </a:r>
            <a:r>
              <a:rPr lang="en-US" sz="2800" b="1" i="0" u="none" strike="noStrike" cap="none" dirty="0" smtClean="0">
                <a:solidFill>
                  <a:schemeClr val="accent1">
                    <a:lumMod val="75000"/>
                  </a:schemeClr>
                </a:solidFill>
                <a:latin typeface="Questrial"/>
                <a:ea typeface="Questrial"/>
                <a:cs typeface="Questrial"/>
                <a:sym typeface="Questrial"/>
              </a:rPr>
              <a:t>findings </a:t>
            </a:r>
            <a:r>
              <a:rPr lang="en-US" sz="2800" dirty="0" smtClean="0">
                <a:solidFill>
                  <a:schemeClr val="accent6"/>
                </a:solidFill>
                <a:latin typeface="Questrial"/>
                <a:ea typeface="Questrial"/>
                <a:cs typeface="Questrial"/>
                <a:sym typeface="Questrial"/>
              </a:rPr>
              <a:t>o</a:t>
            </a:r>
            <a:r>
              <a:rPr lang="en-US" sz="2800" b="0" i="0" u="none" strike="noStrike" cap="none" dirty="0" smtClean="0">
                <a:solidFill>
                  <a:schemeClr val="accent6"/>
                </a:solidFill>
                <a:latin typeface="Questrial"/>
                <a:ea typeface="Questrial"/>
                <a:cs typeface="Questrial"/>
                <a:sym typeface="Questrial"/>
              </a:rPr>
              <a:t>n</a:t>
            </a:r>
            <a:r>
              <a:rPr lang="en-US" sz="2800" dirty="0" smtClean="0">
                <a:solidFill>
                  <a:schemeClr val="accent6"/>
                </a:solidFill>
                <a:latin typeface="Questrial"/>
                <a:ea typeface="Questrial"/>
                <a:cs typeface="Questrial"/>
                <a:sym typeface="Questrial"/>
              </a:rPr>
              <a:t> </a:t>
            </a:r>
            <a:r>
              <a:rPr lang="en-US" sz="2800" b="0" i="0" u="none" strike="noStrike" cap="none" dirty="0" smtClean="0">
                <a:solidFill>
                  <a:schemeClr val="accent6"/>
                </a:solidFill>
                <a:latin typeface="Questrial"/>
                <a:ea typeface="Questrial"/>
                <a:cs typeface="Questrial"/>
                <a:sym typeface="Questrial"/>
              </a:rPr>
              <a:t>nutrition services provided by Community Health Assistants.</a:t>
            </a:r>
            <a:endParaRPr lang="en" sz="2800" b="0" i="0" u="none" strike="noStrike" cap="none" dirty="0">
              <a:solidFill>
                <a:schemeClr val="accent6"/>
              </a:solidFill>
              <a:latin typeface="Questrial"/>
              <a:ea typeface="Questrial"/>
              <a:cs typeface="Questrial"/>
              <a:sym typeface="Questrial"/>
            </a:endParaRPr>
          </a:p>
        </p:txBody>
      </p:sp>
    </p:spTree>
    <p:extLst>
      <p:ext uri="{BB962C8B-B14F-4D97-AF65-F5344CB8AC3E}">
        <p14:creationId xmlns:p14="http://schemas.microsoft.com/office/powerpoint/2010/main" val="2549423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2050"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sp>
        <p:nvSpPr>
          <p:cNvPr id="12" name="Shape 303"/>
          <p:cNvSpPr txBox="1"/>
          <p:nvPr/>
        </p:nvSpPr>
        <p:spPr>
          <a:xfrm>
            <a:off x="228600" y="199104"/>
            <a:ext cx="7373265"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 </a:t>
            </a:r>
            <a:r>
              <a:rPr lang="en" sz="2800" b="0" i="0" u="none" strike="noStrike" cap="none" dirty="0" smtClean="0">
                <a:solidFill>
                  <a:schemeClr val="accent1"/>
                </a:solidFill>
                <a:latin typeface="Questrial"/>
                <a:ea typeface="Questrial"/>
                <a:cs typeface="Questrial"/>
                <a:sym typeface="Questrial"/>
              </a:rPr>
              <a:t>adolescents</a:t>
            </a:r>
            <a:endParaRPr lang="en" sz="2800" b="0" i="0" u="none" strike="noStrike" cap="none" dirty="0">
              <a:solidFill>
                <a:schemeClr val="accent1"/>
              </a:solidFill>
              <a:latin typeface="Questrial"/>
              <a:ea typeface="Questrial"/>
              <a:cs typeface="Questrial"/>
              <a:sym typeface="Questrial"/>
            </a:endParaRPr>
          </a:p>
        </p:txBody>
      </p:sp>
      <p:pic>
        <p:nvPicPr>
          <p:cNvPr id="2066" name="Picture 18" descr="https://upload.wikimedia.org/wikipedia/commons/thumb/4/4f/Woman_Silhouette_53.svg/2000px-Woman_Silhouette_53.svg.png"/>
          <p:cNvPicPr>
            <a:picLocks noChangeAspect="1" noChangeArrowheads="1"/>
          </p:cNvPicPr>
          <p:nvPr/>
        </p:nvPicPr>
        <p:blipFill rotWithShape="1">
          <a:blip r:embed="rId7">
            <a:duotone>
              <a:schemeClr val="accent1">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extLst>
              <p:ext uri="{D42A27DB-BD31-4B8C-83A1-F6EECF244321}">
                <p14:modId xmlns:p14="http://schemas.microsoft.com/office/powerpoint/2010/main" val="2813973250"/>
              </p:ext>
            </p:extLst>
          </p:nvPr>
        </p:nvGraphicFramePr>
        <p:xfrm>
          <a:off x="328000" y="914401"/>
          <a:ext cx="5158400" cy="952246"/>
        </p:xfrm>
        <a:graphic>
          <a:graphicData uri="http://schemas.openxmlformats.org/drawingml/2006/table">
            <a:tbl>
              <a:tblPr firstRow="1" bandRow="1">
                <a:tableStyleId>{70B7DEA9-941F-4DE4-B690-58208C39A6B7}</a:tableStyleId>
              </a:tblPr>
              <a:tblGrid>
                <a:gridCol w="3863000"/>
                <a:gridCol w="1295400"/>
              </a:tblGrid>
              <a:tr h="357886">
                <a:tc gridSpan="2">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957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 </a:t>
                      </a:r>
                      <a:r>
                        <a:rPr lang="en-US" sz="1100" dirty="0" smtClean="0"/>
                        <a:t>information/education/counseling</a:t>
                      </a:r>
                      <a:r>
                        <a:rPr lang="en-US" sz="1100" dirty="0" smtClean="0">
                          <a:latin typeface="Questrial" panose="020B0604020202020204" charset="0"/>
                        </a:rPr>
                        <a:t> (IEC)</a:t>
                      </a:r>
                      <a:r>
                        <a:rPr lang="en-US" sz="1100" baseline="0" dirty="0" smtClean="0">
                          <a:latin typeface="Questrial" panose="020B0604020202020204" charset="0"/>
                        </a:rPr>
                        <a:t> on </a:t>
                      </a:r>
                      <a:r>
                        <a:rPr lang="en-US" sz="1100" dirty="0" smtClean="0">
                          <a:latin typeface="Questrial" panose="020B0604020202020204" charset="0"/>
                        </a:rPr>
                        <a:t>iron/ folate </a:t>
                      </a:r>
                      <a:r>
                        <a:rPr lang="en-US" sz="1100" b="0" i="0" u="none" strike="noStrike" kern="1200" dirty="0" smtClean="0">
                          <a:solidFill>
                            <a:schemeClr val="tx1"/>
                          </a:solidFill>
                          <a:effectLst/>
                          <a:latin typeface="Questrial" panose="020B0604020202020204" charset="0"/>
                          <a:ea typeface="+mn-ea"/>
                          <a:cs typeface="+mn-cs"/>
                        </a:rPr>
                        <a:t>for women who are not pregnant and adolescent girls </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182925265"/>
              </p:ext>
            </p:extLst>
          </p:nvPr>
        </p:nvGraphicFramePr>
        <p:xfrm>
          <a:off x="326084" y="2008930"/>
          <a:ext cx="5160316" cy="797560"/>
        </p:xfrm>
        <a:graphic>
          <a:graphicData uri="http://schemas.openxmlformats.org/drawingml/2006/table">
            <a:tbl>
              <a:tblPr firstRow="1" bandRow="1">
                <a:tableStyleId>{70B7DEA9-941F-4DE4-B690-58208C39A6B7}</a:tableStyleId>
              </a:tblPr>
              <a:tblGrid>
                <a:gridCol w="3864916"/>
                <a:gridCol w="1295400"/>
              </a:tblGrid>
              <a:tr h="370840">
                <a:tc gridSpan="2">
                  <a:txBody>
                    <a:bodyPr/>
                    <a:lstStyle/>
                    <a:p>
                      <a:pPr algn="ctr"/>
                      <a:r>
                        <a:rPr lang="en-US" sz="1400" dirty="0" smtClean="0">
                          <a:solidFill>
                            <a:schemeClr val="bg1"/>
                          </a:solidFill>
                          <a:latin typeface="Questrial" panose="020B0604020202020204" charset="0"/>
                        </a:rPr>
                        <a:t>Support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2926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 iron/folate </a:t>
                      </a:r>
                      <a:r>
                        <a:rPr lang="en-US" sz="1100" b="0" i="0" u="none" strike="noStrike" kern="1200" dirty="0" smtClean="0">
                          <a:solidFill>
                            <a:schemeClr val="tx1"/>
                          </a:solidFill>
                          <a:effectLst/>
                          <a:latin typeface="Questrial" panose="020B0604020202020204" charset="0"/>
                          <a:ea typeface="+mn-ea"/>
                          <a:cs typeface="+mn-cs"/>
                        </a:rPr>
                        <a:t>for women who are not pregnant and adolescent girls </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9" name="Oval 18"/>
          <p:cNvSpPr/>
          <p:nvPr/>
        </p:nvSpPr>
        <p:spPr>
          <a:xfrm>
            <a:off x="4766196" y="1481219"/>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766196" y="2438400"/>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4504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23" name="Shape 303"/>
          <p:cNvSpPr txBox="1"/>
          <p:nvPr/>
        </p:nvSpPr>
        <p:spPr>
          <a:xfrm>
            <a:off x="228600" y="216724"/>
            <a:ext cx="7373265"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 </a:t>
            </a:r>
            <a:r>
              <a:rPr lang="en-US" sz="2800" dirty="0">
                <a:solidFill>
                  <a:schemeClr val="accent1"/>
                </a:solidFill>
                <a:latin typeface="Questrial"/>
                <a:ea typeface="Questrial"/>
                <a:cs typeface="Questrial"/>
                <a:sym typeface="Questrial"/>
              </a:rPr>
              <a:t>pregnant</a:t>
            </a:r>
            <a:r>
              <a:rPr lang="en-US" sz="2800" b="0" i="0" u="none" strike="noStrike" cap="none" dirty="0" smtClean="0">
                <a:solidFill>
                  <a:srgbClr val="646561"/>
                </a:solidFill>
                <a:latin typeface="Questrial"/>
                <a:ea typeface="Questrial"/>
                <a:cs typeface="Questrial"/>
                <a:sym typeface="Questrial"/>
              </a:rPr>
              <a:t> </a:t>
            </a:r>
            <a:r>
              <a:rPr lang="en" sz="2800" b="0" i="0" u="none" strike="noStrike" cap="none" dirty="0" smtClean="0">
                <a:solidFill>
                  <a:schemeClr val="accent1"/>
                </a:solidFill>
                <a:latin typeface="Questrial"/>
                <a:ea typeface="Questrial"/>
                <a:cs typeface="Questrial"/>
                <a:sym typeface="Questrial"/>
              </a:rPr>
              <a:t>women</a:t>
            </a:r>
            <a:endParaRPr lang="en" sz="2800" b="0" i="0" u="none" strike="noStrike" cap="none" dirty="0">
              <a:solidFill>
                <a:schemeClr val="accent1"/>
              </a:solidFill>
              <a:latin typeface="Questrial"/>
              <a:ea typeface="Questrial"/>
              <a:cs typeface="Questrial"/>
              <a:sym typeface="Questrial"/>
            </a:endParaRPr>
          </a:p>
        </p:txBody>
      </p:sp>
      <p:graphicFrame>
        <p:nvGraphicFramePr>
          <p:cNvPr id="24" name="Table 23"/>
          <p:cNvGraphicFramePr>
            <a:graphicFrameLocks noGrp="1"/>
          </p:cNvGraphicFramePr>
          <p:nvPr>
            <p:extLst>
              <p:ext uri="{D42A27DB-BD31-4B8C-83A1-F6EECF244321}">
                <p14:modId xmlns:p14="http://schemas.microsoft.com/office/powerpoint/2010/main" val="3604530183"/>
              </p:ext>
            </p:extLst>
          </p:nvPr>
        </p:nvGraphicFramePr>
        <p:xfrm>
          <a:off x="304800" y="2976880"/>
          <a:ext cx="5181600" cy="1483360"/>
        </p:xfrm>
        <a:graphic>
          <a:graphicData uri="http://schemas.openxmlformats.org/drawingml/2006/table">
            <a:tbl>
              <a:tblPr firstRow="1" bandRow="1">
                <a:tableStyleId>{70B7DEA9-941F-4DE4-B690-58208C39A6B7}</a:tableStyleId>
              </a:tblPr>
              <a:tblGrid>
                <a:gridCol w="3886200"/>
                <a:gridCol w="1295400"/>
              </a:tblGrid>
              <a:tr h="370840">
                <a:tc gridSpan="2">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Provide IEC on nutrition/dietary</a:t>
                      </a:r>
                      <a:r>
                        <a:rPr lang="en-US" sz="1100" baseline="0" dirty="0" smtClean="0">
                          <a:latin typeface="Questrial" panose="020B0604020202020204" charset="0"/>
                        </a:rPr>
                        <a:t> practices during pregnancy</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iron/folate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 IEC</a:t>
                      </a:r>
                      <a:r>
                        <a:rPr lang="en-US" sz="1100" baseline="0" dirty="0" smtClean="0">
                          <a:latin typeface="Questrial" panose="020B0604020202020204" charset="0"/>
                        </a:rPr>
                        <a:t> on insecticide-treated net use</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3416787936"/>
              </p:ext>
            </p:extLst>
          </p:nvPr>
        </p:nvGraphicFramePr>
        <p:xfrm>
          <a:off x="305516" y="919480"/>
          <a:ext cx="5180883" cy="1965960"/>
        </p:xfrm>
        <a:graphic>
          <a:graphicData uri="http://schemas.openxmlformats.org/drawingml/2006/table">
            <a:tbl>
              <a:tblPr firstRow="1" bandRow="1">
                <a:tableStyleId>{70B7DEA9-941F-4DE4-B690-58208C39A6B7}</a:tableStyleId>
              </a:tblPr>
              <a:tblGrid>
                <a:gridCol w="3885484"/>
                <a:gridCol w="1295399"/>
              </a:tblGrid>
              <a:tr h="370840">
                <a:tc gridSpan="2">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Monitor weight gain</a:t>
                      </a:r>
                      <a:r>
                        <a:rPr lang="en-US" sz="1100" baseline="0" dirty="0" smtClean="0">
                          <a:latin typeface="Questrial" panose="020B0604020202020204" charset="0"/>
                        </a:rPr>
                        <a:t> during pregnancy</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Measure mid-upper</a:t>
                      </a:r>
                      <a:r>
                        <a:rPr lang="en-US" sz="1100" baseline="0" dirty="0" smtClean="0">
                          <a:latin typeface="Questrial" panose="020B0604020202020204" charset="0"/>
                        </a:rPr>
                        <a:t> arm circumference (MUAC) screening for pregnant women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Give</a:t>
                      </a:r>
                      <a:r>
                        <a:rPr lang="en-US" sz="1100" baseline="0" dirty="0" smtClean="0">
                          <a:latin typeface="Questrial" panose="020B0604020202020204" charset="0"/>
                        </a:rPr>
                        <a:t> information on </a:t>
                      </a:r>
                      <a:r>
                        <a:rPr lang="en-US" sz="1100" dirty="0" smtClean="0">
                          <a:latin typeface="Questrial" panose="020B0604020202020204" charset="0"/>
                        </a:rPr>
                        <a:t>hemoglobin</a:t>
                      </a:r>
                      <a:r>
                        <a:rPr lang="en-US" sz="1100" baseline="0" dirty="0" smtClean="0">
                          <a:latin typeface="Questrial" panose="020B0604020202020204" charset="0"/>
                        </a:rPr>
                        <a:t> testing for women who are pregnant</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Test blood for hemoglobin levels</a:t>
                      </a: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3085506130"/>
              </p:ext>
            </p:extLst>
          </p:nvPr>
        </p:nvGraphicFramePr>
        <p:xfrm>
          <a:off x="305515" y="4678680"/>
          <a:ext cx="5180885" cy="1112520"/>
        </p:xfrm>
        <a:graphic>
          <a:graphicData uri="http://schemas.openxmlformats.org/drawingml/2006/table">
            <a:tbl>
              <a:tblPr firstRow="1" bandRow="1">
                <a:tableStyleId>{70B7DEA9-941F-4DE4-B690-58208C39A6B7}</a:tableStyleId>
              </a:tblPr>
              <a:tblGrid>
                <a:gridCol w="3885485"/>
                <a:gridCol w="1295400"/>
              </a:tblGrid>
              <a:tr h="370840">
                <a:tc gridSpan="2">
                  <a:txBody>
                    <a:bodyPr/>
                    <a:lstStyle/>
                    <a:p>
                      <a:pPr algn="ctr"/>
                      <a:r>
                        <a:rPr lang="en-US" sz="1400" dirty="0" smtClean="0">
                          <a:solidFill>
                            <a:schemeClr val="bg1"/>
                          </a:solidFill>
                          <a:latin typeface="Questrial" panose="020B0604020202020204" charset="0"/>
                        </a:rPr>
                        <a:t>Support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 insecticide</a:t>
                      </a:r>
                      <a:r>
                        <a:rPr lang="en-US" sz="1100" baseline="0" dirty="0" smtClean="0">
                          <a:latin typeface="Questrial" panose="020B0604020202020204" charset="0"/>
                        </a:rPr>
                        <a:t>-treated nets</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a:t>
                      </a:r>
                      <a:r>
                        <a:rPr lang="en-US" sz="1100" baseline="0" dirty="0" smtClean="0">
                          <a:latin typeface="Questrial" panose="020B0604020202020204" charset="0"/>
                        </a:rPr>
                        <a:t> iron/folate</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8" name="Oval 37"/>
          <p:cNvSpPr/>
          <p:nvPr/>
        </p:nvSpPr>
        <p:spPr>
          <a:xfrm>
            <a:off x="4774404" y="1775976"/>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760756" y="5460438"/>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760756" y="5129923"/>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760756" y="4193994"/>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760756" y="3817800"/>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774404" y="3454472"/>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774404" y="2198120"/>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774404" y="1361904"/>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774404" y="2555107"/>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 descr="http://www.silhouettesclipart.com/blog/wp-content/uploads/2014/09/pregnant-woman-silhouette-vector.jpg"/>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8079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17" name="Shape 303"/>
          <p:cNvSpPr txBox="1"/>
          <p:nvPr/>
        </p:nvSpPr>
        <p:spPr>
          <a:xfrm>
            <a:off x="228600" y="199104"/>
            <a:ext cx="6553200"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 </a:t>
            </a:r>
            <a:r>
              <a:rPr lang="en-US" sz="2800" dirty="0" smtClean="0">
                <a:solidFill>
                  <a:schemeClr val="accent1"/>
                </a:solidFill>
                <a:latin typeface="Questrial"/>
                <a:ea typeface="Questrial"/>
                <a:cs typeface="Questrial"/>
                <a:sym typeface="Questrial"/>
              </a:rPr>
              <a:t>breastfeeding </a:t>
            </a:r>
            <a:r>
              <a:rPr lang="en" sz="2800" b="0" i="0" u="none" strike="noStrike" cap="none" dirty="0" smtClean="0">
                <a:solidFill>
                  <a:schemeClr val="accent1"/>
                </a:solidFill>
                <a:latin typeface="Questrial"/>
                <a:ea typeface="Questrial"/>
                <a:cs typeface="Questrial"/>
                <a:sym typeface="Questrial"/>
              </a:rPr>
              <a:t>women</a:t>
            </a:r>
            <a:endParaRPr lang="en" sz="2800" b="0" i="0" u="none" strike="noStrike" cap="none" dirty="0">
              <a:solidFill>
                <a:schemeClr val="accent1"/>
              </a:solidFill>
              <a:latin typeface="Questrial"/>
              <a:ea typeface="Questrial"/>
              <a:cs typeface="Questrial"/>
              <a:sym typeface="Questrial"/>
            </a:endParaRPr>
          </a:p>
        </p:txBody>
      </p:sp>
      <p:graphicFrame>
        <p:nvGraphicFramePr>
          <p:cNvPr id="18" name="Table 17"/>
          <p:cNvGraphicFramePr>
            <a:graphicFrameLocks noGrp="1"/>
          </p:cNvGraphicFramePr>
          <p:nvPr>
            <p:extLst>
              <p:ext uri="{D42A27DB-BD31-4B8C-83A1-F6EECF244321}">
                <p14:modId xmlns:p14="http://schemas.microsoft.com/office/powerpoint/2010/main" val="3839800397"/>
              </p:ext>
            </p:extLst>
          </p:nvPr>
        </p:nvGraphicFramePr>
        <p:xfrm>
          <a:off x="328000" y="917705"/>
          <a:ext cx="5158400" cy="797560"/>
        </p:xfrm>
        <a:graphic>
          <a:graphicData uri="http://schemas.openxmlformats.org/drawingml/2006/table">
            <a:tbl>
              <a:tblPr firstRow="1" bandRow="1">
                <a:tableStyleId>{70B7DEA9-941F-4DE4-B690-58208C39A6B7}</a:tableStyleId>
              </a:tblPr>
              <a:tblGrid>
                <a:gridCol w="3863000"/>
                <a:gridCol w="1295400"/>
              </a:tblGrid>
              <a:tr h="370840">
                <a:tc gridSpan="2">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Monitor</a:t>
                      </a:r>
                      <a:r>
                        <a:rPr lang="en-US" sz="1100" baseline="0" dirty="0" smtClean="0">
                          <a:latin typeface="Questrial" panose="020B0604020202020204" charset="0"/>
                        </a:rPr>
                        <a:t> nutritional status of women who are breastfeeding  (e.g., using MUAC)</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452262789"/>
              </p:ext>
            </p:extLst>
          </p:nvPr>
        </p:nvGraphicFramePr>
        <p:xfrm>
          <a:off x="320971" y="1913385"/>
          <a:ext cx="5165429" cy="1595120"/>
        </p:xfrm>
        <a:graphic>
          <a:graphicData uri="http://schemas.openxmlformats.org/drawingml/2006/table">
            <a:tbl>
              <a:tblPr firstRow="1" bandRow="1">
                <a:tableStyleId>{70B7DEA9-941F-4DE4-B690-58208C39A6B7}</a:tableStyleId>
              </a:tblPr>
              <a:tblGrid>
                <a:gridCol w="3870029"/>
                <a:gridCol w="1295400"/>
              </a:tblGrid>
              <a:tr h="370840">
                <a:tc gridSpan="2">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Provide IEC on correct positioning</a:t>
                      </a:r>
                      <a:r>
                        <a:rPr lang="en-US" sz="1100" baseline="0" dirty="0" smtClean="0">
                          <a:latin typeface="Questrial" panose="020B0604020202020204" charset="0"/>
                        </a:rPr>
                        <a:t> and attachment of the newborn during breastfeeding</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a:t>
                      </a:r>
                      <a:r>
                        <a:rPr lang="en-US" sz="1100" baseline="0" dirty="0" smtClean="0">
                          <a:latin typeface="Questrial" panose="020B0604020202020204" charset="0"/>
                        </a:rPr>
                        <a:t> managing breastfeeding problems (breast health, perceptions of insufficient breast milk, etc.)</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nutrition/dietary practices during lactation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3" name="Oval 22"/>
          <p:cNvSpPr/>
          <p:nvPr/>
        </p:nvSpPr>
        <p:spPr>
          <a:xfrm>
            <a:off x="4775939" y="2409076"/>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773590" y="2844408"/>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775060" y="3220328"/>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774404" y="1372756"/>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p:cNvPicPr>
            <a:picLocks noChangeAspect="1" noChangeArrowheads="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669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17" name="Shape 303"/>
          <p:cNvSpPr txBox="1"/>
          <p:nvPr/>
        </p:nvSpPr>
        <p:spPr>
          <a:xfrm>
            <a:off x="228600" y="201976"/>
            <a:ext cx="7373265"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a:t>
            </a:r>
            <a:r>
              <a:rPr lang="en" sz="2800" b="0" i="0" u="none" strike="noStrike" cap="none" dirty="0" smtClean="0">
                <a:solidFill>
                  <a:srgbClr val="646561"/>
                </a:solidFill>
                <a:latin typeface="Questrial"/>
                <a:ea typeface="Questrial"/>
                <a:cs typeface="Questrial"/>
                <a:sym typeface="Questrial"/>
              </a:rPr>
              <a:t> </a:t>
            </a:r>
            <a:r>
              <a:rPr lang="en" sz="2800" b="0" i="0" u="none" strike="noStrike" cap="none" dirty="0" smtClean="0">
                <a:solidFill>
                  <a:schemeClr val="accent1"/>
                </a:solidFill>
                <a:latin typeface="Questrial"/>
                <a:ea typeface="Questrial"/>
                <a:cs typeface="Questrial"/>
                <a:sym typeface="Questrial"/>
              </a:rPr>
              <a:t>newborns</a:t>
            </a:r>
            <a:endParaRPr lang="en" sz="2800" b="0" i="0" u="none" strike="noStrike" cap="none" dirty="0">
              <a:solidFill>
                <a:schemeClr val="accent1"/>
              </a:solidFill>
              <a:latin typeface="Questrial"/>
              <a:ea typeface="Questrial"/>
              <a:cs typeface="Questrial"/>
              <a:sym typeface="Questrial"/>
            </a:endParaRPr>
          </a:p>
        </p:txBody>
      </p:sp>
      <p:graphicFrame>
        <p:nvGraphicFramePr>
          <p:cNvPr id="18" name="Table 17"/>
          <p:cNvGraphicFramePr>
            <a:graphicFrameLocks noGrp="1"/>
          </p:cNvGraphicFramePr>
          <p:nvPr>
            <p:extLst>
              <p:ext uri="{D42A27DB-BD31-4B8C-83A1-F6EECF244321}">
                <p14:modId xmlns:p14="http://schemas.microsoft.com/office/powerpoint/2010/main" val="1921339519"/>
              </p:ext>
            </p:extLst>
          </p:nvPr>
        </p:nvGraphicFramePr>
        <p:xfrm>
          <a:off x="304802" y="914400"/>
          <a:ext cx="5181598" cy="838200"/>
        </p:xfrm>
        <a:graphic>
          <a:graphicData uri="http://schemas.openxmlformats.org/drawingml/2006/table">
            <a:tbl>
              <a:tblPr firstRow="1" bandRow="1">
                <a:tableStyleId>{70B7DEA9-941F-4DE4-B690-58208C39A6B7}</a:tableStyleId>
              </a:tblPr>
              <a:tblGrid>
                <a:gridCol w="3886198"/>
                <a:gridCol w="1295400"/>
              </a:tblGrid>
              <a:tr h="370840">
                <a:tc gridSpan="2">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467360">
                <a:tc>
                  <a:txBody>
                    <a:bodyPr/>
                    <a:lstStyle/>
                    <a:p>
                      <a:r>
                        <a:rPr lang="en-US" sz="1100" dirty="0" smtClean="0">
                          <a:latin typeface="Questrial" panose="020B0604020202020204" charset="0"/>
                        </a:rPr>
                        <a:t>Weigh</a:t>
                      </a:r>
                      <a:r>
                        <a:rPr lang="en-US" sz="1100" baseline="0" dirty="0" smtClean="0">
                          <a:latin typeface="Questrial" panose="020B0604020202020204" charset="0"/>
                        </a:rPr>
                        <a:t> newborns</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594705472"/>
              </p:ext>
            </p:extLst>
          </p:nvPr>
        </p:nvGraphicFramePr>
        <p:xfrm>
          <a:off x="304800" y="1981200"/>
          <a:ext cx="5181600" cy="1224280"/>
        </p:xfrm>
        <a:graphic>
          <a:graphicData uri="http://schemas.openxmlformats.org/drawingml/2006/table">
            <a:tbl>
              <a:tblPr firstRow="1" bandRow="1">
                <a:tableStyleId>{70B7DEA9-941F-4DE4-B690-58208C39A6B7}</a:tableStyleId>
              </a:tblPr>
              <a:tblGrid>
                <a:gridCol w="3886200"/>
                <a:gridCol w="1295400"/>
              </a:tblGrid>
              <a:tr h="370840">
                <a:tc gridSpan="2">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Provide IEC on skin-to-skin contact between baby and mother/caregiver</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a:t>
                      </a:r>
                      <a:r>
                        <a:rPr lang="en-US" sz="1100" baseline="0" dirty="0" smtClean="0">
                          <a:latin typeface="Questrial" panose="020B0604020202020204" charset="0"/>
                        </a:rPr>
                        <a:t> on breastfeeding within </a:t>
                      </a:r>
                    </a:p>
                    <a:p>
                      <a:r>
                        <a:rPr lang="en-US" sz="1100" baseline="0" dirty="0" smtClean="0">
                          <a:latin typeface="Questrial" panose="020B0604020202020204" charset="0"/>
                        </a:rPr>
                        <a:t>1 hour of birth</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7" name="Oval 26"/>
          <p:cNvSpPr/>
          <p:nvPr/>
        </p:nvSpPr>
        <p:spPr>
          <a:xfrm>
            <a:off x="4780264" y="2900680"/>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780264" y="2463981"/>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770352" y="1407616"/>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2" descr="http://www.silhouettegraphics.net/wp-content/uploads/2014/03/mother-and-child-silhouette.jpg"/>
          <p:cNvPicPr>
            <a:picLocks noChangeAspect="1" noChangeArrowheads="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6993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16" name="Shape 303"/>
          <p:cNvSpPr txBox="1"/>
          <p:nvPr/>
        </p:nvSpPr>
        <p:spPr>
          <a:xfrm>
            <a:off x="228600" y="201976"/>
            <a:ext cx="2569290" cy="621476"/>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a:t>
            </a:r>
            <a:r>
              <a:rPr lang="en" sz="2800" b="0" i="0" u="none" strike="noStrike" cap="none" dirty="0" smtClean="0">
                <a:solidFill>
                  <a:srgbClr val="646561"/>
                </a:solidFill>
                <a:latin typeface="Questrial"/>
                <a:ea typeface="Questrial"/>
                <a:cs typeface="Questrial"/>
                <a:sym typeface="Questrial"/>
              </a:rPr>
              <a:t> </a:t>
            </a:r>
            <a:r>
              <a:rPr lang="en" sz="2800" b="0" i="0" u="none" strike="noStrike" cap="none" dirty="0" smtClean="0">
                <a:solidFill>
                  <a:schemeClr val="accent1"/>
                </a:solidFill>
                <a:latin typeface="Questrial"/>
                <a:ea typeface="Questrial"/>
                <a:cs typeface="Questrial"/>
                <a:sym typeface="Questrial"/>
              </a:rPr>
              <a:t>children</a:t>
            </a:r>
            <a:endParaRPr lang="en" sz="2800" b="0" i="0" u="none" strike="noStrike" cap="none" dirty="0">
              <a:solidFill>
                <a:schemeClr val="accent1"/>
              </a:solidFill>
              <a:latin typeface="Questrial"/>
              <a:ea typeface="Questrial"/>
              <a:cs typeface="Questrial"/>
              <a:sym typeface="Questrial"/>
            </a:endParaRPr>
          </a:p>
        </p:txBody>
      </p:sp>
      <p:graphicFrame>
        <p:nvGraphicFramePr>
          <p:cNvPr id="3" name="Table 2"/>
          <p:cNvGraphicFramePr>
            <a:graphicFrameLocks noGrp="1"/>
          </p:cNvGraphicFramePr>
          <p:nvPr>
            <p:extLst>
              <p:ext uri="{D42A27DB-BD31-4B8C-83A1-F6EECF244321}">
                <p14:modId xmlns:p14="http://schemas.microsoft.com/office/powerpoint/2010/main" val="2462335034"/>
              </p:ext>
            </p:extLst>
          </p:nvPr>
        </p:nvGraphicFramePr>
        <p:xfrm>
          <a:off x="304800" y="919480"/>
          <a:ext cx="3886200" cy="2077720"/>
        </p:xfrm>
        <a:graphic>
          <a:graphicData uri="http://schemas.openxmlformats.org/drawingml/2006/table">
            <a:tbl>
              <a:tblPr firstRow="1" bandRow="1">
                <a:tableStyleId>{70B7DEA9-941F-4DE4-B690-58208C39A6B7}</a:tableStyleId>
              </a:tblPr>
              <a:tblGrid>
                <a:gridCol w="3048000"/>
                <a:gridCol w="838200"/>
              </a:tblGrid>
              <a:tr h="370840">
                <a:tc gridSpan="2">
                  <a:txBody>
                    <a:bodyPr/>
                    <a:lstStyle/>
                    <a:p>
                      <a:pPr algn="ctr"/>
                      <a:r>
                        <a:rPr lang="en-US" sz="1400" dirty="0" smtClean="0">
                          <a:solidFill>
                            <a:schemeClr val="bg1"/>
                          </a:solidFill>
                          <a:latin typeface="Questrial" panose="020B0604020202020204" charset="0"/>
                        </a:rPr>
                        <a:t>Assessment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Scales to measure weight</a:t>
                      </a:r>
                      <a:r>
                        <a:rPr lang="en-US" sz="1100" baseline="0" dirty="0" smtClean="0">
                          <a:latin typeface="Questrial" panose="020B0604020202020204" charset="0"/>
                        </a:rPr>
                        <a:t> of children up to 2 years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Use length boards to measure length of children up to 2 years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Measure MUAC of children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smtClean="0">
                        <a:latin typeface="Questrial" panose="020B0604020202020204" charset="0"/>
                      </a:endParaRPr>
                    </a:p>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Screen children for bilateral edema</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smtClean="0">
                        <a:latin typeface="Questrial" panose="020B0604020202020204" charset="0"/>
                      </a:endParaRPr>
                    </a:p>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002216209"/>
              </p:ext>
            </p:extLst>
          </p:nvPr>
        </p:nvGraphicFramePr>
        <p:xfrm>
          <a:off x="304800" y="3103880"/>
          <a:ext cx="3886200" cy="2616200"/>
        </p:xfrm>
        <a:graphic>
          <a:graphicData uri="http://schemas.openxmlformats.org/drawingml/2006/table">
            <a:tbl>
              <a:tblPr firstRow="1" bandRow="1">
                <a:tableStyleId>{70B7DEA9-941F-4DE4-B690-58208C39A6B7}</a:tableStyleId>
              </a:tblPr>
              <a:tblGrid>
                <a:gridCol w="3124200"/>
                <a:gridCol w="762000"/>
              </a:tblGrid>
              <a:tr h="370840">
                <a:tc gridSpan="2">
                  <a:txBody>
                    <a:bodyPr/>
                    <a:lstStyle/>
                    <a:p>
                      <a:pPr algn="ctr"/>
                      <a:r>
                        <a:rPr lang="en-US" sz="1400" dirty="0" smtClean="0">
                          <a:solidFill>
                            <a:schemeClr val="bg1"/>
                          </a:solidFill>
                          <a:latin typeface="Questrial" panose="020B0604020202020204" charset="0"/>
                        </a:rPr>
                        <a:t>Support</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a:t>
                      </a:r>
                      <a:r>
                        <a:rPr lang="en-US" sz="1100" baseline="0" dirty="0" smtClean="0">
                          <a:latin typeface="Questrial" panose="020B0604020202020204" charset="0"/>
                        </a:rPr>
                        <a:t> Vitamin A supplementation for children 6–59 months of age</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a:t>
                      </a:r>
                      <a:r>
                        <a:rPr lang="en-US" sz="1100" baseline="0" dirty="0" smtClean="0">
                          <a:latin typeface="Questrial" panose="020B0604020202020204" charset="0"/>
                        </a:rPr>
                        <a:t> micronutrient supplementation</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Questrial" panose="020B0604020202020204" charset="0"/>
                        </a:rPr>
                        <a:t>Provide/administer</a:t>
                      </a:r>
                      <a:r>
                        <a:rPr lang="en-US" sz="1100" baseline="0" dirty="0" smtClean="0">
                          <a:latin typeface="Questrial" panose="020B0604020202020204" charset="0"/>
                        </a:rPr>
                        <a:t> deworming medication</a:t>
                      </a:r>
                      <a:endParaRPr lang="en-US" sz="1100" dirty="0" smtClean="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Treating moderate acute</a:t>
                      </a:r>
                      <a:r>
                        <a:rPr lang="en-US" sz="1100" baseline="0" dirty="0" smtClean="0">
                          <a:latin typeface="Questrial" panose="020B0604020202020204" charset="0"/>
                        </a:rPr>
                        <a:t> malnutrition for children under 2 years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Treat severe</a:t>
                      </a:r>
                      <a:r>
                        <a:rPr lang="en-US" sz="1100" baseline="0" dirty="0" smtClean="0">
                          <a:latin typeface="Questrial" panose="020B0604020202020204" charset="0"/>
                        </a:rPr>
                        <a:t> acute malnutrition with ready-to-use therapeutic foods (RUTF) or ready-to-use supplementary foods (RUSF)</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49713635"/>
              </p:ext>
            </p:extLst>
          </p:nvPr>
        </p:nvGraphicFramePr>
        <p:xfrm>
          <a:off x="4807916" y="914400"/>
          <a:ext cx="3975721" cy="4231640"/>
        </p:xfrm>
        <a:graphic>
          <a:graphicData uri="http://schemas.openxmlformats.org/drawingml/2006/table">
            <a:tbl>
              <a:tblPr firstRow="1" bandRow="1">
                <a:tableStyleId>{70B7DEA9-941F-4DE4-B690-58208C39A6B7}</a:tableStyleId>
              </a:tblPr>
              <a:tblGrid>
                <a:gridCol w="3047906"/>
                <a:gridCol w="927815"/>
              </a:tblGrid>
              <a:tr h="370840">
                <a:tc gridSpan="2">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Vitamin</a:t>
                      </a:r>
                      <a:r>
                        <a:rPr lang="en-US" sz="1100" baseline="0" dirty="0" smtClean="0">
                          <a:latin typeface="Questrial" panose="020B0604020202020204" charset="0"/>
                        </a:rPr>
                        <a:t> A for children 6–59 months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general</a:t>
                      </a:r>
                      <a:r>
                        <a:rPr lang="en-US" sz="1100" baseline="0" dirty="0" smtClean="0">
                          <a:latin typeface="Questrial" panose="020B0604020202020204" charset="0"/>
                        </a:rPr>
                        <a:t> micronutrient supplementation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de-worming medication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a:t>
                      </a:r>
                      <a:r>
                        <a:rPr lang="en-US" sz="1100" baseline="0" dirty="0" smtClean="0">
                          <a:latin typeface="Questrial" panose="020B0604020202020204" charset="0"/>
                        </a:rPr>
                        <a:t> on complementary feeding practices and continued breastfeeding (6–23 months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a:t>
                      </a:r>
                      <a:r>
                        <a:rPr lang="en-US" sz="1100" baseline="0" dirty="0" smtClean="0">
                          <a:latin typeface="Questrial" panose="020B0604020202020204" charset="0"/>
                        </a:rPr>
                        <a:t> IEC on exclusive breastfeeding (first 6  months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introduction of soft,</a:t>
                      </a:r>
                      <a:r>
                        <a:rPr lang="en-US" sz="1100" baseline="0" dirty="0" smtClean="0">
                          <a:latin typeface="Questrial" panose="020B0604020202020204" charset="0"/>
                        </a:rPr>
                        <a:t> semi-solid foods at 6 months of age</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a:t>
                      </a:r>
                      <a:r>
                        <a:rPr lang="en-US" sz="1100" baseline="0" dirty="0" smtClean="0">
                          <a:latin typeface="Questrial" panose="020B0604020202020204" charset="0"/>
                        </a:rPr>
                        <a:t> IEC on continuing breastfeeding for children less than 6 months of age who have diarrhea</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increasing fluids</a:t>
                      </a:r>
                      <a:r>
                        <a:rPr lang="en-US" sz="1100" baseline="0" dirty="0" smtClean="0">
                          <a:latin typeface="Questrial" panose="020B0604020202020204" charset="0"/>
                        </a:rPr>
                        <a:t> and continuing solid feeding for children over 6 months of age with diarrhea</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3" name="Oval 42"/>
          <p:cNvSpPr/>
          <p:nvPr/>
        </p:nvSpPr>
        <p:spPr>
          <a:xfrm>
            <a:off x="8267515" y="1385668"/>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775441" y="5332115"/>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776862" y="4800600"/>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761373" y="4411392"/>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780411" y="4038600"/>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780411" y="3615396"/>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775596" y="2684202"/>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775596" y="22860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775596" y="1828800"/>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775596" y="1371600"/>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8266159" y="1828800"/>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8266159" y="2243796"/>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8267515" y="2749468"/>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8266159" y="3248464"/>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8266579" y="3663460"/>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8271396" y="4146961"/>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8281583" y="4732962"/>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http://www.clipartqueen.com/image-files/mother-and-child-running.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4" descr="http://fc04.deviantart.net/fs71/f/2010/049/e/6/Silhouette_Of_A_little_Girl_by_Demonlemon.png"/>
          <p:cNvPicPr>
            <a:picLocks noChangeAspect="1" noChangeArrowheads="1"/>
          </p:cNvPicPr>
          <p:nvPr/>
        </p:nvPicPr>
        <p:blipFill>
          <a:blip r:embed="rId8">
            <a:duotone>
              <a:schemeClr val="accent1">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6743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457200"/>
            <a:ext cx="8229600" cy="4526000"/>
          </a:xfrm>
        </p:spPr>
        <p:txBody>
          <a:bodyPr/>
          <a:lstStyle/>
          <a:p>
            <a:pPr marL="0" indent="0">
              <a:buNone/>
            </a:pPr>
            <a:endParaRPr lang="en-US" sz="1100" b="1" dirty="0" smtClean="0">
              <a:latin typeface="Questrial" panose="020B0604020202020204" charset="0"/>
            </a:endParaRPr>
          </a:p>
          <a:p>
            <a:pPr marL="0" indent="0">
              <a:buNone/>
            </a:pPr>
            <a:endParaRPr lang="en-US" sz="1100" b="1" dirty="0" smtClean="0">
              <a:latin typeface="Questrial" panose="020B0604020202020204" charset="0"/>
            </a:endParaRPr>
          </a:p>
          <a:p>
            <a:pPr marL="0" indent="0">
              <a:buNone/>
            </a:pPr>
            <a:r>
              <a:rPr lang="en-US" sz="1100" b="1" dirty="0" smtClean="0">
                <a:latin typeface="Questrial" panose="020B0604020202020204" charset="0"/>
              </a:rPr>
              <a:t>About </a:t>
            </a:r>
            <a:r>
              <a:rPr lang="en-US" sz="1100" b="1" dirty="0">
                <a:latin typeface="Questrial" panose="020B0604020202020204" charset="0"/>
              </a:rPr>
              <a:t>SPRING </a:t>
            </a:r>
            <a:r>
              <a:rPr lang="en-US" sz="1100" b="1" dirty="0" smtClean="0">
                <a:latin typeface="Questrial" panose="020B0604020202020204" charset="0"/>
              </a:rPr>
              <a:t> </a:t>
            </a:r>
          </a:p>
          <a:p>
            <a:pPr marL="0" indent="0">
              <a:buNone/>
            </a:pPr>
            <a:r>
              <a:rPr lang="en-US" sz="1100" dirty="0" smtClean="0">
                <a:latin typeface="Questrial" panose="020B0604020202020204" charset="0"/>
              </a:rPr>
              <a:t>The </a:t>
            </a:r>
            <a:r>
              <a:rPr lang="en-US" sz="1100" dirty="0">
                <a:latin typeface="Questrial" panose="020B0604020202020204" charset="0"/>
              </a:rPr>
              <a:t>Strengthening Partnerships, Results, and Innovations in Nutrition Globally (SPRING) project is a five-year USAID-funded Cooperative Agreement to strengthen global and country efforts to scale up high-impact nutrition practices and policies and improve maternal and child nutrition outcomes. The project is managed by JSI Research &amp; Training Institute, Inc., with partners Helen Keller International, The </a:t>
            </a:r>
            <a:r>
              <a:rPr lang="en-US" sz="1100" dirty="0" err="1">
                <a:latin typeface="Questrial" panose="020B0604020202020204" charset="0"/>
              </a:rPr>
              <a:t>Manoff</a:t>
            </a:r>
            <a:r>
              <a:rPr lang="en-US" sz="1100" dirty="0">
                <a:latin typeface="Questrial" panose="020B0604020202020204" charset="0"/>
              </a:rPr>
              <a:t> Group, Save the Children, and the International Food Policy Research Institute. </a:t>
            </a:r>
            <a:endParaRPr lang="en-US" sz="1100" dirty="0" smtClean="0">
              <a:latin typeface="Questrial" panose="020B0604020202020204" charset="0"/>
            </a:endParaRPr>
          </a:p>
          <a:p>
            <a:pPr marL="0" indent="0">
              <a:spcBef>
                <a:spcPts val="0"/>
              </a:spcBef>
              <a:buNone/>
            </a:pPr>
            <a:endParaRPr lang="en-US" sz="1100" dirty="0" smtClean="0">
              <a:latin typeface="Questrial" panose="020B0604020202020204" charset="0"/>
            </a:endParaRPr>
          </a:p>
          <a:p>
            <a:pPr marL="0" indent="0">
              <a:spcBef>
                <a:spcPts val="0"/>
              </a:spcBef>
              <a:buNone/>
            </a:pPr>
            <a:r>
              <a:rPr lang="en-US" sz="1100" b="1" dirty="0">
                <a:latin typeface="Questrial" panose="020B0604020202020204" charset="0"/>
              </a:rPr>
              <a:t>About </a:t>
            </a:r>
            <a:r>
              <a:rPr lang="en-US" sz="1100" b="1" dirty="0" smtClean="0">
                <a:latin typeface="Questrial" panose="020B0604020202020204" charset="0"/>
              </a:rPr>
              <a:t>APC</a:t>
            </a:r>
            <a:endParaRPr lang="en-US" sz="1100" dirty="0">
              <a:latin typeface="Questrial" panose="020B0604020202020204" charset="0"/>
            </a:endParaRPr>
          </a:p>
          <a:p>
            <a:pPr marL="0" indent="0">
              <a:spcBef>
                <a:spcPts val="0"/>
              </a:spcBef>
              <a:buNone/>
            </a:pPr>
            <a:r>
              <a:rPr lang="en-US" sz="1100" dirty="0">
                <a:latin typeface="Questrial" panose="020B0604020202020204" charset="0"/>
              </a:rPr>
              <a:t>Advancing Partners &amp; Communities (APC) is a five-year cooperative agreement funded by the U.S. Agency for International Development </a:t>
            </a:r>
            <a:r>
              <a:rPr lang="en-US" sz="1100" dirty="0" smtClean="0">
                <a:latin typeface="Questrial" panose="020B0604020202020204" charset="0"/>
              </a:rPr>
              <a:t>under Agreement No. AID-OAA-A-12-00047, beginning. APC is implemented by JSI Research &amp; Training Institute, Inc., in collaboration with FHI 360. The project focuses on advancing and supporting community programs that seek to improve the overall health of communities and achieve other health-related impacts, especially in relationship to family planning. APC provides global leadership for community-based programming, executes and manages small- and medium-sized sub-awards, supports procurement reform by preparing awards for execution by USAID, and builds technical capacity of organizations to implement effective programs.</a:t>
            </a:r>
            <a:endParaRPr lang="en-US" sz="1100" b="1" dirty="0" smtClean="0">
              <a:latin typeface="Questrial" panose="020B0604020202020204" charset="0"/>
            </a:endParaRPr>
          </a:p>
          <a:p>
            <a:pPr marL="0" indent="0">
              <a:spcBef>
                <a:spcPts val="0"/>
              </a:spcBef>
              <a:buNone/>
            </a:pPr>
            <a:endParaRPr lang="en-US" sz="1100" b="1" dirty="0" smtClean="0">
              <a:latin typeface="Questrial" panose="020B0604020202020204" charset="0"/>
            </a:endParaRPr>
          </a:p>
          <a:p>
            <a:pPr marL="0" indent="0">
              <a:spcBef>
                <a:spcPts val="0"/>
              </a:spcBef>
              <a:buNone/>
            </a:pPr>
            <a:r>
              <a:rPr lang="en-US" sz="1100" b="1" dirty="0" smtClean="0">
                <a:latin typeface="Questrial" panose="020B0604020202020204" charset="0"/>
              </a:rPr>
              <a:t>Disclaimer </a:t>
            </a:r>
            <a:endParaRPr lang="en-US" sz="1100" dirty="0">
              <a:latin typeface="Questrial" panose="020B0604020202020204" charset="0"/>
            </a:endParaRPr>
          </a:p>
          <a:p>
            <a:pPr marL="0" indent="0">
              <a:spcBef>
                <a:spcPts val="0"/>
              </a:spcBef>
              <a:buNone/>
            </a:pPr>
            <a:r>
              <a:rPr lang="en-US" sz="1100" dirty="0">
                <a:latin typeface="Questrial" panose="020B0604020202020204" charset="0"/>
              </a:rPr>
              <a:t>This report is made possible by the generous support of the American people through the United States Agency for International Development (USAID) under the terms of the Cooperative Agreement AID-OAA-A-11-00031 (SPRING), </a:t>
            </a:r>
            <a:r>
              <a:rPr lang="en-US" sz="1100" dirty="0" smtClean="0">
                <a:latin typeface="Questrial" panose="020B0604020202020204" charset="0"/>
              </a:rPr>
              <a:t>managed </a:t>
            </a:r>
            <a:r>
              <a:rPr lang="en-US" sz="1100" dirty="0">
                <a:latin typeface="Questrial" panose="020B0604020202020204" charset="0"/>
              </a:rPr>
              <a:t>by JSI Research &amp; Training Institute, Inc. (JSI). The contents are the responsibility of JSI and do not necessarily reflect the views of USAID or the United States Government. </a:t>
            </a:r>
          </a:p>
          <a:p>
            <a:pPr marL="0" indent="0">
              <a:buNone/>
            </a:pPr>
            <a:r>
              <a:rPr lang="en-US" sz="1100" b="1" dirty="0">
                <a:latin typeface="Questrial" panose="020B0604020202020204" charset="0"/>
              </a:rPr>
              <a:t>Recommended Citation </a:t>
            </a:r>
            <a:endParaRPr lang="en-US" sz="1100" dirty="0">
              <a:latin typeface="Questrial" panose="020B0604020202020204" charset="0"/>
            </a:endParaRPr>
          </a:p>
          <a:p>
            <a:pPr marL="0" indent="0">
              <a:spcBef>
                <a:spcPts val="0"/>
              </a:spcBef>
              <a:buNone/>
            </a:pPr>
            <a:r>
              <a:rPr lang="en-US" sz="1100" dirty="0" smtClean="0">
                <a:latin typeface="Questrial" panose="020B0604020202020204" charset="0"/>
              </a:rPr>
              <a:t>SPRING and APC. 2016. </a:t>
            </a:r>
            <a:r>
              <a:rPr lang="en-US" sz="1100" i="1" dirty="0" smtClean="0">
                <a:latin typeface="Questrial" panose="020B0604020202020204" charset="0"/>
              </a:rPr>
              <a:t>How Do Community Health Workers Contribute to Better Nutrition?: Zambia</a:t>
            </a:r>
            <a:r>
              <a:rPr lang="en-US" sz="1100" dirty="0" smtClean="0">
                <a:latin typeface="Questrial" panose="020B0604020202020204" charset="0"/>
              </a:rPr>
              <a:t>. Arlington, VA: Strengthening Partnerships, Results, and Innovations in Nutrition Globally (SPRING) project. </a:t>
            </a:r>
          </a:p>
          <a:p>
            <a:pPr marL="0" indent="0">
              <a:buNone/>
            </a:pPr>
            <a:r>
              <a:rPr lang="en-US" sz="1100" b="1" dirty="0" smtClean="0">
                <a:latin typeface="Questrial" panose="020B0604020202020204" charset="0"/>
              </a:rPr>
              <a:t>SPRING </a:t>
            </a:r>
            <a:br>
              <a:rPr lang="en-US" sz="1100" b="1" dirty="0" smtClean="0">
                <a:latin typeface="Questrial" panose="020B0604020202020204" charset="0"/>
              </a:rPr>
            </a:br>
            <a:r>
              <a:rPr lang="en-US" sz="1100" dirty="0" smtClean="0">
                <a:latin typeface="Questrial" panose="020B0604020202020204" charset="0"/>
              </a:rPr>
              <a:t>JSI </a:t>
            </a:r>
            <a:r>
              <a:rPr lang="en-US" sz="1100" dirty="0">
                <a:latin typeface="Questrial" panose="020B0604020202020204" charset="0"/>
              </a:rPr>
              <a:t>Research &amp; Training Institute, Inc.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1616 </a:t>
            </a:r>
            <a:r>
              <a:rPr lang="en-US" sz="1100" dirty="0">
                <a:latin typeface="Questrial" panose="020B0604020202020204" charset="0"/>
              </a:rPr>
              <a:t>Fort Myer Drive, 16th Floor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Arlington</a:t>
            </a:r>
            <a:r>
              <a:rPr lang="en-US" sz="1100" dirty="0">
                <a:latin typeface="Questrial" panose="020B0604020202020204" charset="0"/>
              </a:rPr>
              <a:t>, VA 22209 USA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Phone</a:t>
            </a:r>
            <a:r>
              <a:rPr lang="en-US" sz="1100" dirty="0">
                <a:latin typeface="Questrial" panose="020B0604020202020204" charset="0"/>
              </a:rPr>
              <a:t>: 703-528-7474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Fax</a:t>
            </a:r>
            <a:r>
              <a:rPr lang="en-US" sz="1100" dirty="0">
                <a:latin typeface="Questrial" panose="020B0604020202020204" charset="0"/>
              </a:rPr>
              <a:t>: 703-528-7480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Email</a:t>
            </a:r>
            <a:r>
              <a:rPr lang="en-US" sz="1100" dirty="0">
                <a:latin typeface="Questrial" panose="020B0604020202020204" charset="0"/>
              </a:rPr>
              <a:t>: info@spring-nutrition.org </a:t>
            </a:r>
            <a:r>
              <a:rPr lang="en-US" sz="1100" dirty="0" smtClean="0">
                <a:latin typeface="Questrial" panose="020B0604020202020204" charset="0"/>
              </a:rPr>
              <a:t/>
            </a:r>
            <a:br>
              <a:rPr lang="en-US" sz="1100" dirty="0" smtClean="0">
                <a:latin typeface="Questrial" panose="020B0604020202020204" charset="0"/>
              </a:rPr>
            </a:br>
            <a:r>
              <a:rPr lang="en-US" sz="1100" dirty="0" smtClean="0">
                <a:latin typeface="Questrial" panose="020B0604020202020204" charset="0"/>
              </a:rPr>
              <a:t>Internet</a:t>
            </a:r>
            <a:r>
              <a:rPr lang="en-US" sz="1100" dirty="0">
                <a:latin typeface="Questrial" panose="020B0604020202020204" charset="0"/>
              </a:rPr>
              <a:t>: www.spring-nutrition.org </a:t>
            </a:r>
          </a:p>
        </p:txBody>
      </p:sp>
    </p:spTree>
    <p:extLst>
      <p:ext uri="{BB962C8B-B14F-4D97-AF65-F5344CB8AC3E}">
        <p14:creationId xmlns:p14="http://schemas.microsoft.com/office/powerpoint/2010/main" val="3775059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graphicFrame>
        <p:nvGraphicFramePr>
          <p:cNvPr id="17" name="Table 16"/>
          <p:cNvGraphicFramePr>
            <a:graphicFrameLocks noGrp="1"/>
          </p:cNvGraphicFramePr>
          <p:nvPr>
            <p:extLst>
              <p:ext uri="{D42A27DB-BD31-4B8C-83A1-F6EECF244321}">
                <p14:modId xmlns:p14="http://schemas.microsoft.com/office/powerpoint/2010/main" val="532936282"/>
              </p:ext>
            </p:extLst>
          </p:nvPr>
        </p:nvGraphicFramePr>
        <p:xfrm>
          <a:off x="317516" y="924081"/>
          <a:ext cx="5168884" cy="1483360"/>
        </p:xfrm>
        <a:graphic>
          <a:graphicData uri="http://schemas.openxmlformats.org/drawingml/2006/table">
            <a:tbl>
              <a:tblPr firstRow="1" bandRow="1">
                <a:tableStyleId>{70B7DEA9-941F-4DE4-B690-58208C39A6B7}</a:tableStyleId>
              </a:tblPr>
              <a:tblGrid>
                <a:gridCol w="3873484"/>
                <a:gridCol w="1295400"/>
              </a:tblGrid>
              <a:tr h="370840">
                <a:tc gridSpan="2">
                  <a:txBody>
                    <a:bodyPr/>
                    <a:lstStyle/>
                    <a:p>
                      <a:pPr algn="ctr"/>
                      <a:r>
                        <a:rPr lang="en-US" sz="1400" dirty="0" smtClean="0">
                          <a:solidFill>
                            <a:schemeClr val="bg1"/>
                          </a:solidFill>
                          <a:latin typeface="Questrial" panose="020B0604020202020204" charset="0"/>
                        </a:rPr>
                        <a:t>Counseling</a:t>
                      </a:r>
                      <a:endParaRPr lang="en-US" sz="1400" dirty="0">
                        <a:solidFill>
                          <a:schemeClr val="bg1"/>
                        </a:solidFill>
                        <a:latin typeface="Questrial" panose="020B0604020202020204" charset="0"/>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latin typeface="Questrial" panose="020B0604020202020204" charset="0"/>
                      </a:endParaRPr>
                    </a:p>
                  </a:txBody>
                  <a:tcP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70840">
                <a:tc>
                  <a:txBody>
                    <a:bodyPr/>
                    <a:lstStyle/>
                    <a:p>
                      <a:r>
                        <a:rPr lang="en-US" sz="1100" dirty="0" smtClean="0">
                          <a:latin typeface="Questrial" panose="020B0604020202020204" charset="0"/>
                        </a:rPr>
                        <a:t>Provide IEC on handwashing with soap</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a:t>
                      </a:r>
                      <a:r>
                        <a:rPr lang="en-US" sz="1100" baseline="0" dirty="0" smtClean="0">
                          <a:latin typeface="Questrial" panose="020B0604020202020204" charset="0"/>
                        </a:rPr>
                        <a:t> IEC on community-level total sanitation</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100" dirty="0" smtClean="0">
                          <a:latin typeface="Questrial" panose="020B0604020202020204" charset="0"/>
                        </a:rPr>
                        <a:t>Provide IEC on household point-of</a:t>
                      </a:r>
                      <a:r>
                        <a:rPr lang="en-US" sz="1100" baseline="0" dirty="0" smtClean="0">
                          <a:latin typeface="Questrial" panose="020B0604020202020204" charset="0"/>
                        </a:rPr>
                        <a:t>-use water treatment</a:t>
                      </a:r>
                      <a:endParaRPr lang="en-US" sz="1100" dirty="0">
                        <a:latin typeface="Questrial" panose="020B0604020202020204" charset="0"/>
                      </a:endParaRPr>
                    </a:p>
                  </a:txBody>
                  <a:tcPr>
                    <a:lnL w="38100" cap="flat" cmpd="sng" algn="ctr">
                      <a:solidFill>
                        <a:schemeClr val="accent1"/>
                      </a:solidFill>
                      <a:prstDash val="solid"/>
                      <a:round/>
                      <a:headEnd type="none" w="med" len="med"/>
                      <a:tailEnd type="none" w="med" len="med"/>
                    </a:lnL>
                    <a:lnR w="12700" cmpd="sng">
                      <a:noFill/>
                      <a:prstDash val="soli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100" dirty="0">
                        <a:latin typeface="Questrial" panose="020B0604020202020204" charset="0"/>
                      </a:endParaRPr>
                    </a:p>
                  </a:txBody>
                  <a:tcPr>
                    <a:lnL w="12700" cmpd="sng">
                      <a:noFill/>
                      <a:prstDash val="solid"/>
                    </a:lnL>
                    <a:lnR w="38100" cap="flat" cmpd="sng" algn="ctr">
                      <a:solidFill>
                        <a:schemeClr val="accent1"/>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4" name="Oval 23"/>
          <p:cNvSpPr/>
          <p:nvPr/>
        </p:nvSpPr>
        <p:spPr>
          <a:xfrm>
            <a:off x="4776752" y="1762703"/>
            <a:ext cx="186804" cy="1868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776752" y="1379813"/>
            <a:ext cx="186804" cy="1868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hape 303"/>
          <p:cNvSpPr txBox="1"/>
          <p:nvPr/>
        </p:nvSpPr>
        <p:spPr>
          <a:xfrm>
            <a:off x="228600" y="228600"/>
            <a:ext cx="8358798" cy="591981"/>
          </a:xfrm>
          <a:prstGeom prst="rect">
            <a:avLst/>
          </a:prstGeom>
          <a:noFill/>
          <a:ln>
            <a:noFill/>
          </a:ln>
        </p:spPr>
        <p:txBody>
          <a:bodyPr lIns="91425" tIns="45700" rIns="91425" bIns="45700" anchor="b" anchorCtr="0">
            <a:noAutofit/>
          </a:bodyPr>
          <a:lstStyle/>
          <a:p>
            <a:pPr marL="0" marR="0" lvl="0" indent="0" algn="l" rtl="0">
              <a:lnSpc>
                <a:spcPct val="100000"/>
              </a:lnSpc>
              <a:spcBef>
                <a:spcPts val="600"/>
              </a:spcBef>
              <a:spcAft>
                <a:spcPts val="600"/>
              </a:spcAft>
              <a:buClr>
                <a:schemeClr val="dk1"/>
              </a:buClr>
              <a:buSzPct val="25000"/>
              <a:buFont typeface="Source Sans Pro"/>
              <a:buNone/>
            </a:pPr>
            <a:r>
              <a:rPr lang="en-US" sz="2800" b="0" i="0" u="none" strike="noStrike" cap="none" dirty="0" smtClean="0">
                <a:solidFill>
                  <a:srgbClr val="646561"/>
                </a:solidFill>
                <a:latin typeface="Questrial"/>
                <a:ea typeface="Questrial"/>
                <a:cs typeface="Questrial"/>
                <a:sym typeface="Questrial"/>
              </a:rPr>
              <a:t>For</a:t>
            </a:r>
            <a:r>
              <a:rPr lang="en" sz="2800" b="0" i="0" u="none" strike="noStrike" cap="none" dirty="0" smtClean="0">
                <a:solidFill>
                  <a:srgbClr val="646561"/>
                </a:solidFill>
                <a:latin typeface="Questrial"/>
                <a:ea typeface="Questrial"/>
                <a:cs typeface="Questrial"/>
                <a:sym typeface="Questrial"/>
              </a:rPr>
              <a:t> </a:t>
            </a:r>
            <a:r>
              <a:rPr lang="en" sz="2800" b="0" i="0" u="none" strike="noStrike" cap="none" dirty="0" smtClean="0">
                <a:solidFill>
                  <a:schemeClr val="accent1"/>
                </a:solidFill>
                <a:latin typeface="Questrial"/>
                <a:ea typeface="Questrial"/>
                <a:cs typeface="Questrial"/>
                <a:sym typeface="Questrial"/>
              </a:rPr>
              <a:t>all stages of life</a:t>
            </a:r>
            <a:endParaRPr lang="en" sz="2800" b="0" i="0" u="none" strike="noStrike" cap="none" dirty="0">
              <a:solidFill>
                <a:schemeClr val="accent1"/>
              </a:solidFill>
              <a:latin typeface="Questrial"/>
              <a:ea typeface="Questrial"/>
              <a:cs typeface="Questrial"/>
              <a:sym typeface="Questrial"/>
            </a:endParaRPr>
          </a:p>
        </p:txBody>
      </p:sp>
      <p:pic>
        <p:nvPicPr>
          <p:cNvPr id="2" name="Picture 1"/>
          <p:cNvPicPr>
            <a:picLocks noChangeAspect="1"/>
          </p:cNvPicPr>
          <p:nvPr/>
        </p:nvPicPr>
        <p:blipFill>
          <a:blip r:embed="rId3"/>
          <a:stretch>
            <a:fillRect/>
          </a:stretch>
        </p:blipFill>
        <p:spPr>
          <a:xfrm>
            <a:off x="4780660" y="2147699"/>
            <a:ext cx="182896" cy="182896"/>
          </a:xfrm>
          <a:prstGeom prst="rect">
            <a:avLst/>
          </a:prstGeom>
        </p:spPr>
      </p:pic>
      <p:pic>
        <p:nvPicPr>
          <p:cNvPr id="19" name="Picture 2" descr="http://www.silhouettesclipart.com/blog/wp-content/uploads/2014/09/pregnant-woman-silhouette-vector.jpg"/>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621343"/>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http://www.clipartqueen.com/image-files/mother-and-child-running.pn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57800"/>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http://www.silhouettegraphics.net/wp-content/uploads/2014/03/mother-and-child-silhouette.jpg"/>
          <p:cNvPicPr>
            <a:picLocks noChangeAspect="1" noChangeArrowheads="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14883" y="6128084"/>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8" descr="https://upload.wikimedia.org/wikipedia/commons/thumb/4/4f/Woman_Silhouette_53.svg/2000px-Woman_Silhouette_53.svg.png"/>
          <p:cNvPicPr>
            <a:picLocks noChangeAspect="1" noChangeArrowheads="1"/>
          </p:cNvPicPr>
          <p:nvPr/>
        </p:nvPicPr>
        <p:blipFill rotWithShape="1">
          <a:blip r:embed="rId8">
            <a:duotone>
              <a:schemeClr val="accent1">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http://fc04.deviantart.net/fs71/f/2010/049/e/6/Silhouette_Of_A_little_Girl_by_Demonlemon.png"/>
          <p:cNvPicPr>
            <a:picLocks noChangeAspect="1" noChangeArrowheads="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67162" y="5663076"/>
            <a:ext cx="732776" cy="119492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0457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99846039"/>
              </p:ext>
            </p:extLst>
          </p:nvPr>
        </p:nvGraphicFramePr>
        <p:xfrm>
          <a:off x="315704" y="2281226"/>
          <a:ext cx="6466096" cy="2903039"/>
        </p:xfrm>
        <a:graphic>
          <a:graphicData uri="http://schemas.openxmlformats.org/drawingml/2006/table">
            <a:tbl>
              <a:tblPr firstRow="1" bandRow="1">
                <a:tableStyleId>{70B7DEA9-941F-4DE4-B690-58208C39A6B7}</a:tableStyleId>
              </a:tblPr>
              <a:tblGrid>
                <a:gridCol w="6466096"/>
              </a:tblGrid>
              <a:tr h="504942">
                <a:tc>
                  <a:txBody>
                    <a:bodyPr/>
                    <a:lstStyle/>
                    <a:p>
                      <a:r>
                        <a:rPr lang="en-US" dirty="0" smtClean="0">
                          <a:latin typeface="Questrial" panose="020B0604020202020204" charset="0"/>
                        </a:rPr>
                        <a:t>Adolescents</a:t>
                      </a:r>
                      <a:endParaRPr lang="en-US" dirty="0">
                        <a:latin typeface="Questrial" panose="020B0604020202020204" charset="0"/>
                      </a:endParaRPr>
                    </a:p>
                  </a:txBody>
                  <a:tcPr anchor="ctr">
                    <a:lnL w="12700" cmpd="sng">
                      <a:noFill/>
                      <a:prstDash val="solid"/>
                    </a:lnL>
                    <a:lnR w="12700" cmpd="sng">
                      <a:noFill/>
                      <a:prstDash val="solid"/>
                    </a:lnR>
                    <a:lnT w="12700" cmpd="sng">
                      <a:noFill/>
                      <a:prstDash val="soli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08085">
                <a:tc>
                  <a:txBody>
                    <a:bodyPr/>
                    <a:lstStyle/>
                    <a:p>
                      <a:r>
                        <a:rPr lang="en-US" dirty="0" smtClean="0">
                          <a:latin typeface="Questrial" panose="020B0604020202020204" charset="0"/>
                        </a:rPr>
                        <a:t>Pregnant women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381000">
                <a:tc>
                  <a:txBody>
                    <a:bodyPr/>
                    <a:lstStyle/>
                    <a:p>
                      <a:r>
                        <a:rPr lang="en-US" dirty="0" smtClean="0">
                          <a:latin typeface="Questrial" panose="020B0604020202020204" charset="0"/>
                        </a:rPr>
                        <a:t>Breastfeeding</a:t>
                      </a:r>
                      <a:r>
                        <a:rPr lang="en-US" baseline="0" dirty="0" smtClean="0">
                          <a:latin typeface="Questrial" panose="020B0604020202020204" charset="0"/>
                        </a:rPr>
                        <a:t> </a:t>
                      </a:r>
                      <a:r>
                        <a:rPr lang="en-US" dirty="0" smtClean="0">
                          <a:latin typeface="Questrial" panose="020B0604020202020204" charset="0"/>
                        </a:rPr>
                        <a:t>women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16897">
                <a:tc>
                  <a:txBody>
                    <a:bodyPr/>
                    <a:lstStyle/>
                    <a:p>
                      <a:r>
                        <a:rPr lang="en-US" dirty="0" smtClean="0">
                          <a:latin typeface="Questrial" panose="020B0604020202020204" charset="0"/>
                        </a:rPr>
                        <a:t>Newborns</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775218">
                <a:tc>
                  <a:txBody>
                    <a:bodyPr/>
                    <a:lstStyle/>
                    <a:p>
                      <a:r>
                        <a:rPr lang="en-US" dirty="0" smtClean="0">
                          <a:latin typeface="Questrial" panose="020B0604020202020204" charset="0"/>
                        </a:rPr>
                        <a:t>Children</a:t>
                      </a:r>
                      <a:endParaRPr lang="en-US" dirty="0">
                        <a:latin typeface="Questrial" panose="020B0604020202020204" charset="0"/>
                      </a:endParaRP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tr>
              <a:tr h="4168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Questrial" panose="020B0604020202020204" charset="0"/>
                        </a:rPr>
                        <a:t>All stages of life</a:t>
                      </a:r>
                    </a:p>
                  </a:txBody>
                  <a:tcPr anchor="ctr">
                    <a:lnL w="12700" cmpd="sng">
                      <a:noFill/>
                      <a:prstDash val="solid"/>
                    </a:lnL>
                    <a:lnR w="12700" cmpd="sng">
                      <a:noFill/>
                      <a:prstDash val="solid"/>
                    </a:lnR>
                    <a:lnT w="12700" cap="flat" cmpd="sng" algn="ctr">
                      <a:solidFill>
                        <a:schemeClr val="accent4"/>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r>
            </a:tbl>
          </a:graphicData>
        </a:graphic>
      </p:graphicFrame>
      <p:sp>
        <p:nvSpPr>
          <p:cNvPr id="12" name="Shape 303"/>
          <p:cNvSpPr txBox="1"/>
          <p:nvPr/>
        </p:nvSpPr>
        <p:spPr>
          <a:xfrm>
            <a:off x="315704" y="1027170"/>
            <a:ext cx="6900781" cy="1102697"/>
          </a:xfrm>
          <a:prstGeom prst="rect">
            <a:avLst/>
          </a:prstGeom>
          <a:noFill/>
          <a:ln>
            <a:noFill/>
          </a:ln>
        </p:spPr>
        <p:txBody>
          <a:bodyPr lIns="91425" tIns="45700" rIns="91425" bIns="45700" anchor="ctr" anchorCtr="0">
            <a:noAutofit/>
          </a:bodyPr>
          <a:lstStyle/>
          <a:p>
            <a:pPr lvl="0">
              <a:buClr>
                <a:schemeClr val="dk1"/>
              </a:buClr>
              <a:buSzPct val="25000"/>
            </a:pPr>
            <a:r>
              <a:rPr lang="en" sz="2400" b="0" i="0" u="none" strike="noStrike" cap="none" dirty="0" smtClean="0">
                <a:solidFill>
                  <a:schemeClr val="accent6"/>
                </a:solidFill>
                <a:latin typeface="Questrial"/>
                <a:ea typeface="Questrial"/>
                <a:cs typeface="Questrial"/>
                <a:sym typeface="Questrial"/>
              </a:rPr>
              <a:t>In </a:t>
            </a:r>
            <a:r>
              <a:rPr lang="en" sz="2400" dirty="0" smtClean="0">
                <a:solidFill>
                  <a:schemeClr val="accent6"/>
                </a:solidFill>
                <a:latin typeface="Questrial"/>
                <a:ea typeface="Questrial"/>
                <a:cs typeface="Questrial"/>
                <a:sym typeface="Questrial"/>
              </a:rPr>
              <a:t>Zambia</a:t>
            </a:r>
            <a:r>
              <a:rPr lang="en" sz="2400" b="0" i="0" u="none" strike="noStrike" cap="none" dirty="0" smtClean="0">
                <a:solidFill>
                  <a:schemeClr val="accent6"/>
                </a:solidFill>
                <a:latin typeface="Questrial"/>
                <a:ea typeface="Questrial"/>
                <a:cs typeface="Questrial"/>
                <a:sym typeface="Questrial"/>
              </a:rPr>
              <a:t>, </a:t>
            </a:r>
            <a:r>
              <a:rPr lang="en-US" sz="2400" dirty="0">
                <a:solidFill>
                  <a:schemeClr val="accent6"/>
                </a:solidFill>
                <a:latin typeface="Questrial"/>
                <a:ea typeface="Questrial"/>
                <a:cs typeface="Questrial"/>
              </a:rPr>
              <a:t>Community Health Assistants</a:t>
            </a:r>
            <a:r>
              <a:rPr lang="en" sz="2400" dirty="0">
                <a:solidFill>
                  <a:schemeClr val="accent6"/>
                </a:solidFill>
                <a:latin typeface="Questrial"/>
                <a:ea typeface="Questrial"/>
                <a:cs typeface="Questrial"/>
                <a:sym typeface="Questrial"/>
              </a:rPr>
              <a:t> </a:t>
            </a:r>
            <a:r>
              <a:rPr lang="en" sz="2400" b="0" i="0" u="none" strike="noStrike" cap="none" dirty="0" smtClean="0">
                <a:solidFill>
                  <a:schemeClr val="accent6"/>
                </a:solidFill>
                <a:latin typeface="Questrial"/>
                <a:ea typeface="Questrial"/>
                <a:cs typeface="Questrial"/>
                <a:sym typeface="Questrial"/>
              </a:rPr>
              <a:t>provide </a:t>
            </a:r>
            <a:r>
              <a:rPr lang="en" sz="2400" b="1" dirty="0" smtClean="0">
                <a:solidFill>
                  <a:schemeClr val="accent1"/>
                </a:solidFill>
                <a:latin typeface="Questrial"/>
                <a:ea typeface="Questrial"/>
                <a:cs typeface="Questrial"/>
                <a:sym typeface="Questrial"/>
              </a:rPr>
              <a:t>14</a:t>
            </a:r>
            <a:r>
              <a:rPr lang="en" sz="2400" dirty="0" smtClean="0">
                <a:solidFill>
                  <a:schemeClr val="accent1"/>
                </a:solidFill>
                <a:latin typeface="Questrial"/>
                <a:ea typeface="Questrial"/>
                <a:cs typeface="Questrial"/>
                <a:sym typeface="Questrial"/>
              </a:rPr>
              <a:t> of the recommended  </a:t>
            </a:r>
            <a:r>
              <a:rPr lang="en" sz="2400" b="1" dirty="0" smtClean="0">
                <a:solidFill>
                  <a:schemeClr val="accent1"/>
                </a:solidFill>
                <a:latin typeface="Questrial"/>
                <a:ea typeface="Questrial"/>
                <a:cs typeface="Questrial"/>
                <a:sym typeface="Questrial"/>
              </a:rPr>
              <a:t>38 </a:t>
            </a:r>
            <a:r>
              <a:rPr lang="en" sz="2400" dirty="0" smtClean="0">
                <a:solidFill>
                  <a:schemeClr val="accent1"/>
                </a:solidFill>
                <a:latin typeface="Questrial"/>
                <a:ea typeface="Questrial"/>
                <a:cs typeface="Questrial"/>
                <a:sym typeface="Questrial"/>
              </a:rPr>
              <a:t>nutrition services</a:t>
            </a:r>
            <a:r>
              <a:rPr lang="en" sz="2400" dirty="0">
                <a:solidFill>
                  <a:srgbClr val="646561"/>
                </a:solidFill>
                <a:latin typeface="Questrial"/>
                <a:ea typeface="Questrial"/>
                <a:cs typeface="Questrial"/>
                <a:sym typeface="Questrial"/>
              </a:rPr>
              <a:t> </a:t>
            </a:r>
            <a:r>
              <a:rPr lang="en" sz="2400" dirty="0" smtClean="0">
                <a:solidFill>
                  <a:schemeClr val="accent6"/>
                </a:solidFill>
                <a:latin typeface="Questrial"/>
                <a:ea typeface="Questrial"/>
                <a:cs typeface="Questrial"/>
                <a:sym typeface="Questrial"/>
              </a:rPr>
              <a:t>discussed in this assessment.</a:t>
            </a:r>
            <a:endParaRPr lang="en" sz="2400" b="0" i="0" u="none" strike="noStrike" cap="none" dirty="0" smtClean="0">
              <a:solidFill>
                <a:schemeClr val="accent6"/>
              </a:solidFill>
              <a:latin typeface="Questrial"/>
              <a:ea typeface="Questrial"/>
              <a:cs typeface="Questrial"/>
              <a:sym typeface="Questrial"/>
            </a:endParaRPr>
          </a:p>
        </p:txBody>
      </p:sp>
      <p:grpSp>
        <p:nvGrpSpPr>
          <p:cNvPr id="2" name="Group 1"/>
          <p:cNvGrpSpPr/>
          <p:nvPr/>
        </p:nvGrpSpPr>
        <p:grpSpPr>
          <a:xfrm>
            <a:off x="2286000" y="4749203"/>
            <a:ext cx="6957993" cy="2184994"/>
            <a:chOff x="3953259" y="5274225"/>
            <a:chExt cx="5102817" cy="1602420"/>
          </a:xfrm>
        </p:grpSpPr>
        <p:pic>
          <p:nvPicPr>
            <p:cNvPr id="9" name="Picture 2" descr="http://www.silhouettesclipart.com/blog/wp-content/uploads/2014/09/pregnant-woman-silhouette-vector.jpg"/>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28855" r="29209" b="3962"/>
            <a:stretch/>
          </p:blipFill>
          <p:spPr bwMode="auto">
            <a:xfrm flipH="1">
              <a:off x="4604083" y="5589259"/>
              <a:ext cx="935316" cy="12687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clipartqueen.com/image-files/mother-and-child-running.png"/>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3416" y="5274225"/>
              <a:ext cx="837783" cy="15833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www.silhouettegraphics.net/wp-content/uploads/2014/03/mother-and-child-silhouette.jp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6579768" y="6096000"/>
              <a:ext cx="1105117" cy="77637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https://upload.wikimedia.org/wikipedia/commons/thumb/4/4f/Woman_Silhouette_53.svg/2000px-Woman_Silhouette_53.svg.png"/>
            <p:cNvPicPr>
              <a:picLocks noChangeAspect="1" noChangeArrowheads="1"/>
            </p:cNvPicPr>
            <p:nvPr/>
          </p:nvPicPr>
          <p:blipFill rotWithShape="1">
            <a:blip r:embed="rId7">
              <a:duotone>
                <a:schemeClr val="accent4">
                  <a:shade val="45000"/>
                  <a:satMod val="135000"/>
                </a:schemeClr>
                <a:prstClr val="white"/>
              </a:duotone>
              <a:extLst>
                <a:ext uri="{28A0092B-C50C-407E-A947-70E740481C1C}">
                  <a14:useLocalDpi xmlns:a14="http://schemas.microsoft.com/office/drawing/2010/main" val="0"/>
                </a:ext>
              </a:extLst>
            </a:blip>
            <a:srcRect l="32290" r="25207" b="36751"/>
            <a:stretch/>
          </p:blipFill>
          <p:spPr bwMode="auto">
            <a:xfrm>
              <a:off x="3953259" y="5763626"/>
              <a:ext cx="747940" cy="11130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fc04.deviantart.net/fs71/f/2010/049/e/6/Silhouette_Of_A_little_Girl_by_Demonlemon.png"/>
            <p:cNvPicPr>
              <a:picLocks noChangeAspect="1" noChangeArrowheads="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511199" y="5589258"/>
              <a:ext cx="544877" cy="12600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7371849" y="2463886"/>
            <a:ext cx="1590010" cy="1548319"/>
            <a:chOff x="5943600" y="2261681"/>
            <a:chExt cx="1590010" cy="1548319"/>
          </a:xfrm>
        </p:grpSpPr>
        <p:sp>
          <p:nvSpPr>
            <p:cNvPr id="52" name="Oval 51"/>
            <p:cNvSpPr/>
            <p:nvPr/>
          </p:nvSpPr>
          <p:spPr>
            <a:xfrm>
              <a:off x="5952460" y="236360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943600" y="297276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295360" y="2261681"/>
              <a:ext cx="1238250" cy="600164"/>
            </a:xfrm>
            <a:prstGeom prst="rect">
              <a:avLst/>
            </a:prstGeom>
            <a:noFill/>
          </p:spPr>
          <p:txBody>
            <a:bodyPr wrap="square" rtlCol="0">
              <a:spAutoFit/>
            </a:bodyPr>
            <a:lstStyle/>
            <a:p>
              <a:r>
                <a:rPr lang="en-US" sz="1100" dirty="0" smtClean="0">
                  <a:solidFill>
                    <a:schemeClr val="accent1"/>
                  </a:solidFill>
                  <a:latin typeface="Questrial" panose="020B0604020202020204" charset="0"/>
                </a:rPr>
                <a:t>Services provided by CHAs</a:t>
              </a:r>
              <a:endParaRPr lang="en-US" sz="1100" dirty="0">
                <a:solidFill>
                  <a:schemeClr val="accent1"/>
                </a:solidFill>
                <a:latin typeface="Questrial" panose="020B0604020202020204" charset="0"/>
              </a:endParaRPr>
            </a:p>
          </p:txBody>
        </p:sp>
        <p:sp>
          <p:nvSpPr>
            <p:cNvPr id="55" name="TextBox 54"/>
            <p:cNvSpPr txBox="1"/>
            <p:nvPr/>
          </p:nvSpPr>
          <p:spPr>
            <a:xfrm>
              <a:off x="6268779" y="2871281"/>
              <a:ext cx="1238250" cy="938719"/>
            </a:xfrm>
            <a:prstGeom prst="rect">
              <a:avLst/>
            </a:prstGeom>
            <a:noFill/>
          </p:spPr>
          <p:txBody>
            <a:bodyPr wrap="square" rtlCol="0">
              <a:spAutoFit/>
            </a:bodyPr>
            <a:lstStyle/>
            <a:p>
              <a:r>
                <a:rPr lang="en-US" sz="1100" dirty="0" smtClean="0">
                  <a:solidFill>
                    <a:schemeClr val="accent4">
                      <a:lumMod val="75000"/>
                    </a:schemeClr>
                  </a:solidFill>
                  <a:latin typeface="Questrial" panose="020B0604020202020204" charset="0"/>
                </a:rPr>
                <a:t>Service </a:t>
              </a:r>
              <a:r>
                <a:rPr lang="en-US" sz="1100" dirty="0">
                  <a:solidFill>
                    <a:schemeClr val="accent4">
                      <a:lumMod val="75000"/>
                    </a:schemeClr>
                  </a:solidFill>
                  <a:latin typeface="Questrial" panose="020B0604020202020204" charset="0"/>
                </a:rPr>
                <a:t>not provided by </a:t>
              </a:r>
              <a:r>
                <a:rPr lang="en-US" sz="1100" dirty="0" smtClean="0">
                  <a:solidFill>
                    <a:schemeClr val="accent4">
                      <a:lumMod val="75000"/>
                    </a:schemeClr>
                  </a:solidFill>
                  <a:latin typeface="Questrial" panose="020B0604020202020204" charset="0"/>
                </a:rPr>
                <a:t>CHAs or </a:t>
              </a:r>
              <a:r>
                <a:rPr lang="en-US" sz="1100" dirty="0">
                  <a:solidFill>
                    <a:schemeClr val="accent4">
                      <a:lumMod val="75000"/>
                    </a:schemeClr>
                  </a:solidFill>
                  <a:latin typeface="Questrial" panose="020B0604020202020204" charset="0"/>
                </a:rPr>
                <a:t>not clearly specified in policy</a:t>
              </a:r>
            </a:p>
          </p:txBody>
        </p:sp>
      </p:grpSp>
      <p:grpSp>
        <p:nvGrpSpPr>
          <p:cNvPr id="4" name="Group 3"/>
          <p:cNvGrpSpPr/>
          <p:nvPr/>
        </p:nvGrpSpPr>
        <p:grpSpPr>
          <a:xfrm>
            <a:off x="3022371" y="2355855"/>
            <a:ext cx="3529000" cy="2781300"/>
            <a:chOff x="1897242" y="2367068"/>
            <a:chExt cx="3529000" cy="2781300"/>
          </a:xfrm>
        </p:grpSpPr>
        <p:sp>
          <p:nvSpPr>
            <p:cNvPr id="18" name="Oval 17"/>
            <p:cNvSpPr/>
            <p:nvPr/>
          </p:nvSpPr>
          <p:spPr>
            <a:xfrm>
              <a:off x="1897242" y="23670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324100" y="23670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897242" y="2824268"/>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324100" y="28242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735442" y="28242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162300" y="28242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565884" y="28242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62400" y="28242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343400" y="28242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083342" y="28242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897242" y="320863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324100" y="320863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735442" y="3208633"/>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162300" y="3208633"/>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897242" y="361692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324100" y="3616929"/>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735442" y="3616929"/>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897242"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3241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735442"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1623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565884"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9624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343400" y="4019016"/>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724400" y="401901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897242" y="440001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324100" y="440001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735442" y="440001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3162300" y="440001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565884" y="440001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962400" y="440001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343400" y="440001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724400" y="4400016"/>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1905000" y="479802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331858" y="4798029"/>
              <a:ext cx="342900" cy="342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743200" y="4805468"/>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714374" y="2814242"/>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p:cNvSpPr/>
          <p:nvPr/>
        </p:nvSpPr>
        <p:spPr>
          <a:xfrm>
            <a:off x="228158" y="173534"/>
            <a:ext cx="8686800" cy="646331"/>
          </a:xfrm>
          <a:prstGeom prst="rect">
            <a:avLst/>
          </a:prstGeom>
        </p:spPr>
        <p:txBody>
          <a:bodyPr wrap="square">
            <a:spAutoFit/>
          </a:bodyPr>
          <a:lstStyle/>
          <a:p>
            <a:r>
              <a:rPr lang="en-US" sz="3600" dirty="0" smtClean="0">
                <a:solidFill>
                  <a:schemeClr val="accent1"/>
                </a:solidFill>
                <a:latin typeface="Questrial"/>
                <a:ea typeface="Questrial"/>
                <a:cs typeface="Questrial"/>
              </a:rPr>
              <a:t>Our key takeaways</a:t>
            </a:r>
            <a:endParaRPr lang="en-US" sz="3600" dirty="0">
              <a:solidFill>
                <a:schemeClr val="accent1"/>
              </a:solidFill>
              <a:latin typeface="Questrial" panose="020B0604020202020204" charset="0"/>
            </a:endParaRPr>
          </a:p>
        </p:txBody>
      </p:sp>
      <p:sp>
        <p:nvSpPr>
          <p:cNvPr id="58" name="Oval 57"/>
          <p:cNvSpPr/>
          <p:nvPr/>
        </p:nvSpPr>
        <p:spPr>
          <a:xfrm>
            <a:off x="6230479" y="4012205"/>
            <a:ext cx="342900" cy="3429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2"/>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76286" y="5279198"/>
            <a:ext cx="1014914" cy="165500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91869"/>
            <a:ext cx="8077200" cy="646331"/>
          </a:xfrm>
          <a:prstGeom prst="rect">
            <a:avLst/>
          </a:prstGeom>
        </p:spPr>
        <p:txBody>
          <a:bodyPr wrap="square">
            <a:spAutoFit/>
          </a:bodyPr>
          <a:lstStyle/>
          <a:p>
            <a:r>
              <a:rPr lang="en-US" sz="3600" dirty="0" smtClean="0">
                <a:solidFill>
                  <a:schemeClr val="accent1"/>
                </a:solidFill>
                <a:latin typeface="Questrial"/>
                <a:ea typeface="Questrial"/>
                <a:cs typeface="Questrial"/>
              </a:rPr>
              <a:t>How to use this information</a:t>
            </a:r>
            <a:endParaRPr lang="en-US" sz="3600" dirty="0" smtClean="0">
              <a:solidFill>
                <a:schemeClr val="accent6"/>
              </a:solidFill>
              <a:latin typeface="Questrial" panose="020B060402020202020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62641875"/>
              </p:ext>
            </p:extLst>
          </p:nvPr>
        </p:nvGraphicFramePr>
        <p:xfrm>
          <a:off x="381000" y="2110740"/>
          <a:ext cx="6400800" cy="3756660"/>
        </p:xfrm>
        <a:graphic>
          <a:graphicData uri="http://schemas.openxmlformats.org/drawingml/2006/table">
            <a:tbl>
              <a:tblPr firstRow="1" bandRow="1">
                <a:tableStyleId>{70B7DEA9-941F-4DE4-B690-58208C39A6B7}</a:tableStyleId>
              </a:tblPr>
              <a:tblGrid>
                <a:gridCol w="762000"/>
                <a:gridCol w="5638800"/>
              </a:tblGrid>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indent="0">
                        <a:buFont typeface="Wingdings" panose="05000000000000000000" pitchFamily="2" charset="2"/>
                        <a:buNone/>
                      </a:pPr>
                      <a:r>
                        <a:rPr lang="en-US" sz="1800" b="1" dirty="0" smtClean="0">
                          <a:solidFill>
                            <a:schemeClr val="accent1"/>
                          </a:solidFill>
                          <a:latin typeface="Questrial" panose="020B0604020202020204" charset="0"/>
                        </a:rPr>
                        <a:t>Identify</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which nutrition-related services CHAs</a:t>
                      </a:r>
                      <a:r>
                        <a:rPr lang="en-US" sz="1800" baseline="0" dirty="0" smtClean="0">
                          <a:solidFill>
                            <a:schemeClr val="accent6"/>
                          </a:solidFill>
                          <a:latin typeface="Questrial" panose="020B0604020202020204" charset="0"/>
                        </a:rPr>
                        <a:t> </a:t>
                      </a:r>
                      <a:r>
                        <a:rPr lang="en-US" sz="1800" dirty="0" smtClean="0">
                          <a:solidFill>
                            <a:schemeClr val="accent6"/>
                          </a:solidFill>
                          <a:latin typeface="Questrial" panose="020B0604020202020204" charset="0"/>
                        </a:rPr>
                        <a:t>can provide, according to policies;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dirty="0" smtClean="0">
                          <a:solidFill>
                            <a:schemeClr val="accent1"/>
                          </a:solidFill>
                          <a:latin typeface="Questrial" panose="020B0604020202020204" charset="0"/>
                        </a:rPr>
                        <a:t>Prioritize</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and/or reassign responsibilities to avoid overburdening CHAs</a:t>
                      </a:r>
                      <a:r>
                        <a:rPr lang="en-US" sz="1800" baseline="0" dirty="0" smtClean="0">
                          <a:solidFill>
                            <a:schemeClr val="accent6"/>
                          </a:solidFill>
                          <a:latin typeface="Questrial" panose="020B0604020202020204" charset="0"/>
                        </a:rPr>
                        <a:t> </a:t>
                      </a:r>
                      <a:r>
                        <a:rPr lang="en-US" sz="1800" dirty="0" smtClean="0">
                          <a:solidFill>
                            <a:schemeClr val="accent6"/>
                          </a:solidFill>
                          <a:latin typeface="Questrial" panose="020B0604020202020204" charset="0"/>
                        </a:rPr>
                        <a:t>;</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dirty="0" smtClean="0">
                          <a:solidFill>
                            <a:schemeClr val="accent1"/>
                          </a:solidFill>
                          <a:latin typeface="Questrial" panose="020B0604020202020204" charset="0"/>
                        </a:rPr>
                        <a:t>Build</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 stronger foundation of policies, tools, and </a:t>
                      </a:r>
                      <a:r>
                        <a:rPr lang="en-US" sz="1800" b="0" i="0" u="none" strike="noStrike" cap="none" dirty="0" smtClean="0">
                          <a:solidFill>
                            <a:schemeClr val="accent6"/>
                          </a:solidFill>
                          <a:latin typeface="Questrial" panose="020B0604020202020204" charset="0"/>
                          <a:ea typeface="+mn-ea"/>
                          <a:cs typeface="+mn-cs"/>
                          <a:sym typeface="Arial"/>
                        </a:rPr>
                        <a:t>systems</a:t>
                      </a:r>
                      <a:r>
                        <a:rPr lang="en-US" sz="1800" dirty="0" smtClean="0">
                          <a:solidFill>
                            <a:schemeClr val="accent6"/>
                          </a:solidFill>
                          <a:latin typeface="Questrial" panose="020B0604020202020204" charset="0"/>
                        </a:rPr>
                        <a:t> for CHAs</a:t>
                      </a:r>
                      <a:r>
                        <a:rPr lang="en-US" sz="1800" baseline="0" dirty="0" smtClean="0">
                          <a:solidFill>
                            <a:schemeClr val="accent6"/>
                          </a:solidFill>
                          <a:latin typeface="Questrial" panose="020B0604020202020204" charset="0"/>
                        </a:rPr>
                        <a:t> </a:t>
                      </a:r>
                      <a:r>
                        <a:rPr lang="en-US" sz="1800" dirty="0" smtClean="0">
                          <a:solidFill>
                            <a:schemeClr val="accent6"/>
                          </a:solidFill>
                          <a:latin typeface="Questrial" panose="020B0604020202020204" charset="0"/>
                        </a:rPr>
                        <a:t>to conduct their work;</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dirty="0" smtClean="0">
                          <a:solidFill>
                            <a:schemeClr val="accent1"/>
                          </a:solidFill>
                          <a:latin typeface="Questrial" panose="020B0604020202020204" charset="0"/>
                        </a:rPr>
                        <a:t>Plan</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additional support to CHAs</a:t>
                      </a:r>
                      <a:r>
                        <a:rPr lang="en-US" sz="1800" baseline="0" dirty="0" smtClean="0">
                          <a:solidFill>
                            <a:schemeClr val="accent6"/>
                          </a:solidFill>
                          <a:latin typeface="Questrial" panose="020B0604020202020204" charset="0"/>
                        </a:rPr>
                        <a:t> </a:t>
                      </a:r>
                      <a:r>
                        <a:rPr lang="en-US" sz="1800" dirty="0" smtClean="0">
                          <a:solidFill>
                            <a:schemeClr val="accent6"/>
                          </a:solidFill>
                          <a:latin typeface="Questrial" panose="020B0604020202020204" charset="0"/>
                        </a:rPr>
                        <a:t>;</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chemeClr val="accent1"/>
                          </a:solidFill>
                          <a:latin typeface="Questrial" panose="020B0604020202020204" charset="0"/>
                          <a:ea typeface="+mn-ea"/>
                          <a:cs typeface="+mn-cs"/>
                          <a:sym typeface="Arial"/>
                        </a:rPr>
                        <a:t>Design</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and conduct other in-depth assessments of community nutrition programs;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dirty="0" smtClean="0">
                          <a:solidFill>
                            <a:schemeClr val="accent1"/>
                          </a:solidFill>
                          <a:latin typeface="Questrial" panose="020B0604020202020204" charset="0"/>
                        </a:rPr>
                        <a:t>Inform</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program implementers to strengthen </a:t>
                      </a:r>
                      <a:r>
                        <a:rPr lang="en-US" sz="1800" b="0" i="0" u="none" strike="noStrike" cap="none" dirty="0" smtClean="0">
                          <a:solidFill>
                            <a:schemeClr val="accent6"/>
                          </a:solidFill>
                          <a:latin typeface="Questrial" panose="020B0604020202020204" charset="0"/>
                          <a:ea typeface="+mn-ea"/>
                          <a:cs typeface="+mn-cs"/>
                          <a:sym typeface="Arial"/>
                        </a:rPr>
                        <a:t>community</a:t>
                      </a:r>
                      <a:r>
                        <a:rPr lang="en-US" sz="1800" dirty="0" smtClean="0">
                          <a:solidFill>
                            <a:schemeClr val="accent6"/>
                          </a:solidFill>
                          <a:latin typeface="Questrial" panose="020B0604020202020204" charset="0"/>
                        </a:rPr>
                        <a:t> health interventions.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pic>
        <p:nvPicPr>
          <p:cNvPr id="4" name="Picture 2" descr="https://encrypted-tbn2.gstatic.com/images?q=tbn:ANd9GcSvrU8j7naU3gS3MnjRmkzhDuAL_zyBvzQsxMp2nsV0UJWgY6A0"/>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0" b="100000" l="870" r="100000">
                        <a14:foregroundMark x1="19130" y1="60455" x2="19130" y2="60455"/>
                        <a14:foregroundMark x1="42174" y1="59545" x2="42174" y2="59545"/>
                        <a14:foregroundMark x1="58261" y1="57273" x2="58261" y2="57273"/>
                        <a14:foregroundMark x1="78261" y1="55909" x2="78261" y2="55909"/>
                        <a14:foregroundMark x1="73913" y1="30000" x2="73913" y2="30000"/>
                        <a14:foregroundMark x1="66522" y1="15000" x2="66522" y2="15000"/>
                      </a14:backgroundRemoval>
                    </a14:imgEffect>
                  </a14:imgLayer>
                </a14:imgProps>
              </a:ext>
              <a:ext uri="{28A0092B-C50C-407E-A947-70E740481C1C}">
                <a14:useLocalDpi xmlns:a14="http://schemas.microsoft.com/office/drawing/2010/main" val="0"/>
              </a:ext>
            </a:extLst>
          </a:blip>
          <a:srcRect/>
          <a:stretch>
            <a:fillRect/>
          </a:stretch>
        </p:blipFill>
        <p:spPr bwMode="auto">
          <a:xfrm>
            <a:off x="533400" y="3485244"/>
            <a:ext cx="418234" cy="4000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6100" y="2857500"/>
            <a:ext cx="418234" cy="418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cdn2.iconfinder.com/data/icons/windows-8-metro-style/512/handshake.png"/>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5286808"/>
            <a:ext cx="504392" cy="5043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dn1.iconfinder.com/data/icons/general-9/500/phone-128.png"/>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4686300"/>
            <a:ext cx="507134" cy="5071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cons.iconarchive.com/icons/custom-icon-design/mono-general-3/512/wheels-icon.png"/>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4152899"/>
            <a:ext cx="419101" cy="4191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silhouettegraphics.net/wp-content/uploads/2014/03/mother-and-child-silhouette.jpg"/>
          <p:cNvPicPr>
            <a:picLocks noChangeAspect="1" noChangeArrowheads="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433999" y="2110740"/>
            <a:ext cx="709001" cy="4980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33999" y="1355173"/>
            <a:ext cx="7414601" cy="461665"/>
          </a:xfrm>
          <a:prstGeom prst="rect">
            <a:avLst/>
          </a:prstGeom>
        </p:spPr>
        <p:txBody>
          <a:bodyPr wrap="square">
            <a:spAutoFit/>
          </a:bodyPr>
          <a:lstStyle/>
          <a:p>
            <a:r>
              <a:rPr lang="en-US" sz="2400" dirty="0" smtClean="0">
                <a:solidFill>
                  <a:schemeClr val="accent6"/>
                </a:solidFill>
                <a:latin typeface="Questrial" panose="020B0604020202020204" charset="0"/>
              </a:rPr>
              <a:t>You can use the data we have presented here to:</a:t>
            </a:r>
          </a:p>
        </p:txBody>
      </p:sp>
    </p:spTree>
    <p:extLst>
      <p:ext uri="{BB962C8B-B14F-4D97-AF65-F5344CB8AC3E}">
        <p14:creationId xmlns:p14="http://schemas.microsoft.com/office/powerpoint/2010/main" val="16527490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304800" y="914400"/>
            <a:ext cx="5105400" cy="5016758"/>
          </a:xfrm>
          <a:prstGeom prst="rect">
            <a:avLst/>
          </a:prstGeom>
        </p:spPr>
        <p:txBody>
          <a:bodyPr wrap="square">
            <a:spAutoFit/>
          </a:bodyPr>
          <a:lstStyle/>
          <a:p>
            <a:r>
              <a:rPr lang="en-US" sz="1600" dirty="0">
                <a:latin typeface="Questrial" panose="020B0604020202020204" charset="0"/>
              </a:rPr>
              <a:t>This document includes rich information about community-level nutrition policies and </a:t>
            </a:r>
            <a:r>
              <a:rPr lang="en-US" sz="1600" dirty="0" smtClean="0">
                <a:latin typeface="Questrial" panose="020B0604020202020204" charset="0"/>
              </a:rPr>
              <a:t>services in Zambia. </a:t>
            </a:r>
            <a:r>
              <a:rPr lang="en-US" sz="1600" dirty="0">
                <a:latin typeface="Questrial" panose="020B0604020202020204" charset="0"/>
              </a:rPr>
              <a:t>The data represented here are based on a detailed analysis of </a:t>
            </a:r>
            <a:r>
              <a:rPr lang="en-US" sz="1600" dirty="0" smtClean="0">
                <a:latin typeface="Questrial" panose="020B0604020202020204" charset="0"/>
              </a:rPr>
              <a:t>survey </a:t>
            </a:r>
            <a:r>
              <a:rPr lang="en-US" sz="1600" dirty="0">
                <a:latin typeface="Questrial" panose="020B0604020202020204" charset="0"/>
              </a:rPr>
              <a:t>responses and a review of select policies related to nutrition responsibilities of community health </a:t>
            </a:r>
            <a:r>
              <a:rPr lang="en-US" sz="1600" dirty="0" smtClean="0">
                <a:latin typeface="Questrial" panose="020B0604020202020204" charset="0"/>
              </a:rPr>
              <a:t>workers.</a:t>
            </a:r>
          </a:p>
          <a:p>
            <a:endParaRPr lang="en-US" sz="1600" dirty="0">
              <a:latin typeface="Questrial" panose="020B0604020202020204" charset="0"/>
            </a:endParaRPr>
          </a:p>
          <a:p>
            <a:r>
              <a:rPr lang="en-US" sz="1600" dirty="0">
                <a:latin typeface="Questrial" panose="020B0604020202020204" charset="0"/>
              </a:rPr>
              <a:t>The data come with their own caveats. Policies do not always specify which particular actions CHWs are allowed or expected to perform, nor do they give any real indication of what actions </a:t>
            </a:r>
            <a:r>
              <a:rPr lang="en-US" sz="1600" dirty="0" smtClean="0">
                <a:latin typeface="Questrial" panose="020B0604020202020204" charset="0"/>
              </a:rPr>
              <a:t>CHWs actually </a:t>
            </a:r>
            <a:r>
              <a:rPr lang="en-US" sz="1600" dirty="0">
                <a:latin typeface="Questrial" panose="020B0604020202020204" charset="0"/>
              </a:rPr>
              <a:t>do perform. Policies can be general, ambiguous, and/or contradictory. For instance, a policy might list "referral for antibiotics" but it doesn't specify which antibiotics</a:t>
            </a:r>
            <a:r>
              <a:rPr lang="en-US" sz="1600" dirty="0" smtClean="0">
                <a:latin typeface="Questrial" panose="020B0604020202020204" charset="0"/>
              </a:rPr>
              <a:t>.</a:t>
            </a:r>
          </a:p>
          <a:p>
            <a:endParaRPr lang="en-US" sz="1600" dirty="0">
              <a:latin typeface="Questrial" panose="020B0604020202020204" charset="0"/>
            </a:endParaRPr>
          </a:p>
          <a:p>
            <a:r>
              <a:rPr lang="en-US" sz="1600" dirty="0" smtClean="0">
                <a:latin typeface="Questrial" panose="020B0604020202020204" charset="0"/>
              </a:rPr>
              <a:t>You can learn more about how to map health workforce activities with the SPRING Nutrition Workforce </a:t>
            </a:r>
            <a:r>
              <a:rPr lang="en-US" sz="1600" dirty="0">
                <a:latin typeface="Questrial" panose="020B0604020202020204" charset="0"/>
              </a:rPr>
              <a:t>Mapping Toolkit, available at </a:t>
            </a:r>
            <a:endParaRPr lang="en-US" sz="1600" dirty="0" smtClean="0">
              <a:latin typeface="Questrial" panose="020B0604020202020204" charset="0"/>
            </a:endParaRPr>
          </a:p>
          <a:p>
            <a:r>
              <a:rPr lang="en-US" sz="1600" dirty="0" smtClean="0">
                <a:latin typeface="Questrial" panose="020B0604020202020204" charset="0"/>
                <a:hlinkClick r:id="rId3"/>
              </a:rPr>
              <a:t>spring-nutrition.org/publications/tools/nutrition-workforce-mapping-toolkit</a:t>
            </a:r>
            <a:endParaRPr lang="en-US" sz="1600" dirty="0">
              <a:latin typeface="Questrial" panose="020B0604020202020204" charset="0"/>
            </a:endParaRPr>
          </a:p>
        </p:txBody>
      </p:sp>
      <p:sp>
        <p:nvSpPr>
          <p:cNvPr id="5" name="Shape 303"/>
          <p:cNvSpPr txBox="1"/>
          <p:nvPr/>
        </p:nvSpPr>
        <p:spPr>
          <a:xfrm>
            <a:off x="228600" y="216724"/>
            <a:ext cx="7373265" cy="621476"/>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Source Sans Pro"/>
              <a:buNone/>
            </a:pPr>
            <a:r>
              <a:rPr lang="en" sz="3600" dirty="0" smtClean="0">
                <a:solidFill>
                  <a:schemeClr val="accent1"/>
                </a:solidFill>
                <a:latin typeface="Questrial"/>
                <a:ea typeface="Questrial"/>
                <a:cs typeface="Questrial"/>
                <a:sym typeface="Questrial"/>
              </a:rPr>
              <a:t>Data Notes</a:t>
            </a:r>
            <a:endParaRPr lang="en" sz="3600" b="0" i="0" u="none" strike="noStrike" cap="none" dirty="0">
              <a:solidFill>
                <a:schemeClr val="accent1"/>
              </a:solidFill>
              <a:latin typeface="Questrial"/>
              <a:ea typeface="Questrial"/>
              <a:cs typeface="Questrial"/>
              <a:sym typeface="Questrial"/>
            </a:endParaRPr>
          </a:p>
        </p:txBody>
      </p:sp>
      <p:sp>
        <p:nvSpPr>
          <p:cNvPr id="2" name="Rectangle 1"/>
          <p:cNvSpPr/>
          <p:nvPr/>
        </p:nvSpPr>
        <p:spPr>
          <a:xfrm>
            <a:off x="5562600" y="899886"/>
            <a:ext cx="3429000" cy="3139321"/>
          </a:xfrm>
          <a:prstGeom prst="rect">
            <a:avLst/>
          </a:prstGeom>
          <a:solidFill>
            <a:schemeClr val="accent5"/>
          </a:solidFill>
        </p:spPr>
        <p:txBody>
          <a:bodyPr wrap="square">
            <a:spAutoFit/>
          </a:bodyPr>
          <a:lstStyle/>
          <a:p>
            <a:pPr lvl="0" algn="ctr">
              <a:buClr>
                <a:srgbClr val="E28432"/>
              </a:buClr>
              <a:buSzPct val="25000"/>
            </a:pPr>
            <a:r>
              <a:rPr lang="en-US" sz="1800" dirty="0">
                <a:solidFill>
                  <a:schemeClr val="bg1"/>
                </a:solidFill>
                <a:latin typeface="Questrial" panose="020B0604020202020204" charset="0"/>
                <a:ea typeface="Questrial"/>
                <a:cs typeface="Questrial"/>
                <a:sym typeface="Questrial"/>
              </a:rPr>
              <a:t>This effort was undertaken as part of the wider Community Health Systems </a:t>
            </a:r>
            <a:r>
              <a:rPr lang="en-US" sz="1800" dirty="0" smtClean="0">
                <a:solidFill>
                  <a:schemeClr val="bg1"/>
                </a:solidFill>
                <a:latin typeface="Questrial" panose="020B0604020202020204" charset="0"/>
                <a:ea typeface="Questrial"/>
                <a:cs typeface="Questrial"/>
                <a:sym typeface="Questrial"/>
              </a:rPr>
              <a:t>Catalog </a:t>
            </a:r>
            <a:r>
              <a:rPr lang="en-US" sz="1800" dirty="0">
                <a:solidFill>
                  <a:schemeClr val="bg1"/>
                </a:solidFill>
                <a:latin typeface="Questrial" panose="020B0604020202020204" charset="0"/>
                <a:ea typeface="Questrial"/>
                <a:cs typeface="Questrial"/>
                <a:sym typeface="Questrial"/>
              </a:rPr>
              <a:t>data collection effort. </a:t>
            </a:r>
            <a:endParaRPr lang="en-US" sz="1800" dirty="0" smtClean="0">
              <a:solidFill>
                <a:schemeClr val="bg1"/>
              </a:solidFill>
              <a:latin typeface="Questrial" panose="020B0604020202020204" charset="0"/>
              <a:ea typeface="Questrial"/>
              <a:cs typeface="Questrial"/>
              <a:sym typeface="Questrial"/>
            </a:endParaRPr>
          </a:p>
          <a:p>
            <a:pPr lvl="0" algn="ctr">
              <a:buClr>
                <a:srgbClr val="E28432"/>
              </a:buClr>
              <a:buSzPct val="25000"/>
            </a:pPr>
            <a:endParaRPr lang="en-US" sz="1800" dirty="0">
              <a:solidFill>
                <a:schemeClr val="bg1"/>
              </a:solidFill>
              <a:latin typeface="Questrial" panose="020B0604020202020204" charset="0"/>
              <a:ea typeface="Questrial"/>
              <a:cs typeface="Questrial"/>
              <a:sym typeface="Questrial"/>
            </a:endParaRPr>
          </a:p>
          <a:p>
            <a:pPr lvl="0" algn="ctr">
              <a:buClr>
                <a:srgbClr val="E28432"/>
              </a:buClr>
              <a:buSzPct val="25000"/>
            </a:pPr>
            <a:r>
              <a:rPr lang="en-US" sz="1800" dirty="0" smtClean="0">
                <a:solidFill>
                  <a:schemeClr val="bg1"/>
                </a:solidFill>
                <a:latin typeface="Questrial" panose="020B0604020202020204" charset="0"/>
                <a:ea typeface="Questrial"/>
                <a:cs typeface="Questrial"/>
                <a:sym typeface="Questrial"/>
              </a:rPr>
              <a:t>You </a:t>
            </a:r>
            <a:r>
              <a:rPr lang="en-US" sz="1800" dirty="0">
                <a:solidFill>
                  <a:schemeClr val="bg1"/>
                </a:solidFill>
                <a:latin typeface="Questrial" panose="020B0604020202020204" charset="0"/>
                <a:ea typeface="Questrial"/>
                <a:cs typeface="Questrial"/>
                <a:sym typeface="Questrial"/>
              </a:rPr>
              <a:t>can find more details on the Community Health System </a:t>
            </a:r>
            <a:r>
              <a:rPr lang="en-US" sz="1800">
                <a:solidFill>
                  <a:schemeClr val="bg1"/>
                </a:solidFill>
                <a:latin typeface="Questrial" panose="020B0604020202020204" charset="0"/>
                <a:ea typeface="Questrial"/>
                <a:cs typeface="Questrial"/>
                <a:sym typeface="Questrial"/>
              </a:rPr>
              <a:t>in </a:t>
            </a:r>
            <a:r>
              <a:rPr lang="en-US" sz="1800" smtClean="0">
                <a:solidFill>
                  <a:schemeClr val="bg1"/>
                </a:solidFill>
                <a:latin typeface="Questrial" panose="020B0604020202020204" charset="0"/>
                <a:ea typeface="Questrial"/>
                <a:cs typeface="Questrial"/>
                <a:sym typeface="Questrial"/>
              </a:rPr>
              <a:t>Zambia </a:t>
            </a:r>
            <a:r>
              <a:rPr lang="en-US" sz="1800" dirty="0">
                <a:solidFill>
                  <a:schemeClr val="bg1"/>
                </a:solidFill>
                <a:latin typeface="Questrial" panose="020B0604020202020204" charset="0"/>
                <a:ea typeface="Questrial"/>
                <a:cs typeface="Questrial"/>
                <a:sym typeface="Questrial"/>
              </a:rPr>
              <a:t>and data on other countries </a:t>
            </a:r>
            <a:r>
              <a:rPr lang="en-US" sz="1800" dirty="0" smtClean="0">
                <a:solidFill>
                  <a:schemeClr val="bg1"/>
                </a:solidFill>
                <a:latin typeface="Questrial" panose="020B0604020202020204" charset="0"/>
                <a:ea typeface="Questrial"/>
                <a:cs typeface="Questrial"/>
                <a:sym typeface="Questrial"/>
              </a:rPr>
              <a:t>at: </a:t>
            </a:r>
            <a:r>
              <a:rPr lang="en-US" sz="1800" u="sng" dirty="0" smtClean="0">
                <a:solidFill>
                  <a:schemeClr val="bg1"/>
                </a:solidFill>
                <a:latin typeface="Questrial" panose="020B0604020202020204" charset="0"/>
                <a:ea typeface="Questrial"/>
                <a:cs typeface="Questrial"/>
                <a:sym typeface="Questrial"/>
              </a:rPr>
              <a:t>www.advancingpartners.org/</a:t>
            </a:r>
          </a:p>
          <a:p>
            <a:pPr lvl="0" algn="ctr">
              <a:buClr>
                <a:srgbClr val="E28432"/>
              </a:buClr>
              <a:buSzPct val="25000"/>
            </a:pPr>
            <a:r>
              <a:rPr lang="en-US" sz="1800" u="sng" dirty="0" smtClean="0">
                <a:solidFill>
                  <a:schemeClr val="bg1"/>
                </a:solidFill>
                <a:latin typeface="Questrial" panose="020B0604020202020204" charset="0"/>
                <a:ea typeface="Questrial"/>
                <a:cs typeface="Questrial"/>
                <a:sym typeface="Questrial"/>
              </a:rPr>
              <a:t>resources/</a:t>
            </a:r>
            <a:r>
              <a:rPr lang="en-US" sz="1800" u="sng" dirty="0" err="1" smtClean="0">
                <a:solidFill>
                  <a:schemeClr val="bg1"/>
                </a:solidFill>
                <a:latin typeface="Questrial" panose="020B0604020202020204" charset="0"/>
                <a:ea typeface="Questrial"/>
                <a:cs typeface="Questrial"/>
                <a:sym typeface="Questrial"/>
              </a:rPr>
              <a:t>chsc</a:t>
            </a:r>
            <a:endParaRPr lang="en" sz="1800" u="sng" dirty="0">
              <a:solidFill>
                <a:schemeClr val="bg1"/>
              </a:solidFill>
              <a:latin typeface="Questrial" panose="020B0604020202020204" charset="0"/>
              <a:ea typeface="Questrial"/>
              <a:cs typeface="Questrial"/>
              <a:sym typeface="Questrial"/>
            </a:endParaRPr>
          </a:p>
        </p:txBody>
      </p:sp>
    </p:spTree>
    <p:extLst>
      <p:ext uri="{BB962C8B-B14F-4D97-AF65-F5344CB8AC3E}">
        <p14:creationId xmlns:p14="http://schemas.microsoft.com/office/powerpoint/2010/main" val="17395458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1"/>
                </a:solidFill>
                <a:latin typeface="Questrial" panose="020B0604020202020204" charset="0"/>
              </a:rPr>
              <a:t>References</a:t>
            </a:r>
            <a:endParaRPr lang="en-US" sz="3600" dirty="0">
              <a:solidFill>
                <a:schemeClr val="accent1"/>
              </a:solidFill>
              <a:latin typeface="Questrial" panose="020B0604020202020204" charset="0"/>
            </a:endParaRPr>
          </a:p>
        </p:txBody>
      </p:sp>
      <p:sp>
        <p:nvSpPr>
          <p:cNvPr id="3" name="Text Placeholder 2"/>
          <p:cNvSpPr>
            <a:spLocks noGrp="1"/>
          </p:cNvSpPr>
          <p:nvPr>
            <p:ph type="body" idx="1"/>
          </p:nvPr>
        </p:nvSpPr>
        <p:spPr>
          <a:xfrm>
            <a:off x="311700" y="1371600"/>
            <a:ext cx="8520600" cy="4555200"/>
          </a:xfrm>
        </p:spPr>
        <p:txBody>
          <a:bodyPr/>
          <a:lstStyle/>
          <a:p>
            <a:r>
              <a:rPr lang="en-US" sz="1600" dirty="0" smtClean="0">
                <a:solidFill>
                  <a:schemeClr val="accent6"/>
                </a:solidFill>
                <a:latin typeface="Questrial" panose="020B0604020202020204" charset="0"/>
              </a:rPr>
              <a:t>Bhutta, Zulfiqar A., </a:t>
            </a:r>
            <a:r>
              <a:rPr lang="en-US" sz="1600" dirty="0">
                <a:solidFill>
                  <a:schemeClr val="accent6"/>
                </a:solidFill>
                <a:latin typeface="Questrial" panose="020B0604020202020204" charset="0"/>
              </a:rPr>
              <a:t>Jai </a:t>
            </a:r>
            <a:r>
              <a:rPr lang="en-US" sz="1600" dirty="0" smtClean="0">
                <a:solidFill>
                  <a:schemeClr val="accent6"/>
                </a:solidFill>
                <a:latin typeface="Questrial" panose="020B0604020202020204" charset="0"/>
              </a:rPr>
              <a:t>K. </a:t>
            </a:r>
            <a:r>
              <a:rPr lang="en-US" sz="1600" dirty="0">
                <a:solidFill>
                  <a:schemeClr val="accent6"/>
                </a:solidFill>
                <a:latin typeface="Questrial" panose="020B0604020202020204" charset="0"/>
              </a:rPr>
              <a:t>Das, Arjumand Rizvi, Michelle </a:t>
            </a:r>
            <a:r>
              <a:rPr lang="en-US" sz="1600" dirty="0" smtClean="0">
                <a:solidFill>
                  <a:schemeClr val="accent6"/>
                </a:solidFill>
                <a:latin typeface="Questrial" panose="020B0604020202020204" charset="0"/>
              </a:rPr>
              <a:t>F. </a:t>
            </a:r>
            <a:r>
              <a:rPr lang="en-US" sz="1600" dirty="0">
                <a:solidFill>
                  <a:schemeClr val="accent6"/>
                </a:solidFill>
                <a:latin typeface="Questrial" panose="020B0604020202020204" charset="0"/>
              </a:rPr>
              <a:t>Gaffey, Neff Walker, Susan Horton, Patrick Webb, Anna Lartey, Robert </a:t>
            </a:r>
            <a:r>
              <a:rPr lang="en-US" sz="1600" dirty="0" smtClean="0">
                <a:solidFill>
                  <a:schemeClr val="accent6"/>
                </a:solidFill>
                <a:latin typeface="Questrial" panose="020B0604020202020204" charset="0"/>
              </a:rPr>
              <a:t>E. Black, </a:t>
            </a:r>
            <a:r>
              <a:rPr lang="en-US" sz="1600" dirty="0">
                <a:solidFill>
                  <a:schemeClr val="accent6"/>
                </a:solidFill>
                <a:latin typeface="Questrial" panose="020B0604020202020204" charset="0"/>
              </a:rPr>
              <a:t>The Lancet </a:t>
            </a:r>
            <a:r>
              <a:rPr lang="en-US" sz="1600" i="1" dirty="0">
                <a:solidFill>
                  <a:schemeClr val="accent6"/>
                </a:solidFill>
                <a:latin typeface="Questrial" panose="020B0604020202020204" charset="0"/>
              </a:rPr>
              <a:t>Nutrition Interventions Review Group, the Maternal and Child Nutrition Study </a:t>
            </a:r>
            <a:r>
              <a:rPr lang="en-US" sz="1600" i="1" dirty="0" smtClean="0">
                <a:solidFill>
                  <a:schemeClr val="accent6"/>
                </a:solidFill>
                <a:latin typeface="Questrial" panose="020B0604020202020204" charset="0"/>
              </a:rPr>
              <a:t>Group. </a:t>
            </a:r>
            <a:r>
              <a:rPr lang="en-US" sz="1600" dirty="0" smtClean="0">
                <a:solidFill>
                  <a:schemeClr val="accent6"/>
                </a:solidFill>
                <a:latin typeface="Questrial" panose="020B0604020202020204" charset="0"/>
              </a:rPr>
              <a:t>2013. “Evidence-based </a:t>
            </a:r>
            <a:r>
              <a:rPr lang="en-US" sz="1600" dirty="0">
                <a:solidFill>
                  <a:schemeClr val="accent6"/>
                </a:solidFill>
                <a:latin typeface="Questrial" panose="020B0604020202020204" charset="0"/>
              </a:rPr>
              <a:t>interventions for improvement of maternal and child nutrition: what can be done and at what cost?” </a:t>
            </a:r>
            <a:r>
              <a:rPr lang="en-US" sz="1600" i="1" dirty="0" smtClean="0">
                <a:solidFill>
                  <a:schemeClr val="accent6"/>
                </a:solidFill>
                <a:latin typeface="Questrial" panose="020B0604020202020204" charset="0"/>
              </a:rPr>
              <a:t>Lancet</a:t>
            </a:r>
            <a:r>
              <a:rPr lang="en-US" sz="1600" dirty="0" smtClean="0">
                <a:solidFill>
                  <a:schemeClr val="accent6"/>
                </a:solidFill>
                <a:latin typeface="Questrial" panose="020B0604020202020204" charset="0"/>
              </a:rPr>
              <a:t> 382 (9890):452-477. doi:10.1016/S0140-6736(13)60996-4</a:t>
            </a:r>
            <a:r>
              <a:rPr lang="en-US" sz="1600" dirty="0">
                <a:solidFill>
                  <a:schemeClr val="accent6"/>
                </a:solidFill>
                <a:latin typeface="Questrial" panose="020B0604020202020204" charset="0"/>
              </a:rPr>
              <a:t>. (</a:t>
            </a:r>
            <a:r>
              <a:rPr lang="en-US" sz="1600" dirty="0">
                <a:latin typeface="Questrial" panose="020B0604020202020204" charset="0"/>
              </a:rPr>
              <a:t>https://goo.gl/jrMUov</a:t>
            </a:r>
            <a:r>
              <a:rPr lang="en-US" sz="1600" dirty="0" smtClean="0">
                <a:solidFill>
                  <a:schemeClr val="accent6"/>
                </a:solidFill>
                <a:latin typeface="Questrial" panose="020B0604020202020204" charset="0"/>
              </a:rPr>
              <a:t>)</a:t>
            </a:r>
          </a:p>
          <a:p>
            <a:r>
              <a:rPr lang="en-US" sz="1600" dirty="0">
                <a:solidFill>
                  <a:schemeClr val="accent6"/>
                </a:solidFill>
                <a:latin typeface="Questrial" panose="020B0604020202020204" charset="0"/>
              </a:rPr>
              <a:t>Global Nutrition Report. “</a:t>
            </a:r>
            <a:r>
              <a:rPr lang="en-US" sz="1600" dirty="0" smtClean="0">
                <a:solidFill>
                  <a:schemeClr val="accent6"/>
                </a:solidFill>
                <a:latin typeface="Questrial" panose="020B0604020202020204" charset="0"/>
              </a:rPr>
              <a:t>2015 </a:t>
            </a:r>
            <a:r>
              <a:rPr lang="en-US" sz="1600" dirty="0">
                <a:solidFill>
                  <a:schemeClr val="accent6"/>
                </a:solidFill>
                <a:latin typeface="Questrial" panose="020B0604020202020204" charset="0"/>
              </a:rPr>
              <a:t>Nutrition Country Profile, </a:t>
            </a:r>
            <a:r>
              <a:rPr lang="en-US" sz="1600" dirty="0" smtClean="0">
                <a:solidFill>
                  <a:schemeClr val="accent6"/>
                </a:solidFill>
                <a:latin typeface="Questrial" panose="020B0604020202020204" charset="0"/>
              </a:rPr>
              <a:t>Zambia.” 2015. (</a:t>
            </a:r>
            <a:r>
              <a:rPr lang="en-US" sz="1600" dirty="0" smtClean="0">
                <a:latin typeface="Questrial" panose="020B0604020202020204" charset="0"/>
              </a:rPr>
              <a:t>https</a:t>
            </a:r>
            <a:r>
              <a:rPr lang="en-US" sz="1600" dirty="0">
                <a:latin typeface="Questrial" panose="020B0604020202020204" charset="0"/>
              </a:rPr>
              <a:t>://</a:t>
            </a:r>
            <a:r>
              <a:rPr lang="en-US" sz="1600" dirty="0" smtClean="0">
                <a:latin typeface="Questrial" panose="020B0604020202020204" charset="0"/>
              </a:rPr>
              <a:t>goo.gl/JO7P9J</a:t>
            </a:r>
            <a:r>
              <a:rPr lang="en-US" sz="1600" dirty="0" smtClean="0">
                <a:solidFill>
                  <a:schemeClr val="bg1">
                    <a:lumMod val="50000"/>
                  </a:schemeClr>
                </a:solidFill>
                <a:latin typeface="Questrial" panose="020B0604020202020204" charset="0"/>
              </a:rPr>
              <a:t>)</a:t>
            </a:r>
          </a:p>
          <a:p>
            <a:pPr lvl="0">
              <a:buClr>
                <a:srgbClr val="47652D"/>
              </a:buClr>
            </a:pPr>
            <a:r>
              <a:rPr lang="en-US" sz="1600" dirty="0" smtClean="0">
                <a:solidFill>
                  <a:schemeClr val="accent6"/>
                </a:solidFill>
                <a:latin typeface="Questrial" panose="020B0604020202020204" charset="0"/>
              </a:rPr>
              <a:t>World </a:t>
            </a:r>
            <a:r>
              <a:rPr lang="en-US" sz="1600" dirty="0">
                <a:solidFill>
                  <a:schemeClr val="accent6"/>
                </a:solidFill>
                <a:latin typeface="Questrial" panose="020B0604020202020204" charset="0"/>
              </a:rPr>
              <a:t>Bank </a:t>
            </a:r>
            <a:r>
              <a:rPr lang="en-US" sz="1600" dirty="0" err="1" smtClean="0">
                <a:solidFill>
                  <a:schemeClr val="accent6"/>
                </a:solidFill>
                <a:latin typeface="Questrial" panose="020B0604020202020204" charset="0"/>
              </a:rPr>
              <a:t>DataBank</a:t>
            </a:r>
            <a:r>
              <a:rPr lang="en-US" sz="1600" dirty="0" smtClean="0">
                <a:solidFill>
                  <a:schemeClr val="accent6"/>
                </a:solidFill>
                <a:latin typeface="Questrial" panose="020B0604020202020204" charset="0"/>
              </a:rPr>
              <a:t>. “Health Nutrition and Population Statistics.” 2016. World Bank Group: Washington, D.C. </a:t>
            </a:r>
            <a:r>
              <a:rPr lang="en-US" sz="1600" dirty="0">
                <a:solidFill>
                  <a:srgbClr val="47652D"/>
                </a:solidFill>
                <a:latin typeface="Questrial" panose="020B0604020202020204" charset="0"/>
              </a:rPr>
              <a:t>(https://goo.gl/9XOgGz)</a:t>
            </a:r>
          </a:p>
          <a:p>
            <a:pPr lvl="0">
              <a:buClr>
                <a:srgbClr val="47652D"/>
              </a:buClr>
            </a:pPr>
            <a:r>
              <a:rPr lang="en-US" sz="1600" dirty="0" smtClean="0">
                <a:solidFill>
                  <a:schemeClr val="accent6"/>
                </a:solidFill>
                <a:latin typeface="Questrial" panose="020B0604020202020204" charset="0"/>
              </a:rPr>
              <a:t>Perry</a:t>
            </a:r>
            <a:r>
              <a:rPr lang="en-US" sz="1600" dirty="0">
                <a:solidFill>
                  <a:schemeClr val="accent6"/>
                </a:solidFill>
                <a:latin typeface="Questrial" panose="020B0604020202020204" charset="0"/>
              </a:rPr>
              <a:t>, Roger and Rose </a:t>
            </a:r>
            <a:r>
              <a:rPr lang="en-US" sz="1600" dirty="0" err="1">
                <a:solidFill>
                  <a:schemeClr val="accent6"/>
                </a:solidFill>
                <a:latin typeface="Questrial" panose="020B0604020202020204" charset="0"/>
              </a:rPr>
              <a:t>Zulliger</a:t>
            </a:r>
            <a:r>
              <a:rPr lang="en-US" sz="1600" dirty="0">
                <a:solidFill>
                  <a:schemeClr val="accent6"/>
                </a:solidFill>
                <a:latin typeface="Questrial" panose="020B0604020202020204" charset="0"/>
              </a:rPr>
              <a:t>. 2012. </a:t>
            </a:r>
            <a:r>
              <a:rPr lang="en-US" sz="1600" dirty="0" smtClean="0">
                <a:solidFill>
                  <a:schemeClr val="accent6"/>
                </a:solidFill>
                <a:latin typeface="Questrial" panose="020B0604020202020204" charset="0"/>
              </a:rPr>
              <a:t>“How </a:t>
            </a:r>
            <a:r>
              <a:rPr lang="en-US" sz="1600" dirty="0">
                <a:solidFill>
                  <a:schemeClr val="accent6"/>
                </a:solidFill>
                <a:latin typeface="Questrial" panose="020B0604020202020204" charset="0"/>
              </a:rPr>
              <a:t>Effective Are Community Health Workers? An Overview of Current Evidence with Recommendations for Strengthening Community Health Worker Programs to Accelerate Progress in Achieving the Health-related Millennium Development Goals</a:t>
            </a:r>
            <a:r>
              <a:rPr lang="en-US" sz="1600" dirty="0" smtClean="0">
                <a:solidFill>
                  <a:schemeClr val="accent6"/>
                </a:solidFill>
                <a:latin typeface="Questrial" panose="020B0604020202020204" charset="0"/>
              </a:rPr>
              <a:t>.” </a:t>
            </a:r>
            <a:r>
              <a:rPr lang="en-US" sz="1600" dirty="0">
                <a:solidFill>
                  <a:schemeClr val="accent6"/>
                </a:solidFill>
                <a:latin typeface="Questrial" panose="020B0604020202020204" charset="0"/>
              </a:rPr>
              <a:t>JHU: Baltimore, MD. </a:t>
            </a:r>
            <a:r>
              <a:rPr lang="en-US" sz="1600" dirty="0">
                <a:solidFill>
                  <a:srgbClr val="47652D"/>
                </a:solidFill>
                <a:latin typeface="Questrial" panose="020B0604020202020204" charset="0"/>
              </a:rPr>
              <a:t>(https://goo.gl/ROLw6e)</a:t>
            </a:r>
          </a:p>
          <a:p>
            <a:endParaRPr lang="en-US" sz="1600" dirty="0">
              <a:latin typeface="Questrial" panose="020B0604020202020204" charset="0"/>
            </a:endParaRPr>
          </a:p>
        </p:txBody>
      </p:sp>
    </p:spTree>
    <p:extLst>
      <p:ext uri="{BB962C8B-B14F-4D97-AF65-F5344CB8AC3E}">
        <p14:creationId xmlns:p14="http://schemas.microsoft.com/office/powerpoint/2010/main" val="855968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574004"/>
            <a:ext cx="8520600" cy="763600"/>
          </a:xfrm>
        </p:spPr>
        <p:txBody>
          <a:bodyPr/>
          <a:lstStyle/>
          <a:p>
            <a:r>
              <a:rPr lang="en-US" sz="3600" dirty="0">
                <a:solidFill>
                  <a:schemeClr val="accent1"/>
                </a:solidFill>
                <a:latin typeface="Questrial"/>
                <a:ea typeface="Questrial"/>
                <a:cs typeface="Questrial"/>
              </a:rPr>
              <a:t>Additional </a:t>
            </a:r>
            <a:r>
              <a:rPr lang="en-US" sz="3600" dirty="0" smtClean="0">
                <a:solidFill>
                  <a:schemeClr val="accent1"/>
                </a:solidFill>
                <a:latin typeface="Questrial"/>
                <a:ea typeface="Questrial"/>
                <a:cs typeface="Questrial"/>
              </a:rPr>
              <a:t>Resources on CHWs</a:t>
            </a:r>
            <a:r>
              <a:rPr lang="en-US" dirty="0"/>
              <a:t/>
            </a:r>
            <a:br>
              <a:rPr lang="en-US" dirty="0"/>
            </a:br>
            <a:endParaRPr lang="en-US" dirty="0"/>
          </a:p>
        </p:txBody>
      </p:sp>
      <p:sp>
        <p:nvSpPr>
          <p:cNvPr id="3" name="Text Placeholder 2"/>
          <p:cNvSpPr>
            <a:spLocks noGrp="1"/>
          </p:cNvSpPr>
          <p:nvPr>
            <p:ph type="body" idx="1"/>
          </p:nvPr>
        </p:nvSpPr>
        <p:spPr>
          <a:xfrm>
            <a:off x="318600" y="1388400"/>
            <a:ext cx="8520600" cy="4555200"/>
          </a:xfrm>
        </p:spPr>
        <p:txBody>
          <a:bodyPr/>
          <a:lstStyle/>
          <a:p>
            <a:r>
              <a:rPr lang="en-US" sz="1100" b="1" dirty="0" smtClean="0">
                <a:solidFill>
                  <a:schemeClr val="tx1"/>
                </a:solidFill>
                <a:latin typeface="Questrial" panose="020B0604020202020204" charset="0"/>
                <a:hlinkClick r:id="rId3"/>
              </a:rPr>
              <a:t>Community Health Systems Catalog</a:t>
            </a:r>
            <a:r>
              <a:rPr lang="en-US" sz="1100" dirty="0" smtClean="0">
                <a:solidFill>
                  <a:schemeClr val="tx1"/>
                </a:solidFill>
                <a:latin typeface="Questrial" panose="020B0604020202020204" charset="0"/>
              </a:rPr>
              <a:t> - An innovative and interactive reference tool on country community health systems intended for ministries of health, program managers, researchers, and donors interested in learning more about the current state of community health systems. (</a:t>
            </a:r>
            <a:r>
              <a:rPr lang="en-US" sz="1100" dirty="0">
                <a:latin typeface="Questrial" panose="020B0604020202020204" charset="0"/>
              </a:rPr>
              <a:t>https://goo.gl/N1QKYK</a:t>
            </a:r>
            <a:r>
              <a:rPr lang="en-US" sz="1100" dirty="0" smtClean="0">
                <a:solidFill>
                  <a:schemeClr val="tx1"/>
                </a:solidFill>
                <a:latin typeface="Questrial" panose="020B0604020202020204" charset="0"/>
              </a:rPr>
              <a:t>)</a:t>
            </a:r>
          </a:p>
          <a:p>
            <a:r>
              <a:rPr lang="en-US" sz="1100" b="1" dirty="0" smtClean="0">
                <a:solidFill>
                  <a:schemeClr val="tx1"/>
                </a:solidFill>
                <a:latin typeface="Questrial" panose="020B0604020202020204" charset="0"/>
                <a:hlinkClick r:id="rId4"/>
              </a:rPr>
              <a:t>Essential </a:t>
            </a:r>
            <a:r>
              <a:rPr lang="en-US" sz="1100" b="1" dirty="0">
                <a:solidFill>
                  <a:schemeClr val="tx1"/>
                </a:solidFill>
                <a:latin typeface="Questrial" panose="020B0604020202020204" charset="0"/>
                <a:hlinkClick r:id="rId4"/>
              </a:rPr>
              <a:t>Package of Health Services Country Snapshot Series</a:t>
            </a:r>
            <a:r>
              <a:rPr lang="en-US" sz="1100" dirty="0">
                <a:solidFill>
                  <a:schemeClr val="tx1"/>
                </a:solidFill>
                <a:latin typeface="Questrial" panose="020B0604020202020204" charset="0"/>
              </a:rPr>
              <a:t> - </a:t>
            </a:r>
            <a:r>
              <a:rPr lang="en-US" sz="1100" dirty="0" smtClean="0">
                <a:solidFill>
                  <a:schemeClr val="tx1"/>
                </a:solidFill>
                <a:latin typeface="Questrial" panose="020B0604020202020204" charset="0"/>
              </a:rPr>
              <a:t>A </a:t>
            </a:r>
            <a:r>
              <a:rPr lang="en-US" sz="1100" dirty="0">
                <a:solidFill>
                  <a:schemeClr val="tx1"/>
                </a:solidFill>
                <a:latin typeface="Questrial" panose="020B0604020202020204" charset="0"/>
              </a:rPr>
              <a:t>series of country profiles </a:t>
            </a:r>
            <a:r>
              <a:rPr lang="en-US" sz="1100" dirty="0" smtClean="0">
                <a:solidFill>
                  <a:schemeClr val="tx1"/>
                </a:solidFill>
                <a:latin typeface="Questrial" panose="020B0604020202020204" charset="0"/>
              </a:rPr>
              <a:t>that analyzes </a:t>
            </a:r>
            <a:r>
              <a:rPr lang="en-US" sz="1100" dirty="0">
                <a:solidFill>
                  <a:schemeClr val="tx1"/>
                </a:solidFill>
                <a:latin typeface="Questrial" panose="020B0604020202020204" charset="0"/>
              </a:rPr>
              <a:t>the governance dimensions of Essential Packages of Health Services (EPHS), including how government policies contribute to the service coverage, population coverage, and financial coverage of the </a:t>
            </a:r>
            <a:r>
              <a:rPr lang="en-US" sz="1100" dirty="0" smtClean="0">
                <a:solidFill>
                  <a:schemeClr val="tx1"/>
                </a:solidFill>
                <a:latin typeface="Questrial" panose="020B0604020202020204" charset="0"/>
              </a:rPr>
              <a:t>package (</a:t>
            </a:r>
            <a:r>
              <a:rPr lang="en-US" sz="1100" dirty="0">
                <a:latin typeface="Questrial" panose="020B0604020202020204" charset="0"/>
              </a:rPr>
              <a:t>https://goo.gl/2M6FXr</a:t>
            </a:r>
            <a:r>
              <a:rPr lang="en-US" sz="1100" dirty="0" smtClean="0">
                <a:solidFill>
                  <a:schemeClr val="tx1"/>
                </a:solidFill>
                <a:latin typeface="Questrial" panose="020B0604020202020204" charset="0"/>
              </a:rPr>
              <a:t>)</a:t>
            </a:r>
            <a:endParaRPr lang="en-US" sz="1100" dirty="0">
              <a:solidFill>
                <a:schemeClr val="tx1"/>
              </a:solidFill>
              <a:latin typeface="Questrial" panose="020B0604020202020204" charset="0"/>
            </a:endParaRPr>
          </a:p>
          <a:p>
            <a:r>
              <a:rPr lang="en-US" sz="1100" b="1" dirty="0">
                <a:solidFill>
                  <a:schemeClr val="tx1"/>
                </a:solidFill>
                <a:latin typeface="Questrial" panose="020B0604020202020204" charset="0"/>
                <a:hlinkClick r:id="rId5"/>
              </a:rPr>
              <a:t>Community Health Worker (CHW) Central</a:t>
            </a:r>
            <a:r>
              <a:rPr lang="en-US" sz="1100" dirty="0">
                <a:solidFill>
                  <a:schemeClr val="tx1"/>
                </a:solidFill>
                <a:latin typeface="Questrial" panose="020B0604020202020204" charset="0"/>
              </a:rPr>
              <a:t> - </a:t>
            </a:r>
            <a:r>
              <a:rPr lang="en-US" sz="1100" dirty="0" smtClean="0">
                <a:solidFill>
                  <a:schemeClr val="tx1"/>
                </a:solidFill>
                <a:latin typeface="Questrial" panose="020B0604020202020204" charset="0"/>
              </a:rPr>
              <a:t>An </a:t>
            </a:r>
            <a:r>
              <a:rPr lang="en-US" sz="1100" dirty="0">
                <a:solidFill>
                  <a:schemeClr val="tx1"/>
                </a:solidFill>
                <a:latin typeface="Questrial" panose="020B0604020202020204" charset="0"/>
              </a:rPr>
              <a:t>online community of practice </a:t>
            </a:r>
            <a:r>
              <a:rPr lang="en-US" sz="1100" dirty="0" smtClean="0">
                <a:solidFill>
                  <a:schemeClr val="tx1"/>
                </a:solidFill>
                <a:latin typeface="Questrial" panose="020B0604020202020204" charset="0"/>
              </a:rPr>
              <a:t>for sharing </a:t>
            </a:r>
            <a:r>
              <a:rPr lang="en-US" sz="1100" dirty="0">
                <a:solidFill>
                  <a:schemeClr val="tx1"/>
                </a:solidFill>
                <a:latin typeface="Questrial" panose="020B0604020202020204" charset="0"/>
              </a:rPr>
              <a:t>resources and experiences and </a:t>
            </a:r>
            <a:r>
              <a:rPr lang="en-US" sz="1100" dirty="0" smtClean="0">
                <a:solidFill>
                  <a:schemeClr val="tx1"/>
                </a:solidFill>
                <a:latin typeface="Questrial" panose="020B0604020202020204" charset="0"/>
              </a:rPr>
              <a:t>discussing questions </a:t>
            </a:r>
            <a:r>
              <a:rPr lang="en-US" sz="1100" dirty="0">
                <a:solidFill>
                  <a:schemeClr val="tx1"/>
                </a:solidFill>
                <a:latin typeface="Questrial" panose="020B0604020202020204" charset="0"/>
              </a:rPr>
              <a:t>and ideas on CHW programs and policy</a:t>
            </a:r>
            <a:r>
              <a:rPr lang="en-US" sz="1100" dirty="0" smtClean="0">
                <a:solidFill>
                  <a:schemeClr val="tx1"/>
                </a:solidFill>
                <a:latin typeface="Questrial" panose="020B0604020202020204" charset="0"/>
              </a:rPr>
              <a:t>. (</a:t>
            </a:r>
            <a:r>
              <a:rPr lang="en-US" sz="1100" dirty="0">
                <a:latin typeface="Questrial" panose="020B0604020202020204" charset="0"/>
              </a:rPr>
              <a:t>https://goo.gl/dacnl5</a:t>
            </a:r>
            <a:r>
              <a:rPr lang="en-US" sz="1100" dirty="0" smtClean="0">
                <a:solidFill>
                  <a:schemeClr val="tx1"/>
                </a:solidFill>
                <a:latin typeface="Questrial" panose="020B0604020202020204" charset="0"/>
              </a:rPr>
              <a:t>)</a:t>
            </a:r>
            <a:endParaRPr lang="en-US" sz="1100" dirty="0">
              <a:solidFill>
                <a:schemeClr val="tx1"/>
              </a:solidFill>
              <a:latin typeface="Questrial" panose="020B0604020202020204" charset="0"/>
            </a:endParaRPr>
          </a:p>
          <a:p>
            <a:r>
              <a:rPr lang="en-US" sz="1100" b="1" dirty="0">
                <a:solidFill>
                  <a:schemeClr val="tx1"/>
                </a:solidFill>
                <a:latin typeface="Questrial" panose="020B0604020202020204" charset="0"/>
                <a:hlinkClick r:id="rId6"/>
              </a:rPr>
              <a:t>The Community Health Framework</a:t>
            </a:r>
            <a:r>
              <a:rPr lang="en-US" sz="1100" dirty="0">
                <a:solidFill>
                  <a:schemeClr val="tx1"/>
                </a:solidFill>
                <a:latin typeface="Questrial" panose="020B0604020202020204" charset="0"/>
              </a:rPr>
              <a:t> - </a:t>
            </a:r>
            <a:r>
              <a:rPr lang="en-US" sz="1100" dirty="0" smtClean="0">
                <a:solidFill>
                  <a:schemeClr val="tx1"/>
                </a:solidFill>
                <a:latin typeface="Questrial" panose="020B0604020202020204" charset="0"/>
              </a:rPr>
              <a:t>A framework  </a:t>
            </a:r>
            <a:r>
              <a:rPr lang="en-US" sz="1100" dirty="0">
                <a:solidFill>
                  <a:schemeClr val="tx1"/>
                </a:solidFill>
                <a:latin typeface="Questrial" panose="020B0604020202020204" charset="0"/>
              </a:rPr>
              <a:t>developed for </a:t>
            </a:r>
            <a:r>
              <a:rPr lang="en-US" sz="1100" dirty="0" smtClean="0">
                <a:solidFill>
                  <a:schemeClr val="tx1"/>
                </a:solidFill>
                <a:latin typeface="Questrial" panose="020B0604020202020204" charset="0"/>
              </a:rPr>
              <a:t>government decision </a:t>
            </a:r>
            <a:r>
              <a:rPr lang="en-US" sz="1100" dirty="0">
                <a:solidFill>
                  <a:schemeClr val="tx1"/>
                </a:solidFill>
                <a:latin typeface="Questrial" panose="020B0604020202020204" charset="0"/>
              </a:rPr>
              <a:t>makers </a:t>
            </a:r>
            <a:r>
              <a:rPr lang="en-US" sz="1100" dirty="0" smtClean="0">
                <a:solidFill>
                  <a:schemeClr val="tx1"/>
                </a:solidFill>
                <a:latin typeface="Questrial" panose="020B0604020202020204" charset="0"/>
              </a:rPr>
              <a:t>to structure dialogues, answer questions, </a:t>
            </a:r>
            <a:r>
              <a:rPr lang="en-US" sz="1100" dirty="0">
                <a:solidFill>
                  <a:schemeClr val="tx1"/>
                </a:solidFill>
                <a:latin typeface="Questrial" panose="020B0604020202020204" charset="0"/>
              </a:rPr>
              <a:t>develop recommendations, and foster continuous learning </a:t>
            </a:r>
            <a:r>
              <a:rPr lang="en-US" sz="1100" dirty="0" smtClean="0">
                <a:solidFill>
                  <a:schemeClr val="tx1"/>
                </a:solidFill>
                <a:latin typeface="Questrial" panose="020B0604020202020204" charset="0"/>
              </a:rPr>
              <a:t>about </a:t>
            </a:r>
            <a:r>
              <a:rPr lang="en-US" sz="1100" dirty="0">
                <a:solidFill>
                  <a:schemeClr val="tx1"/>
                </a:solidFill>
                <a:latin typeface="Questrial" panose="020B0604020202020204" charset="0"/>
              </a:rPr>
              <a:t>community health</a:t>
            </a:r>
            <a:r>
              <a:rPr lang="en-US" sz="1100" dirty="0" smtClean="0">
                <a:solidFill>
                  <a:schemeClr val="tx1"/>
                </a:solidFill>
                <a:latin typeface="Questrial" panose="020B0604020202020204" charset="0"/>
              </a:rPr>
              <a:t>. (</a:t>
            </a:r>
            <a:r>
              <a:rPr lang="en-US" sz="1100" dirty="0">
                <a:latin typeface="Questrial" panose="020B0604020202020204" charset="0"/>
              </a:rPr>
              <a:t>https://goo.gl/VZImbm</a:t>
            </a:r>
            <a:r>
              <a:rPr lang="en-US" sz="1100" dirty="0" smtClean="0">
                <a:solidFill>
                  <a:schemeClr val="tx1"/>
                </a:solidFill>
                <a:latin typeface="Questrial" panose="020B0604020202020204" charset="0"/>
              </a:rPr>
              <a:t>)</a:t>
            </a:r>
            <a:r>
              <a:rPr lang="en-US" sz="1100" dirty="0">
                <a:solidFill>
                  <a:schemeClr val="tx1"/>
                </a:solidFill>
                <a:latin typeface="Questrial" panose="020B0604020202020204" charset="0"/>
              </a:rPr>
              <a:t> </a:t>
            </a:r>
          </a:p>
          <a:p>
            <a:r>
              <a:rPr lang="en-US" sz="1100" b="1" dirty="0" smtClean="0">
                <a:solidFill>
                  <a:schemeClr val="tx1"/>
                </a:solidFill>
                <a:latin typeface="Questrial" panose="020B0604020202020204" charset="0"/>
                <a:hlinkClick r:id="rId7"/>
              </a:rPr>
              <a:t>Global Experience of Community Health Workers for Delivery of Health Related Millennium Development Goals: A Systematic Review, Country Case Studies, and Recommendations for Integration into National Health Systems</a:t>
            </a:r>
            <a:r>
              <a:rPr lang="en-US" sz="1100" dirty="0" smtClean="0">
                <a:solidFill>
                  <a:schemeClr val="tx1"/>
                </a:solidFill>
                <a:latin typeface="Questrial" panose="020B0604020202020204" charset="0"/>
              </a:rPr>
              <a:t> - A systematic review of CHW programs and their impact on  health-related Millennium Development Goals (MDGs) as well as eight in-depth country case studies in Sub-Saharan Africa (Ethiopia Mozambique and Uganda), South East Asia (Bangladesh, Pakistan and Thailand) and Latin America (Brazil and Haiti). (</a:t>
            </a:r>
            <a:r>
              <a:rPr lang="en-US" sz="1100" dirty="0">
                <a:latin typeface="Questrial" panose="020B0604020202020204" charset="0"/>
              </a:rPr>
              <a:t>https://goo.gl/5G0Vbc</a:t>
            </a:r>
            <a:r>
              <a:rPr lang="en-US" sz="1100" dirty="0" smtClean="0">
                <a:solidFill>
                  <a:schemeClr val="tx1"/>
                </a:solidFill>
                <a:latin typeface="Questrial" panose="020B0604020202020204" charset="0"/>
              </a:rPr>
              <a:t>)</a:t>
            </a:r>
          </a:p>
          <a:p>
            <a:r>
              <a:rPr lang="en-US" sz="1100" b="1" dirty="0" smtClean="0">
                <a:solidFill>
                  <a:schemeClr val="tx1"/>
                </a:solidFill>
                <a:latin typeface="Questrial" panose="020B0604020202020204" charset="0"/>
                <a:hlinkClick r:id="rId8"/>
              </a:rPr>
              <a:t>How Effective Are Community Health Workers? </a:t>
            </a:r>
            <a:r>
              <a:rPr lang="en-US" sz="1100" b="1" dirty="0">
                <a:solidFill>
                  <a:schemeClr val="tx1"/>
                </a:solidFill>
                <a:latin typeface="Questrial" panose="020B0604020202020204" charset="0"/>
                <a:hlinkClick r:id="rId8"/>
              </a:rPr>
              <a:t>An Overview of Current Evidence with Recommendations for Strengthening Community Health Worker Programs to Accelerate Progress in Achieving the Health-related Millennium Development Goals</a:t>
            </a:r>
            <a:r>
              <a:rPr lang="en-US" sz="1100" dirty="0">
                <a:solidFill>
                  <a:schemeClr val="tx1"/>
                </a:solidFill>
                <a:latin typeface="Questrial" panose="020B0604020202020204" charset="0"/>
              </a:rPr>
              <a:t> - </a:t>
            </a:r>
            <a:r>
              <a:rPr lang="en-US" sz="1100" dirty="0" smtClean="0">
                <a:solidFill>
                  <a:schemeClr val="tx1"/>
                </a:solidFill>
                <a:latin typeface="Questrial" panose="020B0604020202020204" charset="0"/>
              </a:rPr>
              <a:t>An </a:t>
            </a:r>
            <a:r>
              <a:rPr lang="en-US" sz="1100" dirty="0">
                <a:solidFill>
                  <a:schemeClr val="tx1"/>
                </a:solidFill>
                <a:latin typeface="Questrial" panose="020B0604020202020204" charset="0"/>
              </a:rPr>
              <a:t>update and supplement to the previous paper on the </a:t>
            </a:r>
            <a:r>
              <a:rPr lang="en-US" sz="1100" dirty="0" smtClean="0">
                <a:solidFill>
                  <a:schemeClr val="tx1"/>
                </a:solidFill>
                <a:latin typeface="Questrial" panose="020B0604020202020204" charset="0"/>
              </a:rPr>
              <a:t>effectiveness </a:t>
            </a:r>
            <a:r>
              <a:rPr lang="en-US" sz="1100" dirty="0">
                <a:solidFill>
                  <a:schemeClr val="tx1"/>
                </a:solidFill>
                <a:latin typeface="Questrial" panose="020B0604020202020204" charset="0"/>
              </a:rPr>
              <a:t>of CHWs in providing a range of health services and improving health and nutrition outcomes. </a:t>
            </a:r>
            <a:r>
              <a:rPr lang="en-US" sz="1100" dirty="0" smtClean="0">
                <a:solidFill>
                  <a:schemeClr val="tx1"/>
                </a:solidFill>
                <a:latin typeface="Questrial" panose="020B0604020202020204" charset="0"/>
              </a:rPr>
              <a:t>(</a:t>
            </a:r>
            <a:r>
              <a:rPr lang="en-US" sz="1100" dirty="0">
                <a:latin typeface="Questrial" panose="020B0604020202020204" charset="0"/>
              </a:rPr>
              <a:t>https://goo.gl/jKx2Zg</a:t>
            </a:r>
            <a:r>
              <a:rPr lang="en-US" sz="1100" dirty="0" smtClean="0">
                <a:solidFill>
                  <a:schemeClr val="tx1"/>
                </a:solidFill>
                <a:latin typeface="Questrial" panose="020B0604020202020204" charset="0"/>
              </a:rPr>
              <a:t>)</a:t>
            </a:r>
            <a:br>
              <a:rPr lang="en-US" sz="1100" dirty="0" smtClean="0">
                <a:solidFill>
                  <a:schemeClr val="tx1"/>
                </a:solidFill>
                <a:latin typeface="Questrial" panose="020B0604020202020204" charset="0"/>
              </a:rPr>
            </a:br>
            <a:endParaRPr lang="en-US" sz="1050" dirty="0">
              <a:latin typeface="Questrial" panose="020B0604020202020204" charset="0"/>
            </a:endParaRPr>
          </a:p>
        </p:txBody>
      </p:sp>
    </p:spTree>
    <p:extLst>
      <p:ext uri="{BB962C8B-B14F-4D97-AF65-F5344CB8AC3E}">
        <p14:creationId xmlns:p14="http://schemas.microsoft.com/office/powerpoint/2010/main" val="4260691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574004"/>
            <a:ext cx="8520600" cy="763600"/>
          </a:xfrm>
        </p:spPr>
        <p:txBody>
          <a:bodyPr/>
          <a:lstStyle/>
          <a:p>
            <a:r>
              <a:rPr lang="en-US" sz="3600" dirty="0">
                <a:solidFill>
                  <a:schemeClr val="accent1"/>
                </a:solidFill>
                <a:latin typeface="Questrial"/>
                <a:ea typeface="Questrial"/>
                <a:cs typeface="Questrial"/>
              </a:rPr>
              <a:t>Additional </a:t>
            </a:r>
            <a:r>
              <a:rPr lang="en-US" sz="3600" dirty="0" smtClean="0">
                <a:solidFill>
                  <a:schemeClr val="accent1"/>
                </a:solidFill>
                <a:latin typeface="Questrial"/>
                <a:ea typeface="Questrial"/>
                <a:cs typeface="Questrial"/>
              </a:rPr>
              <a:t>Resources from Zambia</a:t>
            </a:r>
            <a:r>
              <a:rPr lang="en-US" dirty="0"/>
              <a:t/>
            </a:r>
            <a:br>
              <a:rPr lang="en-US" dirty="0"/>
            </a:br>
            <a:endParaRPr lang="en-US" dirty="0"/>
          </a:p>
        </p:txBody>
      </p:sp>
      <p:sp>
        <p:nvSpPr>
          <p:cNvPr id="3" name="Text Placeholder 2"/>
          <p:cNvSpPr>
            <a:spLocks noGrp="1"/>
          </p:cNvSpPr>
          <p:nvPr>
            <p:ph type="body" idx="1"/>
          </p:nvPr>
        </p:nvSpPr>
        <p:spPr>
          <a:xfrm>
            <a:off x="318600" y="1388400"/>
            <a:ext cx="8520600" cy="4555200"/>
          </a:xfrm>
        </p:spPr>
        <p:txBody>
          <a:bodyPr/>
          <a:lstStyle/>
          <a:p>
            <a:r>
              <a:rPr lang="en-US" sz="1100" b="1" u="sng" dirty="0" smtClean="0">
                <a:latin typeface="Questrial" panose="020B0604020202020204" charset="0"/>
              </a:rPr>
              <a:t>Zambia: </a:t>
            </a:r>
            <a:r>
              <a:rPr lang="en-US" sz="1100" b="1" u="sng" dirty="0">
                <a:latin typeface="Questrial" panose="020B0604020202020204" charset="0"/>
              </a:rPr>
              <a:t>Nutrition Profile</a:t>
            </a:r>
            <a:r>
              <a:rPr lang="en-US" sz="1100" dirty="0">
                <a:latin typeface="Questrial" panose="020B0604020202020204" charset="0"/>
              </a:rPr>
              <a:t> –  </a:t>
            </a:r>
            <a:r>
              <a:rPr lang="en-US" sz="1100" dirty="0">
                <a:solidFill>
                  <a:schemeClr val="tx1"/>
                </a:solidFill>
                <a:latin typeface="Questrial" panose="020B0604020202020204" charset="0"/>
              </a:rPr>
              <a:t>USAID is prioritizing our nutrition efforts on focus countries where there is high burden of stunting and the Rome Principles, including country ownership and coordination, can be realized in practice. </a:t>
            </a:r>
            <a:r>
              <a:rPr lang="en-US" sz="1100" dirty="0" smtClean="0">
                <a:solidFill>
                  <a:schemeClr val="tx1"/>
                </a:solidFill>
                <a:latin typeface="Questrial" panose="020B0604020202020204" charset="0"/>
              </a:rPr>
              <a:t>(</a:t>
            </a:r>
            <a:r>
              <a:rPr lang="en-US" sz="1100" dirty="0" smtClean="0">
                <a:latin typeface="Questrial" panose="020B0604020202020204" charset="0"/>
              </a:rPr>
              <a:t>https</a:t>
            </a:r>
            <a:r>
              <a:rPr lang="en-US" sz="1100" dirty="0">
                <a:latin typeface="Questrial" panose="020B0604020202020204" charset="0"/>
              </a:rPr>
              <a:t>://</a:t>
            </a:r>
            <a:r>
              <a:rPr lang="en-US" sz="1100" dirty="0" smtClean="0">
                <a:latin typeface="Questrial" panose="020B0604020202020204" charset="0"/>
              </a:rPr>
              <a:t>goo.gl/3nNFep</a:t>
            </a:r>
            <a:r>
              <a:rPr lang="en-US" sz="1100" dirty="0" smtClean="0">
                <a:solidFill>
                  <a:schemeClr val="tx1"/>
                </a:solidFill>
                <a:latin typeface="Questrial" panose="020B0604020202020204" charset="0"/>
              </a:rPr>
              <a:t>)</a:t>
            </a:r>
          </a:p>
          <a:p>
            <a:r>
              <a:rPr lang="en-US" sz="1100" b="1" u="sng" dirty="0" smtClean="0">
                <a:latin typeface="Questrial" panose="020B0604020202020204" charset="0"/>
                <a:hlinkClick r:id="rId3"/>
              </a:rPr>
              <a:t>Evidence-Based </a:t>
            </a:r>
            <a:r>
              <a:rPr lang="en-US" sz="1100" b="1" u="sng" dirty="0">
                <a:latin typeface="Questrial" panose="020B0604020202020204" charset="0"/>
                <a:hlinkClick r:id="rId3"/>
              </a:rPr>
              <a:t>Community Healthcare in Zambia </a:t>
            </a:r>
            <a:r>
              <a:rPr lang="en-US" sz="1100" dirty="0">
                <a:solidFill>
                  <a:schemeClr val="tx1"/>
                </a:solidFill>
                <a:latin typeface="Questrial" panose="020B0604020202020204" charset="0"/>
              </a:rPr>
              <a:t>- An evaluation led by researchers from Harvard Business School and the London School of Economics found that shifting the emphasis from social incentives to career incentives when recruiting </a:t>
            </a:r>
            <a:r>
              <a:rPr lang="en-US" sz="1100" dirty="0" smtClean="0">
                <a:solidFill>
                  <a:schemeClr val="tx1"/>
                </a:solidFill>
                <a:latin typeface="Questrial" panose="020B0604020202020204" charset="0"/>
              </a:rPr>
              <a:t>CHWs in </a:t>
            </a:r>
            <a:r>
              <a:rPr lang="en-US" sz="1100" dirty="0">
                <a:solidFill>
                  <a:schemeClr val="tx1"/>
                </a:solidFill>
                <a:latin typeface="Questrial" panose="020B0604020202020204" charset="0"/>
              </a:rPr>
              <a:t>Zambia, attracted workers who were more qualified and performed better on the job</a:t>
            </a:r>
            <a:r>
              <a:rPr lang="en-US" sz="1100" dirty="0" smtClean="0">
                <a:solidFill>
                  <a:schemeClr val="tx1"/>
                </a:solidFill>
                <a:latin typeface="Questrial" panose="020B0604020202020204" charset="0"/>
              </a:rPr>
              <a:t>.</a:t>
            </a:r>
            <a:r>
              <a:rPr lang="en-US" sz="1100" dirty="0" smtClean="0">
                <a:latin typeface="Questrial" panose="020B0604020202020204" charset="0"/>
              </a:rPr>
              <a:t> </a:t>
            </a:r>
            <a:r>
              <a:rPr lang="en-US" sz="1100" dirty="0">
                <a:latin typeface="Questrial" panose="020B0604020202020204" charset="0"/>
              </a:rPr>
              <a:t>(https://goo.gl/b2RzxP</a:t>
            </a:r>
            <a:r>
              <a:rPr lang="en-US" sz="1100" dirty="0" smtClean="0">
                <a:latin typeface="Questrial" panose="020B0604020202020204" charset="0"/>
              </a:rPr>
              <a:t>) </a:t>
            </a:r>
            <a:endParaRPr lang="en-US" sz="1100" dirty="0">
              <a:latin typeface="Questrial" panose="020B0604020202020204" charset="0"/>
            </a:endParaRPr>
          </a:p>
          <a:p>
            <a:r>
              <a:rPr lang="en-US" sz="1100" b="1" u="sng" dirty="0">
                <a:latin typeface="Questrial" panose="020B0604020202020204" charset="0"/>
                <a:hlinkClick r:id="rId4"/>
              </a:rPr>
              <a:t>Access to healthcare through community health workers in East and Southern </a:t>
            </a:r>
            <a:r>
              <a:rPr lang="en-US" sz="1100" b="1" u="sng" dirty="0" smtClean="0">
                <a:latin typeface="Questrial" panose="020B0604020202020204" charset="0"/>
                <a:hlinkClick r:id="rId4"/>
              </a:rPr>
              <a:t>Africa </a:t>
            </a:r>
            <a:r>
              <a:rPr lang="en-US" sz="1100" dirty="0">
                <a:solidFill>
                  <a:schemeClr val="tx1"/>
                </a:solidFill>
                <a:latin typeface="Questrial" panose="020B0604020202020204" charset="0"/>
              </a:rPr>
              <a:t>– This report examines current community-level provision of health services through CHWs. Through this examination, the report will provide clarification of their current and potential contributions to national healthcare systems</a:t>
            </a:r>
            <a:r>
              <a:rPr lang="en-US" sz="1100" dirty="0">
                <a:latin typeface="Questrial" panose="020B0604020202020204" charset="0"/>
              </a:rPr>
              <a:t>. (https://goo.gl/RdlPOS</a:t>
            </a:r>
            <a:r>
              <a:rPr lang="en-US" sz="1100" dirty="0" smtClean="0">
                <a:latin typeface="Questrial" panose="020B0604020202020204" charset="0"/>
              </a:rPr>
              <a:t>) </a:t>
            </a:r>
            <a:endParaRPr lang="en-US" sz="1100" dirty="0">
              <a:latin typeface="Questrial" panose="020B0604020202020204" charset="0"/>
            </a:endParaRPr>
          </a:p>
          <a:p>
            <a:r>
              <a:rPr lang="en-US" sz="1100" b="1" u="sng" dirty="0">
                <a:latin typeface="Questrial" panose="020B0604020202020204" charset="0"/>
                <a:hlinkClick r:id="rId5"/>
              </a:rPr>
              <a:t>Innovation in health service delivery: integrating community health assistants into the health system at district level in Zambia</a:t>
            </a:r>
            <a:r>
              <a:rPr lang="en-US" sz="1100" u="sng" dirty="0">
                <a:latin typeface="Questrial" panose="020B0604020202020204" charset="0"/>
                <a:hlinkClick r:id="rId5"/>
              </a:rPr>
              <a:t>  </a:t>
            </a:r>
            <a:r>
              <a:rPr lang="en-US" sz="1100" dirty="0" smtClean="0">
                <a:solidFill>
                  <a:schemeClr val="tx1"/>
                </a:solidFill>
                <a:latin typeface="Questrial" panose="020B0604020202020204" charset="0"/>
              </a:rPr>
              <a:t>– </a:t>
            </a:r>
            <a:r>
              <a:rPr lang="en-US" sz="1100" dirty="0">
                <a:solidFill>
                  <a:schemeClr val="tx1"/>
                </a:solidFill>
                <a:latin typeface="Questrial" panose="020B0604020202020204" charset="0"/>
              </a:rPr>
              <a:t>This paper explores factors that shaped the acceptability and adoption of CHAs into health systems at district level in Zambia during the pilot phase. It outlines both successes and challenges that were faced through this process, and the perceived compatibility and advantage of CHAs over existing community-based health workers during the implementation phase</a:t>
            </a:r>
            <a:r>
              <a:rPr lang="en-US" sz="1100" dirty="0">
                <a:latin typeface="Questrial" panose="020B0604020202020204" charset="0"/>
              </a:rPr>
              <a:t>. (https://goo.gl/AFnpGE)</a:t>
            </a:r>
          </a:p>
          <a:p>
            <a:r>
              <a:rPr lang="en-US" sz="1100" b="1" u="sng" dirty="0" smtClean="0">
                <a:latin typeface="Questrial" panose="020B0604020202020204" charset="0"/>
                <a:hlinkClick r:id="rId6"/>
              </a:rPr>
              <a:t>Developing </a:t>
            </a:r>
            <a:r>
              <a:rPr lang="en-US" sz="1100" b="1" u="sng" dirty="0">
                <a:latin typeface="Questrial" panose="020B0604020202020204" charset="0"/>
                <a:hlinkClick r:id="rId6"/>
              </a:rPr>
              <a:t>the national community health assistant strategy in Zambia: a policy </a:t>
            </a:r>
            <a:r>
              <a:rPr lang="en-US" sz="1100" b="1" u="sng" dirty="0" smtClean="0">
                <a:latin typeface="Questrial" panose="020B0604020202020204" charset="0"/>
                <a:hlinkClick r:id="rId6"/>
              </a:rPr>
              <a:t>analysis</a:t>
            </a:r>
            <a:r>
              <a:rPr lang="en-US" sz="1100" b="1" u="sng" dirty="0" smtClean="0">
                <a:latin typeface="Questrial" panose="020B0604020202020204" charset="0"/>
              </a:rPr>
              <a:t>  </a:t>
            </a:r>
            <a:r>
              <a:rPr lang="en-US" sz="1100" dirty="0" smtClean="0">
                <a:solidFill>
                  <a:schemeClr val="tx1"/>
                </a:solidFill>
                <a:latin typeface="Questrial" panose="020B0604020202020204" charset="0"/>
              </a:rPr>
              <a:t>– </a:t>
            </a:r>
            <a:r>
              <a:rPr lang="en-US" sz="1100" dirty="0">
                <a:solidFill>
                  <a:schemeClr val="tx1"/>
                </a:solidFill>
                <a:latin typeface="Questrial" panose="020B0604020202020204" charset="0"/>
              </a:rPr>
              <a:t>This paper highlights the complex nature of policy-making processes for integrating CHWs into the health system. It reiterates the need for recognizing the fact that actors’ power or position in the political hierarchy may, more than their knowledge and understanding of the issue, play a disproportionate role in shaping the process as well as content of health policy reform</a:t>
            </a:r>
            <a:r>
              <a:rPr lang="en-US" sz="1100" dirty="0">
                <a:latin typeface="Questrial" panose="020B0604020202020204" charset="0"/>
              </a:rPr>
              <a:t>. (https://goo.gl/SvTZFy</a:t>
            </a:r>
            <a:r>
              <a:rPr lang="en-US" sz="1100" dirty="0" smtClean="0">
                <a:latin typeface="Questrial" panose="020B0604020202020204" charset="0"/>
              </a:rPr>
              <a:t>)</a:t>
            </a:r>
          </a:p>
          <a:p>
            <a:r>
              <a:rPr lang="en-US" sz="1100" b="1" u="sng" dirty="0">
                <a:latin typeface="Questrial" panose="020B0604020202020204" charset="0"/>
              </a:rPr>
              <a:t>Improving Health Service Delivery in Developing Countries : From Evidence to Action </a:t>
            </a:r>
            <a:r>
              <a:rPr lang="en-US" sz="1100" dirty="0" smtClean="0">
                <a:solidFill>
                  <a:schemeClr val="tx1"/>
                </a:solidFill>
                <a:latin typeface="Questrial" panose="020B0604020202020204" charset="0"/>
              </a:rPr>
              <a:t>– </a:t>
            </a:r>
            <a:r>
              <a:rPr lang="en-US" sz="1100" dirty="0">
                <a:solidFill>
                  <a:schemeClr val="tx1"/>
                </a:solidFill>
                <a:latin typeface="Questrial" panose="020B0604020202020204" charset="0"/>
              </a:rPr>
              <a:t>This book pulls together available evidence of strategies to improve health services delivery in low- and middle-income countries, providing some suggestions for what works and how to improve implementation. It includes a description of Zambia’s plans to decentralize power within the health structure, allow NGOs to lead service delivery using CHWs, and encourage greater community </a:t>
            </a:r>
            <a:r>
              <a:rPr lang="en-US" sz="1100" dirty="0" smtClean="0">
                <a:solidFill>
                  <a:schemeClr val="tx1"/>
                </a:solidFill>
                <a:latin typeface="Questrial" panose="020B0604020202020204" charset="0"/>
              </a:rPr>
              <a:t>participation. (</a:t>
            </a:r>
            <a:r>
              <a:rPr lang="en-US" sz="1100" dirty="0">
                <a:latin typeface="Questrial" panose="020B0604020202020204" charset="0"/>
              </a:rPr>
              <a:t>https://goo.gl/QXWgYf)</a:t>
            </a:r>
            <a:endParaRPr lang="en-US" sz="1100" dirty="0" smtClean="0">
              <a:latin typeface="Questrial" panose="020B0604020202020204" charset="0"/>
            </a:endParaRPr>
          </a:p>
          <a:p>
            <a:endParaRPr lang="en-US" sz="1050" dirty="0">
              <a:latin typeface="Questrial" panose="020B0604020202020204" charset="0"/>
            </a:endParaRPr>
          </a:p>
          <a:p>
            <a:r>
              <a:rPr lang="en-US" sz="1050" dirty="0">
                <a:latin typeface="Questrial" panose="020B0604020202020204" charset="0"/>
              </a:rPr>
              <a:t/>
            </a:r>
            <a:br>
              <a:rPr lang="en-US" sz="1050" dirty="0">
                <a:latin typeface="Questrial" panose="020B0604020202020204" charset="0"/>
              </a:rPr>
            </a:br>
            <a:endParaRPr lang="en-US" sz="1000" dirty="0">
              <a:latin typeface="Questrial" panose="020B0604020202020204" charset="0"/>
            </a:endParaRPr>
          </a:p>
        </p:txBody>
      </p:sp>
    </p:spTree>
    <p:extLst>
      <p:ext uri="{BB962C8B-B14F-4D97-AF65-F5344CB8AC3E}">
        <p14:creationId xmlns:p14="http://schemas.microsoft.com/office/powerpoint/2010/main" val="39935187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0" y="5478006"/>
            <a:ext cx="9144000" cy="1379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5895204"/>
            <a:ext cx="1524000" cy="59281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5871597"/>
            <a:ext cx="822892" cy="640027"/>
          </a:xfrm>
          <a:prstGeom prst="rect">
            <a:avLst/>
          </a:prstGeom>
        </p:spPr>
      </p:pic>
      <p:pic>
        <p:nvPicPr>
          <p:cNvPr id="7" name="Picture 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612" y="5735802"/>
            <a:ext cx="2512188" cy="969798"/>
          </a:xfrm>
          <a:prstGeom prst="rect">
            <a:avLst/>
          </a:prstGeom>
        </p:spPr>
      </p:pic>
      <p:sp>
        <p:nvSpPr>
          <p:cNvPr id="8" name="TextBox 7"/>
          <p:cNvSpPr txBox="1"/>
          <p:nvPr/>
        </p:nvSpPr>
        <p:spPr>
          <a:xfrm>
            <a:off x="0" y="2359223"/>
            <a:ext cx="9144000" cy="707886"/>
          </a:xfrm>
          <a:prstGeom prst="rect">
            <a:avLst/>
          </a:prstGeom>
          <a:noFill/>
        </p:spPr>
        <p:txBody>
          <a:bodyPr wrap="square" rtlCol="0">
            <a:spAutoFit/>
          </a:bodyPr>
          <a:lstStyle/>
          <a:p>
            <a:pPr algn="ctr"/>
            <a:r>
              <a:rPr lang="en-US" sz="2000" dirty="0" smtClean="0">
                <a:solidFill>
                  <a:schemeClr val="bg1"/>
                </a:solidFill>
              </a:rPr>
              <a:t>Learn more at: </a:t>
            </a:r>
          </a:p>
          <a:p>
            <a:pPr algn="ctr"/>
            <a:r>
              <a:rPr lang="en-US" sz="2000" u="sng" dirty="0" smtClean="0">
                <a:solidFill>
                  <a:schemeClr val="bg1"/>
                </a:solidFill>
              </a:rPr>
              <a:t>www.spring-nutrition.org</a:t>
            </a:r>
            <a:endParaRPr lang="en-US" sz="2000" u="sng" dirty="0">
              <a:solidFill>
                <a:schemeClr val="bg1"/>
              </a:solidFill>
            </a:endParaRPr>
          </a:p>
        </p:txBody>
      </p:sp>
    </p:spTree>
    <p:extLst>
      <p:ext uri="{BB962C8B-B14F-4D97-AF65-F5344CB8AC3E}">
        <p14:creationId xmlns:p14="http://schemas.microsoft.com/office/powerpoint/2010/main" val="3886622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191869"/>
            <a:ext cx="8077200" cy="646331"/>
          </a:xfrm>
          <a:prstGeom prst="rect">
            <a:avLst/>
          </a:prstGeom>
        </p:spPr>
        <p:txBody>
          <a:bodyPr wrap="square">
            <a:spAutoFit/>
          </a:bodyPr>
          <a:lstStyle/>
          <a:p>
            <a:r>
              <a:rPr lang="en-US" sz="3600" dirty="0" smtClean="0">
                <a:solidFill>
                  <a:srgbClr val="B5621A"/>
                </a:solidFill>
                <a:latin typeface="Questrial"/>
                <a:ea typeface="Questrial"/>
                <a:cs typeface="Questrial"/>
              </a:rPr>
              <a:t>How to use these slides</a:t>
            </a:r>
            <a:endParaRPr lang="en-US" sz="3600" dirty="0" smtClean="0">
              <a:solidFill>
                <a:srgbClr val="B5621A"/>
              </a:solidFill>
              <a:latin typeface="Questrial" panose="020B060402020202020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63760416"/>
              </p:ext>
            </p:extLst>
          </p:nvPr>
        </p:nvGraphicFramePr>
        <p:xfrm>
          <a:off x="381000" y="2034540"/>
          <a:ext cx="6400800" cy="3756660"/>
        </p:xfrm>
        <a:graphic>
          <a:graphicData uri="http://schemas.openxmlformats.org/drawingml/2006/table">
            <a:tbl>
              <a:tblPr firstRow="1" bandRow="1">
                <a:tableStyleId>{70B7DEA9-941F-4DE4-B690-58208C39A6B7}</a:tableStyleId>
              </a:tblPr>
              <a:tblGrid>
                <a:gridCol w="762000"/>
                <a:gridCol w="5638800"/>
              </a:tblGrid>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indent="0">
                        <a:buFont typeface="Wingdings" panose="05000000000000000000" pitchFamily="2" charset="2"/>
                        <a:buNone/>
                      </a:pPr>
                      <a:r>
                        <a:rPr lang="en-US" sz="1800" b="1" dirty="0" smtClean="0">
                          <a:solidFill>
                            <a:srgbClr val="B5621A"/>
                          </a:solidFill>
                          <a:latin typeface="Questrial" panose="020B0604020202020204" charset="0"/>
                        </a:rPr>
                        <a:t>Identify</a:t>
                      </a:r>
                      <a:r>
                        <a:rPr lang="en-US" sz="1800" dirty="0" smtClean="0">
                          <a:solidFill>
                            <a:srgbClr val="B5621A"/>
                          </a:solidFill>
                          <a:latin typeface="Questrial" panose="020B0604020202020204" charset="0"/>
                        </a:rPr>
                        <a:t> </a:t>
                      </a:r>
                      <a:r>
                        <a:rPr lang="en-US" sz="1800" dirty="0" smtClean="0">
                          <a:solidFill>
                            <a:schemeClr val="accent6"/>
                          </a:solidFill>
                          <a:latin typeface="Questrial" panose="020B0604020202020204" charset="0"/>
                        </a:rPr>
                        <a:t>which nutrition-related services CHWs can provide, according to policies;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Prioritize</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and/or reassign responsibilities to avoid overburdening CHWs;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Build</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 stronger foundation of policies, tools, and </a:t>
                      </a:r>
                      <a:r>
                        <a:rPr lang="en-US" sz="1800" b="0" i="0" u="none" strike="noStrike" cap="none" dirty="0" smtClean="0">
                          <a:solidFill>
                            <a:schemeClr val="accent6"/>
                          </a:solidFill>
                          <a:latin typeface="Questrial" panose="020B0604020202020204" charset="0"/>
                          <a:ea typeface="+mn-ea"/>
                          <a:cs typeface="+mn-cs"/>
                          <a:sym typeface="Arial"/>
                        </a:rPr>
                        <a:t>systems</a:t>
                      </a:r>
                      <a:r>
                        <a:rPr lang="en-US" sz="1800" dirty="0" smtClean="0">
                          <a:solidFill>
                            <a:schemeClr val="accent6"/>
                          </a:solidFill>
                          <a:latin typeface="Questrial" panose="020B0604020202020204" charset="0"/>
                        </a:rPr>
                        <a:t> for CHWs to conduct their work;</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Plan</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additional support to CHWs;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Design</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and conduct other in-depth assessments of community nutrition programs;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r h="556260">
                <a:tc>
                  <a:txBody>
                    <a:bodyPr/>
                    <a:lstStyle/>
                    <a:p>
                      <a:endParaRPr lang="en-US" dirty="0"/>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169863"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i="0" u="none" strike="noStrike" cap="none" dirty="0" smtClean="0">
                          <a:solidFill>
                            <a:srgbClr val="B5621A"/>
                          </a:solidFill>
                          <a:latin typeface="Questrial" panose="020B0604020202020204" charset="0"/>
                          <a:ea typeface="+mn-ea"/>
                          <a:cs typeface="+mn-cs"/>
                          <a:sym typeface="Arial"/>
                        </a:rPr>
                        <a:t>Inform</a:t>
                      </a:r>
                      <a:r>
                        <a:rPr lang="en-US" sz="1800" dirty="0" smtClean="0">
                          <a:solidFill>
                            <a:schemeClr val="accent1"/>
                          </a:solidFill>
                          <a:latin typeface="Questrial" panose="020B0604020202020204" charset="0"/>
                        </a:rPr>
                        <a:t> </a:t>
                      </a:r>
                      <a:r>
                        <a:rPr lang="en-US" sz="1800" dirty="0" smtClean="0">
                          <a:solidFill>
                            <a:schemeClr val="accent6"/>
                          </a:solidFill>
                          <a:latin typeface="Questrial" panose="020B0604020202020204" charset="0"/>
                        </a:rPr>
                        <a:t>program implementers to strengthen </a:t>
                      </a:r>
                      <a:r>
                        <a:rPr lang="en-US" sz="1800" b="0" i="0" u="none" strike="noStrike" cap="none" dirty="0" smtClean="0">
                          <a:solidFill>
                            <a:schemeClr val="accent6"/>
                          </a:solidFill>
                          <a:latin typeface="Questrial" panose="020B0604020202020204" charset="0"/>
                          <a:ea typeface="+mn-ea"/>
                          <a:cs typeface="+mn-cs"/>
                          <a:sym typeface="Arial"/>
                        </a:rPr>
                        <a:t>community</a:t>
                      </a:r>
                      <a:r>
                        <a:rPr lang="en-US" sz="1800" dirty="0" smtClean="0">
                          <a:solidFill>
                            <a:schemeClr val="accent6"/>
                          </a:solidFill>
                          <a:latin typeface="Questrial" panose="020B0604020202020204" charset="0"/>
                        </a:rPr>
                        <a:t> health interventions.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r>
            </a:tbl>
          </a:graphicData>
        </a:graphic>
      </p:graphicFrame>
      <p:pic>
        <p:nvPicPr>
          <p:cNvPr id="4" name="Picture 2" descr="https://encrypted-tbn2.gstatic.com/images?q=tbn:ANd9GcSvrU8j7naU3gS3MnjRmkzhDuAL_zyBvzQsxMp2nsV0UJWgY6A0"/>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0" b="100000" l="870" r="100000">
                        <a14:foregroundMark x1="19130" y1="60455" x2="19130" y2="60455"/>
                        <a14:foregroundMark x1="42174" y1="59545" x2="42174" y2="59545"/>
                        <a14:foregroundMark x1="58261" y1="57273" x2="58261" y2="57273"/>
                        <a14:foregroundMark x1="78261" y1="55909" x2="78261" y2="55909"/>
                        <a14:foregroundMark x1="73913" y1="30000" x2="73913" y2="30000"/>
                        <a14:foregroundMark x1="66522" y1="15000" x2="66522" y2="15000"/>
                      </a14:backgroundRemoval>
                    </a14:imgEffect>
                  </a14:imgLayer>
                </a14:imgProps>
              </a:ext>
              <a:ext uri="{28A0092B-C50C-407E-A947-70E740481C1C}">
                <a14:useLocalDpi xmlns:a14="http://schemas.microsoft.com/office/drawing/2010/main" val="0"/>
              </a:ext>
            </a:extLst>
          </a:blip>
          <a:srcRect/>
          <a:stretch>
            <a:fillRect/>
          </a:stretch>
        </p:blipFill>
        <p:spPr bwMode="auto">
          <a:xfrm>
            <a:off x="533400" y="3352800"/>
            <a:ext cx="418234" cy="4000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6100" y="2743200"/>
            <a:ext cx="418234" cy="41823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cdn2.iconfinder.com/data/icons/windows-8-metro-style/512/handshake.png"/>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5210608"/>
            <a:ext cx="504392" cy="5043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dn1.iconfinder.com/data/icons/general-9/500/phone-128.png"/>
          <p:cNvPicPr>
            <a:picLocks noChangeAspect="1" noChangeArrowheads="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4572000"/>
            <a:ext cx="507134" cy="5071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cons.iconarchive.com/icons/custom-icon-design/mono-general-3/512/wheels-icon.png"/>
          <p:cNvPicPr>
            <a:picLocks noChangeAspect="1" noChangeArrowheads="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400" y="4000499"/>
            <a:ext cx="419101" cy="4191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www.silhouettegraphics.net/wp-content/uploads/2014/03/mother-and-child-silhouette.jpg"/>
          <p:cNvPicPr>
            <a:picLocks noChangeAspect="1" noChangeArrowheads="1"/>
          </p:cNvPicPr>
          <p:nvPr/>
        </p:nvPicPr>
        <p:blipFill>
          <a:blip r:embed="rId9">
            <a:duotone>
              <a:schemeClr val="accent2">
                <a:shade val="45000"/>
                <a:satMod val="135000"/>
              </a:schemeClr>
              <a:prstClr val="white"/>
            </a:duotone>
            <a:extLst>
              <a:ext uri="{BEBA8EAE-BF5A-486C-A8C5-ECC9F3942E4B}">
                <a14:imgProps xmlns:a14="http://schemas.microsoft.com/office/drawing/2010/main">
                  <a14:imgLayer r:embed="rId10">
                    <a14:imgEffect>
                      <a14:backgroundRemoval t="284" b="100000" l="9780" r="100000"/>
                    </a14:imgEffect>
                  </a14:imgLayer>
                </a14:imgProps>
              </a:ext>
              <a:ext uri="{28A0092B-C50C-407E-A947-70E740481C1C}">
                <a14:useLocalDpi xmlns:a14="http://schemas.microsoft.com/office/drawing/2010/main" val="0"/>
              </a:ext>
            </a:extLst>
          </a:blip>
          <a:srcRect/>
          <a:stretch>
            <a:fillRect/>
          </a:stretch>
        </p:blipFill>
        <p:spPr bwMode="auto">
          <a:xfrm>
            <a:off x="433999" y="2057400"/>
            <a:ext cx="709001" cy="49808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28600" y="914400"/>
            <a:ext cx="8252801" cy="615553"/>
          </a:xfrm>
          <a:prstGeom prst="rect">
            <a:avLst/>
          </a:prstGeom>
        </p:spPr>
        <p:txBody>
          <a:bodyPr wrap="square">
            <a:spAutoFit/>
          </a:bodyPr>
          <a:lstStyle/>
          <a:p>
            <a:endParaRPr lang="en-US" sz="1200" dirty="0">
              <a:latin typeface="Arial Unicode MS"/>
            </a:endParaRPr>
          </a:p>
          <a:p>
            <a:pPr marR="20400"/>
            <a:r>
              <a:rPr lang="en-US" sz="1200" dirty="0">
                <a:latin typeface="Arial Unicode MS"/>
              </a:rPr>
              <a:t> </a:t>
            </a:r>
            <a:r>
              <a:rPr lang="en-US" sz="2200" dirty="0">
                <a:solidFill>
                  <a:srgbClr val="7E7E7E"/>
                </a:solidFill>
                <a:latin typeface="Arial Unicode MS"/>
              </a:rPr>
              <a:t>We invite in-country stakeholders to use this </a:t>
            </a:r>
            <a:r>
              <a:rPr lang="en-US" sz="2200" dirty="0" smtClean="0">
                <a:solidFill>
                  <a:srgbClr val="7E7E7E"/>
                </a:solidFill>
                <a:latin typeface="Arial Unicode MS"/>
              </a:rPr>
              <a:t>information to</a:t>
            </a:r>
            <a:r>
              <a:rPr lang="en-US" sz="2200" dirty="0">
                <a:solidFill>
                  <a:srgbClr val="7E7E7E"/>
                </a:solidFill>
                <a:latin typeface="Arial Unicode MS"/>
              </a:rPr>
              <a:t>: </a:t>
            </a:r>
            <a:endParaRPr lang="en-US" sz="2200" dirty="0" smtClean="0">
              <a:solidFill>
                <a:schemeClr val="accent6"/>
              </a:solidFill>
              <a:latin typeface="Questrial" panose="020B0604020202020204" charset="0"/>
            </a:endParaRPr>
          </a:p>
        </p:txBody>
      </p:sp>
      <p:sp>
        <p:nvSpPr>
          <p:cNvPr id="12" name="Rectangle 11"/>
          <p:cNvSpPr/>
          <p:nvPr/>
        </p:nvSpPr>
        <p:spPr>
          <a:xfrm>
            <a:off x="0" y="5867400"/>
            <a:ext cx="9144000" cy="938719"/>
          </a:xfrm>
          <a:prstGeom prst="rect">
            <a:avLst/>
          </a:prstGeom>
        </p:spPr>
        <p:txBody>
          <a:bodyPr wrap="square">
            <a:spAutoFit/>
          </a:bodyPr>
          <a:lstStyle/>
          <a:p>
            <a:pPr algn="just"/>
            <a:r>
              <a:rPr lang="en-US" sz="1100" dirty="0" smtClean="0">
                <a:solidFill>
                  <a:schemeClr val="accent6"/>
                </a:solidFill>
                <a:latin typeface="Questrial" panose="020B0604020202020204" charset="0"/>
              </a:rPr>
              <a:t>This product was </a:t>
            </a:r>
            <a:r>
              <a:rPr lang="en-US" sz="1100" dirty="0" smtClean="0">
                <a:solidFill>
                  <a:schemeClr val="accent6"/>
                </a:solidFill>
                <a:latin typeface="Questrial" panose="020B0604020202020204" charset="0"/>
              </a:rPr>
              <a:t>developed </a:t>
            </a:r>
            <a:r>
              <a:rPr lang="en-US" sz="1100" dirty="0">
                <a:solidFill>
                  <a:schemeClr val="accent6"/>
                </a:solidFill>
                <a:latin typeface="Questrial" panose="020B0604020202020204" charset="0"/>
              </a:rPr>
              <a:t>using information collected by APC, with input from SPRING, through a desk review of existing policies and documents related to community health systems. </a:t>
            </a:r>
            <a:r>
              <a:rPr lang="en-US" sz="1100" dirty="0" smtClean="0">
                <a:solidFill>
                  <a:schemeClr val="accent6"/>
                </a:solidFill>
                <a:latin typeface="Questrial" panose="020B0604020202020204" charset="0"/>
              </a:rPr>
              <a:t>Due </a:t>
            </a:r>
            <a:r>
              <a:rPr lang="en-US" sz="1100" dirty="0">
                <a:solidFill>
                  <a:schemeClr val="accent6"/>
                </a:solidFill>
                <a:latin typeface="Questrial" panose="020B0604020202020204" charset="0"/>
              </a:rPr>
              <a:t>to the diversity and magnitude of community health programs in a given country, we collected information based on country policies/strategies that comprise the key areas of a community health system and not the realities of program implementation. Due to funding and timing, we focused on national public sector programs, and only when possible, captured community-based private sector health programs operating at scale. We encourage updates and validation to specific local contexts. </a:t>
            </a:r>
            <a:endParaRPr lang="en-US" sz="1100" dirty="0" smtClean="0">
              <a:solidFill>
                <a:schemeClr val="accent6"/>
              </a:solidFill>
              <a:latin typeface="Questrial" panose="020B0604020202020204" charset="0"/>
            </a:endParaRPr>
          </a:p>
        </p:txBody>
      </p:sp>
    </p:spTree>
    <p:extLst>
      <p:ext uri="{BB962C8B-B14F-4D97-AF65-F5344CB8AC3E}">
        <p14:creationId xmlns:p14="http://schemas.microsoft.com/office/powerpoint/2010/main" val="2048251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Shape 201"/>
          <p:cNvSpPr/>
          <p:nvPr/>
        </p:nvSpPr>
        <p:spPr>
          <a:xfrm>
            <a:off x="296125" y="457200"/>
            <a:ext cx="8577300" cy="1058663"/>
          </a:xfrm>
          <a:prstGeom prst="rect">
            <a:avLst/>
          </a:prstGeom>
          <a:noFill/>
          <a:ln>
            <a:noFill/>
          </a:ln>
        </p:spPr>
        <p:txBody>
          <a:bodyPr lIns="91425" tIns="45700" rIns="91425" bIns="45700" anchor="t" anchorCtr="0">
            <a:noAutofit/>
          </a:bodyPr>
          <a:lstStyle/>
          <a:p>
            <a:pPr>
              <a:buClr>
                <a:srgbClr val="E28432"/>
              </a:buClr>
              <a:buSzPct val="25000"/>
              <a:buFont typeface="Questrial"/>
              <a:buNone/>
            </a:pPr>
            <a:r>
              <a:rPr lang="en" sz="2400" dirty="0" smtClean="0">
                <a:solidFill>
                  <a:srgbClr val="E28432">
                    <a:lumMod val="75000"/>
                  </a:srgbClr>
                </a:solidFill>
                <a:latin typeface="Questrial"/>
                <a:ea typeface="Questrial"/>
                <a:cs typeface="Questrial"/>
                <a:sym typeface="Questrial"/>
              </a:rPr>
              <a:t>In Zambia, </a:t>
            </a:r>
            <a:r>
              <a:rPr lang="en" sz="2400" b="1" dirty="0" smtClean="0">
                <a:solidFill>
                  <a:srgbClr val="E28432">
                    <a:lumMod val="75000"/>
                  </a:srgbClr>
                </a:solidFill>
                <a:latin typeface="Questrial"/>
                <a:ea typeface="Questrial"/>
                <a:cs typeface="Questrial"/>
                <a:sym typeface="Questrial"/>
              </a:rPr>
              <a:t>nutrition-related health issues </a:t>
            </a:r>
            <a:r>
              <a:rPr lang="en" sz="2400" dirty="0" smtClean="0">
                <a:solidFill>
                  <a:srgbClr val="E28432">
                    <a:lumMod val="75000"/>
                  </a:srgbClr>
                </a:solidFill>
                <a:latin typeface="Questrial"/>
                <a:ea typeface="Questrial"/>
                <a:cs typeface="Questrial"/>
                <a:sym typeface="Questrial"/>
              </a:rPr>
              <a:t>persist.</a:t>
            </a:r>
          </a:p>
          <a:p>
            <a:pPr>
              <a:buClr>
                <a:srgbClr val="E28432"/>
              </a:buClr>
              <a:buSzPct val="25000"/>
              <a:buFont typeface="Questrial"/>
              <a:buNone/>
            </a:pPr>
            <a:endParaRPr lang="en" sz="2400" b="1" dirty="0">
              <a:solidFill>
                <a:srgbClr val="E28432">
                  <a:lumMod val="75000"/>
                </a:srgbClr>
              </a:solidFill>
              <a:latin typeface="Questrial"/>
              <a:ea typeface="Questrial"/>
              <a:cs typeface="Questrial"/>
              <a:sym typeface="Questrial"/>
            </a:endParaRPr>
          </a:p>
        </p:txBody>
      </p:sp>
      <p:grpSp>
        <p:nvGrpSpPr>
          <p:cNvPr id="17" name="Group 16"/>
          <p:cNvGrpSpPr/>
          <p:nvPr/>
        </p:nvGrpSpPr>
        <p:grpSpPr>
          <a:xfrm>
            <a:off x="204970" y="1357857"/>
            <a:ext cx="888730" cy="609383"/>
            <a:chOff x="152400" y="2514600"/>
            <a:chExt cx="888730" cy="609383"/>
          </a:xfrm>
        </p:grpSpPr>
        <p:pic>
          <p:nvPicPr>
            <p:cNvPr id="7" name="Shape 215" descr="noun_235680_cc"/>
            <p:cNvPicPr preferRelativeResize="0"/>
            <p:nvPr/>
          </p:nvPicPr>
          <p:blipFill rotWithShape="1">
            <a:blip r:embed="rId3">
              <a:alphaModFix/>
              <a:duotone>
                <a:schemeClr val="accent2">
                  <a:shade val="45000"/>
                  <a:satMod val="135000"/>
                </a:schemeClr>
                <a:prstClr val="white"/>
              </a:duotone>
            </a:blip>
            <a:srcRect b="14850"/>
            <a:stretch/>
          </p:blipFill>
          <p:spPr>
            <a:xfrm>
              <a:off x="152400" y="2514600"/>
              <a:ext cx="888730" cy="609383"/>
            </a:xfrm>
            <a:prstGeom prst="rect">
              <a:avLst/>
            </a:prstGeom>
            <a:noFill/>
            <a:ln>
              <a:noFill/>
            </a:ln>
          </p:spPr>
        </p:pic>
        <p:grpSp>
          <p:nvGrpSpPr>
            <p:cNvPr id="2" name="Group 1"/>
            <p:cNvGrpSpPr/>
            <p:nvPr/>
          </p:nvGrpSpPr>
          <p:grpSpPr>
            <a:xfrm>
              <a:off x="544195" y="2514600"/>
              <a:ext cx="105140" cy="533400"/>
              <a:chOff x="8223423" y="3200617"/>
              <a:chExt cx="105140" cy="533400"/>
            </a:xfrm>
          </p:grpSpPr>
          <p:cxnSp>
            <p:nvCxnSpPr>
              <p:cNvPr id="8" name="Shape 270"/>
              <p:cNvCxnSpPr/>
              <p:nvPr/>
            </p:nvCxnSpPr>
            <p:spPr>
              <a:xfrm>
                <a:off x="8223423" y="32768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9" name="Shape 271"/>
              <p:cNvCxnSpPr/>
              <p:nvPr/>
            </p:nvCxnSpPr>
            <p:spPr>
              <a:xfrm>
                <a:off x="8223423" y="34292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0" name="Shape 272"/>
              <p:cNvCxnSpPr/>
              <p:nvPr/>
            </p:nvCxnSpPr>
            <p:spPr>
              <a:xfrm>
                <a:off x="8223423" y="35054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1" name="Shape 273"/>
              <p:cNvCxnSpPr/>
              <p:nvPr/>
            </p:nvCxnSpPr>
            <p:spPr>
              <a:xfrm>
                <a:off x="8223423" y="35816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2" name="Shape 274"/>
              <p:cNvCxnSpPr/>
              <p:nvPr/>
            </p:nvCxnSpPr>
            <p:spPr>
              <a:xfrm>
                <a:off x="8223423" y="36578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3" name="Shape 275"/>
              <p:cNvCxnSpPr/>
              <p:nvPr/>
            </p:nvCxnSpPr>
            <p:spPr>
              <a:xfrm>
                <a:off x="8223423" y="37340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4" name="Shape 276"/>
              <p:cNvCxnSpPr/>
              <p:nvPr/>
            </p:nvCxnSpPr>
            <p:spPr>
              <a:xfrm>
                <a:off x="8223423" y="3353017"/>
                <a:ext cx="105140" cy="0"/>
              </a:xfrm>
              <a:prstGeom prst="straightConnector1">
                <a:avLst/>
              </a:prstGeom>
              <a:noFill/>
              <a:ln w="9525" cap="flat" cmpd="sng">
                <a:solidFill>
                  <a:srgbClr val="8E9739"/>
                </a:solidFill>
                <a:prstDash val="solid"/>
                <a:round/>
                <a:headEnd type="none" w="med" len="med"/>
                <a:tailEnd type="none" w="med" len="med"/>
              </a:ln>
            </p:spPr>
          </p:cxnSp>
          <p:cxnSp>
            <p:nvCxnSpPr>
              <p:cNvPr id="15" name="Shape 277"/>
              <p:cNvCxnSpPr/>
              <p:nvPr/>
            </p:nvCxnSpPr>
            <p:spPr>
              <a:xfrm>
                <a:off x="8223423" y="3200617"/>
                <a:ext cx="105140" cy="0"/>
              </a:xfrm>
              <a:prstGeom prst="straightConnector1">
                <a:avLst/>
              </a:prstGeom>
              <a:noFill/>
              <a:ln w="9525" cap="flat" cmpd="sng">
                <a:solidFill>
                  <a:srgbClr val="8E9739"/>
                </a:solidFill>
                <a:prstDash val="solid"/>
                <a:round/>
                <a:headEnd type="none" w="med" len="med"/>
                <a:tailEnd type="none" w="med" len="med"/>
              </a:ln>
            </p:spPr>
          </p:cxnSp>
        </p:grpSp>
      </p:grpSp>
      <p:sp>
        <p:nvSpPr>
          <p:cNvPr id="18" name="TextBox 17"/>
          <p:cNvSpPr txBox="1"/>
          <p:nvPr/>
        </p:nvSpPr>
        <p:spPr>
          <a:xfrm>
            <a:off x="230235" y="1942264"/>
            <a:ext cx="838200" cy="400110"/>
          </a:xfrm>
          <a:prstGeom prst="rect">
            <a:avLst/>
          </a:prstGeom>
          <a:noFill/>
        </p:spPr>
        <p:txBody>
          <a:bodyPr wrap="square" rtlCol="0">
            <a:spAutoFit/>
          </a:bodyPr>
          <a:lstStyle/>
          <a:p>
            <a:pPr algn="ctr"/>
            <a:r>
              <a:rPr lang="en-US" sz="1000" dirty="0" smtClean="0">
                <a:latin typeface="Questrial" panose="020B0604020202020204" charset="0"/>
              </a:rPr>
              <a:t>% children under 5</a:t>
            </a:r>
            <a:endParaRPr lang="en-US" sz="1000" dirty="0">
              <a:latin typeface="Questrial" panose="020B0604020202020204" charset="0"/>
            </a:endParaRPr>
          </a:p>
        </p:txBody>
      </p:sp>
      <p:sp>
        <p:nvSpPr>
          <p:cNvPr id="19" name="TextBox 18"/>
          <p:cNvSpPr txBox="1"/>
          <p:nvPr/>
        </p:nvSpPr>
        <p:spPr>
          <a:xfrm>
            <a:off x="177614" y="4788178"/>
            <a:ext cx="838200" cy="400110"/>
          </a:xfrm>
          <a:prstGeom prst="rect">
            <a:avLst/>
          </a:prstGeom>
          <a:noFill/>
        </p:spPr>
        <p:txBody>
          <a:bodyPr wrap="square" rtlCol="0">
            <a:spAutoFit/>
          </a:bodyPr>
          <a:lstStyle/>
          <a:p>
            <a:pPr algn="ctr"/>
            <a:r>
              <a:rPr lang="en-US" sz="1000" dirty="0" smtClean="0">
                <a:latin typeface="Questrial" panose="020B0604020202020204" charset="0"/>
              </a:rPr>
              <a:t>% children under 5</a:t>
            </a:r>
            <a:endParaRPr lang="en-US" sz="1000" dirty="0">
              <a:latin typeface="Questrial" panose="020B0604020202020204" charset="0"/>
            </a:endParaRPr>
          </a:p>
        </p:txBody>
      </p:sp>
      <p:sp>
        <p:nvSpPr>
          <p:cNvPr id="23" name="TextBox 22"/>
          <p:cNvSpPr txBox="1"/>
          <p:nvPr/>
        </p:nvSpPr>
        <p:spPr>
          <a:xfrm>
            <a:off x="5411972" y="1982450"/>
            <a:ext cx="2438400" cy="523220"/>
          </a:xfrm>
          <a:prstGeom prst="rect">
            <a:avLst/>
          </a:prstGeom>
          <a:noFill/>
        </p:spPr>
        <p:txBody>
          <a:bodyPr wrap="square" rtlCol="0">
            <a:spAutoFit/>
          </a:bodyPr>
          <a:lstStyle/>
          <a:p>
            <a:r>
              <a:rPr lang="en-US" dirty="0" smtClean="0">
                <a:latin typeface="Questrial" panose="020B0604020202020204" charset="0"/>
              </a:rPr>
              <a:t>of women of reproductive age have anemia</a:t>
            </a:r>
            <a:endParaRPr lang="en-US" dirty="0">
              <a:latin typeface="Questrial" panose="020B0604020202020204" charset="0"/>
            </a:endParaRPr>
          </a:p>
        </p:txBody>
      </p:sp>
      <p:sp>
        <p:nvSpPr>
          <p:cNvPr id="24" name="TextBox 23"/>
          <p:cNvSpPr txBox="1"/>
          <p:nvPr/>
        </p:nvSpPr>
        <p:spPr>
          <a:xfrm>
            <a:off x="5410200" y="1202242"/>
            <a:ext cx="2057400" cy="923330"/>
          </a:xfrm>
          <a:prstGeom prst="rect">
            <a:avLst/>
          </a:prstGeom>
          <a:noFill/>
        </p:spPr>
        <p:txBody>
          <a:bodyPr wrap="square" rtlCol="0">
            <a:spAutoFit/>
          </a:bodyPr>
          <a:lstStyle/>
          <a:p>
            <a:r>
              <a:rPr lang="en-US" sz="5400" b="1" dirty="0" smtClean="0">
                <a:solidFill>
                  <a:srgbClr val="E28432"/>
                </a:solidFill>
                <a:latin typeface="Questrial" panose="020B0604020202020204" charset="0"/>
              </a:rPr>
              <a:t>29%</a:t>
            </a:r>
            <a:endParaRPr lang="en-US" sz="5400" b="1" dirty="0">
              <a:solidFill>
                <a:srgbClr val="E28432"/>
              </a:solidFill>
              <a:latin typeface="Questrial" panose="020B0604020202020204" charset="0"/>
            </a:endParaRPr>
          </a:p>
        </p:txBody>
      </p:sp>
      <p:sp>
        <p:nvSpPr>
          <p:cNvPr id="25" name="TextBox 24"/>
          <p:cNvSpPr txBox="1"/>
          <p:nvPr/>
        </p:nvSpPr>
        <p:spPr>
          <a:xfrm>
            <a:off x="5411971" y="2505670"/>
            <a:ext cx="3309053" cy="1200329"/>
          </a:xfrm>
          <a:prstGeom prst="rect">
            <a:avLst/>
          </a:prstGeom>
          <a:noFill/>
        </p:spPr>
        <p:txBody>
          <a:bodyPr wrap="square" rtlCol="0">
            <a:spAutoFit/>
          </a:bodyPr>
          <a:lstStyle/>
          <a:p>
            <a:r>
              <a:rPr lang="en-US" sz="1800" dirty="0" smtClean="0">
                <a:solidFill>
                  <a:srgbClr val="E28432">
                    <a:lumMod val="75000"/>
                  </a:srgbClr>
                </a:solidFill>
                <a:latin typeface="Questrial" panose="020B0604020202020204" charset="0"/>
              </a:rPr>
              <a:t>That means </a:t>
            </a:r>
            <a:r>
              <a:rPr lang="en-US" sz="1800" b="1" dirty="0" smtClean="0">
                <a:solidFill>
                  <a:srgbClr val="E28432">
                    <a:lumMod val="75000"/>
                  </a:srgbClr>
                </a:solidFill>
                <a:latin typeface="Questrial" panose="020B0604020202020204" charset="0"/>
              </a:rPr>
              <a:t>868 thousand </a:t>
            </a:r>
            <a:r>
              <a:rPr lang="en-US" sz="1800" dirty="0" smtClean="0">
                <a:solidFill>
                  <a:srgbClr val="E28432">
                    <a:lumMod val="75000"/>
                  </a:srgbClr>
                </a:solidFill>
                <a:latin typeface="Questrial" panose="020B0604020202020204" charset="0"/>
              </a:rPr>
              <a:t>Zambian women have a critical micronutrient deficiency </a:t>
            </a:r>
            <a:r>
              <a:rPr lang="en-US" sz="1050" dirty="0" smtClean="0">
                <a:solidFill>
                  <a:srgbClr val="E28432">
                    <a:lumMod val="75000"/>
                  </a:srgbClr>
                </a:solidFill>
                <a:latin typeface="Questrial" panose="020B0604020202020204" charset="0"/>
              </a:rPr>
              <a:t>(2011)</a:t>
            </a:r>
            <a:endParaRPr lang="en-US" sz="1050" dirty="0">
              <a:solidFill>
                <a:srgbClr val="E28432">
                  <a:lumMod val="75000"/>
                </a:srgbClr>
              </a:solidFill>
              <a:latin typeface="Questrial" panose="020B0604020202020204" charset="0"/>
            </a:endParaRPr>
          </a:p>
        </p:txBody>
      </p:sp>
      <p:sp>
        <p:nvSpPr>
          <p:cNvPr id="26" name="TextBox 25"/>
          <p:cNvSpPr txBox="1"/>
          <p:nvPr/>
        </p:nvSpPr>
        <p:spPr>
          <a:xfrm>
            <a:off x="5410200" y="4114800"/>
            <a:ext cx="2057400" cy="1200329"/>
          </a:xfrm>
          <a:prstGeom prst="rect">
            <a:avLst/>
          </a:prstGeom>
          <a:noFill/>
        </p:spPr>
        <p:txBody>
          <a:bodyPr wrap="square" rtlCol="0">
            <a:spAutoFit/>
          </a:bodyPr>
          <a:lstStyle/>
          <a:p>
            <a:pPr>
              <a:lnSpc>
                <a:spcPct val="80000"/>
              </a:lnSpc>
            </a:pPr>
            <a:r>
              <a:rPr lang="en-US" sz="3600" b="1" dirty="0" smtClean="0">
                <a:solidFill>
                  <a:srgbClr val="E28432">
                    <a:lumMod val="75000"/>
                  </a:srgbClr>
                </a:solidFill>
                <a:latin typeface="Questrial" panose="020B0604020202020204" charset="0"/>
              </a:rPr>
              <a:t>only </a:t>
            </a:r>
            <a:r>
              <a:rPr lang="en-US" sz="5400" b="1" dirty="0" smtClean="0">
                <a:solidFill>
                  <a:srgbClr val="E28432">
                    <a:lumMod val="75000"/>
                  </a:srgbClr>
                </a:solidFill>
                <a:latin typeface="Questrial" panose="020B0604020202020204" charset="0"/>
              </a:rPr>
              <a:t>10.5%</a:t>
            </a:r>
            <a:endParaRPr lang="en-US" sz="5400" b="1" dirty="0">
              <a:solidFill>
                <a:srgbClr val="E28432">
                  <a:lumMod val="75000"/>
                </a:srgbClr>
              </a:solidFill>
              <a:latin typeface="Questrial" panose="020B0604020202020204" charset="0"/>
            </a:endParaRPr>
          </a:p>
        </p:txBody>
      </p:sp>
      <p:sp>
        <p:nvSpPr>
          <p:cNvPr id="27" name="TextBox 26"/>
          <p:cNvSpPr txBox="1"/>
          <p:nvPr/>
        </p:nvSpPr>
        <p:spPr>
          <a:xfrm>
            <a:off x="5410200" y="5138172"/>
            <a:ext cx="2590800" cy="1169551"/>
          </a:xfrm>
          <a:prstGeom prst="rect">
            <a:avLst/>
          </a:prstGeom>
          <a:noFill/>
        </p:spPr>
        <p:txBody>
          <a:bodyPr wrap="square" rtlCol="0">
            <a:spAutoFit/>
          </a:bodyPr>
          <a:lstStyle/>
          <a:p>
            <a:r>
              <a:rPr lang="en-US" dirty="0" smtClean="0">
                <a:latin typeface="Questrial" panose="020B0604020202020204" charset="0"/>
              </a:rPr>
              <a:t>of children </a:t>
            </a:r>
            <a:r>
              <a:rPr lang="en-US" dirty="0">
                <a:latin typeface="Questrial" panose="020B0604020202020204" charset="0"/>
              </a:rPr>
              <a:t> </a:t>
            </a:r>
            <a:r>
              <a:rPr lang="en-US" dirty="0" smtClean="0">
                <a:latin typeface="Questrial" panose="020B0604020202020204" charset="0"/>
              </a:rPr>
              <a:t>6-23 months </a:t>
            </a:r>
            <a:r>
              <a:rPr lang="en-US" dirty="0">
                <a:latin typeface="Questrial" panose="020B0604020202020204" charset="0"/>
              </a:rPr>
              <a:t>are age-appropriately </a:t>
            </a:r>
            <a:r>
              <a:rPr lang="en-US" dirty="0" smtClean="0">
                <a:latin typeface="Questrial" panose="020B0604020202020204" charset="0"/>
              </a:rPr>
              <a:t>breastfed and fed the minimum dietary diversity and minimum </a:t>
            </a:r>
            <a:r>
              <a:rPr lang="en-US" dirty="0">
                <a:latin typeface="Questrial" panose="020B0604020202020204" charset="0"/>
              </a:rPr>
              <a:t>meal </a:t>
            </a:r>
            <a:r>
              <a:rPr lang="en-US" dirty="0" smtClean="0">
                <a:latin typeface="Questrial" panose="020B0604020202020204" charset="0"/>
              </a:rPr>
              <a:t>frequency</a:t>
            </a:r>
            <a:r>
              <a:rPr lang="en-US" dirty="0">
                <a:latin typeface="Questrial" panose="020B0604020202020204" charset="0"/>
              </a:rPr>
              <a:t> </a:t>
            </a:r>
            <a:r>
              <a:rPr lang="en-US" sz="1100" dirty="0" smtClean="0">
                <a:latin typeface="Questrial" panose="020B0604020202020204" charset="0"/>
              </a:rPr>
              <a:t>(2014)</a:t>
            </a:r>
            <a:endParaRPr lang="en-US" sz="900" dirty="0">
              <a:latin typeface="Questrial" panose="020B0604020202020204" charset="0"/>
            </a:endParaRPr>
          </a:p>
        </p:txBody>
      </p:sp>
      <p:sp>
        <p:nvSpPr>
          <p:cNvPr id="4" name="TextBox 3"/>
          <p:cNvSpPr txBox="1"/>
          <p:nvPr/>
        </p:nvSpPr>
        <p:spPr>
          <a:xfrm>
            <a:off x="304800" y="6553200"/>
            <a:ext cx="2060179" cy="253916"/>
          </a:xfrm>
          <a:prstGeom prst="rect">
            <a:avLst/>
          </a:prstGeom>
          <a:noFill/>
        </p:spPr>
        <p:txBody>
          <a:bodyPr wrap="none" rtlCol="0">
            <a:spAutoFit/>
          </a:bodyPr>
          <a:lstStyle/>
          <a:p>
            <a:r>
              <a:rPr lang="en-US" sz="1050" dirty="0" smtClean="0">
                <a:latin typeface="Questrial" panose="020B0604020202020204" charset="0"/>
              </a:rPr>
              <a:t>Source: </a:t>
            </a:r>
            <a:r>
              <a:rPr lang="en-US" sz="1050" dirty="0">
                <a:latin typeface="Questrial" panose="020B0604020202020204" charset="0"/>
              </a:rPr>
              <a:t>World Bank Databank: </a:t>
            </a:r>
          </a:p>
        </p:txBody>
      </p:sp>
      <p:graphicFrame>
        <p:nvGraphicFramePr>
          <p:cNvPr id="28" name="Chart 27"/>
          <p:cNvGraphicFramePr/>
          <p:nvPr>
            <p:extLst>
              <p:ext uri="{D42A27DB-BD31-4B8C-83A1-F6EECF244321}">
                <p14:modId xmlns:p14="http://schemas.microsoft.com/office/powerpoint/2010/main" val="755871143"/>
              </p:ext>
            </p:extLst>
          </p:nvPr>
        </p:nvGraphicFramePr>
        <p:xfrm>
          <a:off x="1040638" y="1090500"/>
          <a:ext cx="4357256" cy="25037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Chart 28"/>
          <p:cNvGraphicFramePr/>
          <p:nvPr>
            <p:extLst>
              <p:ext uri="{D42A27DB-BD31-4B8C-83A1-F6EECF244321}">
                <p14:modId xmlns:p14="http://schemas.microsoft.com/office/powerpoint/2010/main" val="2759017746"/>
              </p:ext>
            </p:extLst>
          </p:nvPr>
        </p:nvGraphicFramePr>
        <p:xfrm>
          <a:off x="838200" y="3707644"/>
          <a:ext cx="4340287" cy="2738421"/>
        </p:xfrm>
        <a:graphic>
          <a:graphicData uri="http://schemas.openxmlformats.org/drawingml/2006/chart">
            <c:chart xmlns:c="http://schemas.openxmlformats.org/drawingml/2006/chart" xmlns:r="http://schemas.openxmlformats.org/officeDocument/2006/relationships" r:id="rId5"/>
          </a:graphicData>
        </a:graphic>
      </p:graphicFrame>
      <p:pic>
        <p:nvPicPr>
          <p:cNvPr id="1026" name="Picture 2" descr="C:\Users\hviland\Downloads\anemia (blood drops) icon.png"/>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6552" y="3979837"/>
            <a:ext cx="820325" cy="814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746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p:nvPr/>
        </p:nvSpPr>
        <p:spPr>
          <a:xfrm>
            <a:off x="457200" y="381000"/>
            <a:ext cx="8458200" cy="762000"/>
          </a:xfrm>
          <a:prstGeom prst="rect">
            <a:avLst/>
          </a:prstGeom>
          <a:noFill/>
          <a:ln>
            <a:noFill/>
          </a:ln>
        </p:spPr>
        <p:txBody>
          <a:bodyPr lIns="91425" tIns="45700" rIns="91425" bIns="45700" anchor="t" anchorCtr="0">
            <a:noAutofit/>
          </a:bodyPr>
          <a:lstStyle/>
          <a:p>
            <a:pPr lvl="0">
              <a:buClr>
                <a:schemeClr val="dk2"/>
              </a:buClr>
              <a:buSzPct val="25000"/>
            </a:pPr>
            <a:r>
              <a:rPr lang="en" sz="2800" dirty="0">
                <a:solidFill>
                  <a:srgbClr val="646561"/>
                </a:solidFill>
                <a:latin typeface="Questrial"/>
                <a:ea typeface="Questrial"/>
                <a:cs typeface="Questrial"/>
                <a:sym typeface="Questrial"/>
              </a:rPr>
              <a:t>We know </a:t>
            </a:r>
            <a:r>
              <a:rPr lang="en" sz="2800" b="1" dirty="0">
                <a:solidFill>
                  <a:schemeClr val="accent2">
                    <a:lumMod val="75000"/>
                  </a:schemeClr>
                </a:solidFill>
                <a:latin typeface="Questrial"/>
                <a:ea typeface="Questrial"/>
                <a:cs typeface="Questrial"/>
                <a:sym typeface="Questrial"/>
              </a:rPr>
              <a:t>evidence-based, cost-effective interventions </a:t>
            </a:r>
            <a:r>
              <a:rPr lang="en" sz="2800" dirty="0">
                <a:solidFill>
                  <a:srgbClr val="646561"/>
                </a:solidFill>
                <a:latin typeface="Questrial"/>
                <a:ea typeface="Questrial"/>
                <a:cs typeface="Questrial"/>
                <a:sym typeface="Questrial"/>
              </a:rPr>
              <a:t>can improve nutrition outcomes</a:t>
            </a:r>
            <a:r>
              <a:rPr lang="en" sz="2800" dirty="0" smtClean="0">
                <a:solidFill>
                  <a:srgbClr val="646561"/>
                </a:solidFill>
                <a:latin typeface="Questrial"/>
                <a:ea typeface="Questrial"/>
                <a:cs typeface="Questrial"/>
                <a:sym typeface="Questrial"/>
              </a:rPr>
              <a:t>. </a:t>
            </a:r>
          </a:p>
          <a:p>
            <a:pPr lvl="0">
              <a:buClr>
                <a:schemeClr val="dk2"/>
              </a:buClr>
              <a:buSzPct val="25000"/>
            </a:pPr>
            <a:endParaRPr lang="en-US" sz="1800" dirty="0" smtClean="0">
              <a:solidFill>
                <a:srgbClr val="646561"/>
              </a:solidFill>
              <a:latin typeface="Questrial"/>
              <a:ea typeface="Questrial"/>
              <a:cs typeface="Questrial"/>
            </a:endParaRPr>
          </a:p>
          <a:p>
            <a:pPr lvl="0">
              <a:buClr>
                <a:schemeClr val="dk2"/>
              </a:buClr>
              <a:buSzPct val="25000"/>
            </a:pPr>
            <a:r>
              <a:rPr lang="en-US" sz="1800" dirty="0" smtClean="0">
                <a:solidFill>
                  <a:srgbClr val="646561"/>
                </a:solidFill>
                <a:latin typeface="Questrial"/>
                <a:ea typeface="Questrial"/>
                <a:cs typeface="Questrial"/>
              </a:rPr>
              <a:t>It </a:t>
            </a:r>
            <a:r>
              <a:rPr lang="en-US" sz="1800" dirty="0">
                <a:solidFill>
                  <a:srgbClr val="646561"/>
                </a:solidFill>
                <a:latin typeface="Questrial"/>
                <a:ea typeface="Questrial"/>
                <a:cs typeface="Questrial"/>
              </a:rPr>
              <a:t>is estimated that </a:t>
            </a:r>
            <a:r>
              <a:rPr lang="en-US" sz="1800" dirty="0" smtClean="0">
                <a:solidFill>
                  <a:srgbClr val="646561"/>
                </a:solidFill>
                <a:latin typeface="Questrial"/>
                <a:ea typeface="Questrial"/>
                <a:cs typeface="Questrial"/>
              </a:rPr>
              <a:t>the following 10 </a:t>
            </a:r>
            <a:r>
              <a:rPr lang="en-US" sz="1800" dirty="0">
                <a:solidFill>
                  <a:srgbClr val="646561"/>
                </a:solidFill>
                <a:latin typeface="Questrial"/>
                <a:ea typeface="Questrial"/>
                <a:cs typeface="Questrial"/>
              </a:rPr>
              <a:t>evidence-based, nutrition-specific </a:t>
            </a:r>
            <a:r>
              <a:rPr lang="en-US" sz="1800" dirty="0" smtClean="0">
                <a:solidFill>
                  <a:srgbClr val="646561"/>
                </a:solidFill>
                <a:latin typeface="Questrial"/>
                <a:ea typeface="Questrial"/>
                <a:cs typeface="Questrial"/>
              </a:rPr>
              <a:t>interventions, if </a:t>
            </a:r>
            <a:r>
              <a:rPr lang="en-US" sz="1800" dirty="0">
                <a:solidFill>
                  <a:srgbClr val="646561"/>
                </a:solidFill>
                <a:latin typeface="Questrial"/>
                <a:ea typeface="Questrial"/>
                <a:cs typeface="Questrial"/>
              </a:rPr>
              <a:t>scaled to 90 percent coverage, </a:t>
            </a:r>
            <a:r>
              <a:rPr lang="en-US" sz="1800" dirty="0" smtClean="0">
                <a:solidFill>
                  <a:srgbClr val="646561"/>
                </a:solidFill>
                <a:latin typeface="Questrial"/>
                <a:ea typeface="Questrial"/>
                <a:cs typeface="Questrial"/>
              </a:rPr>
              <a:t>could </a:t>
            </a:r>
            <a:r>
              <a:rPr lang="en-US" sz="1800" b="1" dirty="0">
                <a:solidFill>
                  <a:srgbClr val="646561"/>
                </a:solidFill>
                <a:latin typeface="Questrial"/>
                <a:ea typeface="Questrial"/>
                <a:cs typeface="Questrial"/>
              </a:rPr>
              <a:t>reduce stunting by 20 percent </a:t>
            </a:r>
            <a:r>
              <a:rPr lang="en-US" sz="1800" dirty="0">
                <a:solidFill>
                  <a:srgbClr val="646561"/>
                </a:solidFill>
                <a:latin typeface="Questrial"/>
                <a:ea typeface="Questrial"/>
                <a:cs typeface="Questrial"/>
              </a:rPr>
              <a:t>and </a:t>
            </a:r>
            <a:r>
              <a:rPr lang="en-US" sz="1800" b="1" dirty="0">
                <a:solidFill>
                  <a:srgbClr val="646561"/>
                </a:solidFill>
                <a:latin typeface="Questrial"/>
                <a:ea typeface="Questrial"/>
                <a:cs typeface="Questrial"/>
              </a:rPr>
              <a:t>severe wasting by 60 </a:t>
            </a:r>
            <a:r>
              <a:rPr lang="en-US" sz="1800" b="1" dirty="0" smtClean="0">
                <a:solidFill>
                  <a:srgbClr val="646561"/>
                </a:solidFill>
                <a:latin typeface="Questrial"/>
                <a:ea typeface="Questrial"/>
                <a:cs typeface="Questrial"/>
              </a:rPr>
              <a:t>percent</a:t>
            </a:r>
            <a:r>
              <a:rPr lang="en-US" sz="1800" dirty="0">
                <a:solidFill>
                  <a:srgbClr val="646561"/>
                </a:solidFill>
                <a:latin typeface="Questrial"/>
                <a:ea typeface="Questrial"/>
                <a:cs typeface="Questrial"/>
              </a:rPr>
              <a:t>.</a:t>
            </a:r>
            <a:endParaRPr lang="en" sz="1800" dirty="0">
              <a:solidFill>
                <a:srgbClr val="646561"/>
              </a:solidFill>
              <a:latin typeface="Questrial"/>
              <a:ea typeface="Questrial"/>
              <a:cs typeface="Questrial"/>
              <a:sym typeface="Questrial"/>
            </a:endParaRPr>
          </a:p>
        </p:txBody>
      </p:sp>
      <p:sp>
        <p:nvSpPr>
          <p:cNvPr id="343" name="Shape 343"/>
          <p:cNvSpPr txBox="1"/>
          <p:nvPr/>
        </p:nvSpPr>
        <p:spPr>
          <a:xfrm>
            <a:off x="461210" y="6214001"/>
            <a:ext cx="2129589" cy="2768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en" sz="1200" b="0" i="1" u="none" strike="noStrike" cap="none" dirty="0">
                <a:solidFill>
                  <a:schemeClr val="accent4">
                    <a:lumMod val="75000"/>
                  </a:schemeClr>
                </a:solidFill>
                <a:latin typeface="Arial"/>
                <a:ea typeface="Arial"/>
                <a:cs typeface="Arial"/>
                <a:sym typeface="Arial"/>
              </a:rPr>
              <a:t>Source: </a:t>
            </a:r>
            <a:r>
              <a:rPr lang="en" sz="1200" b="0" u="none" strike="noStrike" cap="none" dirty="0" smtClean="0">
                <a:solidFill>
                  <a:schemeClr val="accent4">
                    <a:lumMod val="75000"/>
                  </a:schemeClr>
                </a:solidFill>
                <a:latin typeface="Arial"/>
                <a:ea typeface="Arial"/>
                <a:cs typeface="Arial"/>
                <a:sym typeface="Arial"/>
              </a:rPr>
              <a:t>Bhutta </a:t>
            </a:r>
            <a:r>
              <a:rPr lang="en" sz="1200" b="0" u="none" strike="noStrike" cap="none" dirty="0">
                <a:solidFill>
                  <a:schemeClr val="accent4">
                    <a:lumMod val="75000"/>
                  </a:schemeClr>
                </a:solidFill>
                <a:latin typeface="Arial"/>
                <a:ea typeface="Arial"/>
                <a:cs typeface="Arial"/>
                <a:sym typeface="Arial"/>
              </a:rPr>
              <a:t>et al. </a:t>
            </a:r>
            <a:r>
              <a:rPr lang="en" sz="1200" b="0" u="none" strike="noStrike" cap="none" dirty="0" smtClean="0">
                <a:solidFill>
                  <a:schemeClr val="accent4">
                    <a:lumMod val="75000"/>
                  </a:schemeClr>
                </a:solidFill>
                <a:latin typeface="Arial"/>
                <a:ea typeface="Arial"/>
                <a:cs typeface="Arial"/>
                <a:sym typeface="Arial"/>
              </a:rPr>
              <a:t>2013.</a:t>
            </a:r>
            <a:endParaRPr lang="en" sz="1200" b="0" u="none" strike="noStrike" cap="none" dirty="0">
              <a:solidFill>
                <a:schemeClr val="accent4">
                  <a:lumMod val="75000"/>
                </a:schemeClr>
              </a:solidFill>
              <a:latin typeface="Arial"/>
              <a:ea typeface="Arial"/>
              <a:cs typeface="Arial"/>
              <a:sym typeface="Arial"/>
            </a:endParaRPr>
          </a:p>
        </p:txBody>
      </p:sp>
      <p:sp>
        <p:nvSpPr>
          <p:cNvPr id="2" name="TextBox 1"/>
          <p:cNvSpPr txBox="1"/>
          <p:nvPr/>
        </p:nvSpPr>
        <p:spPr>
          <a:xfrm>
            <a:off x="457200" y="2664847"/>
            <a:ext cx="8382000" cy="3477875"/>
          </a:xfrm>
          <a:prstGeom prst="rect">
            <a:avLst/>
          </a:prstGeom>
          <a:noFill/>
        </p:spPr>
        <p:txBody>
          <a:bodyPr wrap="square" numCol="2" spcCol="182880" rtlCol="0">
            <a:spAutoFit/>
          </a:bodyPr>
          <a:lstStyle/>
          <a:p>
            <a:pPr marL="285750" indent="-285750">
              <a:buFont typeface="Arial" panose="020B0604020202020204" pitchFamily="34" charset="0"/>
              <a:buChar char="•"/>
            </a:pPr>
            <a:r>
              <a:rPr lang="en-US" sz="2000" dirty="0">
                <a:solidFill>
                  <a:schemeClr val="accent6"/>
                </a:solidFill>
                <a:latin typeface="Questrial"/>
                <a:ea typeface="Questrial"/>
                <a:cs typeface="Questrial"/>
              </a:rPr>
              <a:t>Management of severe acute malnutrition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Preventive zinc supplementation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Promotion of breastfeeding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Appropriate complementary feeding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Management of moderate acute malnutrition </a:t>
            </a:r>
            <a:r>
              <a:rPr lang="en-US" sz="2000" dirty="0" smtClean="0">
                <a:solidFill>
                  <a:schemeClr val="accent6"/>
                </a:solidFill>
                <a:latin typeface="Questrial"/>
                <a:ea typeface="Questrial"/>
                <a:cs typeface="Questrial"/>
              </a:rPr>
              <a:t/>
            </a:r>
            <a:br>
              <a:rPr lang="en-US" sz="2000" dirty="0" smtClean="0">
                <a:solidFill>
                  <a:schemeClr val="accent6"/>
                </a:solidFill>
                <a:latin typeface="Questrial"/>
                <a:ea typeface="Questrial"/>
                <a:cs typeface="Questrial"/>
              </a:rPr>
            </a:br>
            <a:r>
              <a:rPr lang="en-US" sz="2000" dirty="0" smtClean="0">
                <a:solidFill>
                  <a:schemeClr val="accent6"/>
                </a:solidFill>
                <a:latin typeface="Questrial"/>
                <a:ea typeface="Questrial"/>
                <a:cs typeface="Questrial"/>
              </a:rPr>
              <a:t/>
            </a:r>
            <a:br>
              <a:rPr lang="en-US" sz="2000" dirty="0" smtClean="0">
                <a:solidFill>
                  <a:schemeClr val="accent6"/>
                </a:solidFill>
                <a:latin typeface="Questrial"/>
                <a:ea typeface="Questrial"/>
                <a:cs typeface="Questrial"/>
              </a:rPr>
            </a:br>
            <a:endParaRPr lang="en-US" sz="2000" dirty="0" smtClean="0">
              <a:solidFill>
                <a:schemeClr val="accent6"/>
              </a:solidFill>
              <a:latin typeface="Questrial"/>
              <a:ea typeface="Questrial"/>
              <a:cs typeface="Questrial"/>
            </a:endParaRPr>
          </a:p>
          <a:p>
            <a:pPr marL="285750" indent="-285750">
              <a:buFont typeface="Arial" panose="020B0604020202020204" pitchFamily="34" charset="0"/>
              <a:buChar char="•"/>
            </a:pPr>
            <a:endParaRPr lang="en-US" sz="2000" dirty="0">
              <a:solidFill>
                <a:schemeClr val="accent6"/>
              </a:solidFill>
              <a:latin typeface="Questrial"/>
              <a:ea typeface="Questrial"/>
              <a:cs typeface="Questrial"/>
            </a:endParaRPr>
          </a:p>
          <a:p>
            <a:pPr marL="285750" indent="-285750">
              <a:buFont typeface="Arial" panose="020B0604020202020204" pitchFamily="34" charset="0"/>
              <a:buChar char="•"/>
            </a:pPr>
            <a:r>
              <a:rPr lang="en-US" sz="2000" dirty="0" err="1" smtClean="0">
                <a:solidFill>
                  <a:schemeClr val="accent6"/>
                </a:solidFill>
                <a:latin typeface="Questrial"/>
                <a:ea typeface="Questrial"/>
                <a:cs typeface="Questrial"/>
              </a:rPr>
              <a:t>Periconceptual</a:t>
            </a:r>
            <a:r>
              <a:rPr lang="en-US" sz="2000" dirty="0" smtClean="0">
                <a:solidFill>
                  <a:schemeClr val="accent6"/>
                </a:solidFill>
                <a:latin typeface="Questrial"/>
                <a:ea typeface="Questrial"/>
                <a:cs typeface="Questrial"/>
              </a:rPr>
              <a:t> </a:t>
            </a:r>
            <a:r>
              <a:rPr lang="en-US" sz="2000" dirty="0">
                <a:solidFill>
                  <a:schemeClr val="accent6"/>
                </a:solidFill>
                <a:latin typeface="Questrial"/>
                <a:ea typeface="Questrial"/>
                <a:cs typeface="Questrial"/>
              </a:rPr>
              <a:t>folic acid supplementation or fortification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Maternal balanced energy protein supplementation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Maternal multiple micronutrient </a:t>
            </a:r>
            <a:r>
              <a:rPr lang="en-US" sz="2000" dirty="0" smtClean="0">
                <a:solidFill>
                  <a:schemeClr val="accent6"/>
                </a:solidFill>
                <a:latin typeface="Questrial"/>
                <a:ea typeface="Questrial"/>
                <a:cs typeface="Questrial"/>
              </a:rPr>
              <a:t>supplementation</a:t>
            </a:r>
            <a:endParaRPr lang="en-US" sz="2000" dirty="0">
              <a:solidFill>
                <a:schemeClr val="accent6"/>
              </a:solidFill>
              <a:latin typeface="Questrial"/>
              <a:ea typeface="Questrial"/>
              <a:cs typeface="Questrial"/>
            </a:endParaRPr>
          </a:p>
          <a:p>
            <a:pPr marL="285750" indent="-285750">
              <a:buFont typeface="Arial" panose="020B0604020202020204" pitchFamily="34" charset="0"/>
              <a:buChar char="•"/>
            </a:pPr>
            <a:r>
              <a:rPr lang="en-US" sz="2000" dirty="0">
                <a:solidFill>
                  <a:schemeClr val="accent6"/>
                </a:solidFill>
                <a:latin typeface="Questrial"/>
                <a:ea typeface="Questrial"/>
                <a:cs typeface="Questrial"/>
              </a:rPr>
              <a:t>Vitamin A supplementation </a:t>
            </a:r>
          </a:p>
          <a:p>
            <a:pPr marL="285750" indent="-285750">
              <a:buFont typeface="Arial" panose="020B0604020202020204" pitchFamily="34" charset="0"/>
              <a:buChar char="•"/>
            </a:pPr>
            <a:r>
              <a:rPr lang="en-US" sz="2000" dirty="0">
                <a:solidFill>
                  <a:schemeClr val="accent6"/>
                </a:solidFill>
                <a:latin typeface="Questrial"/>
                <a:ea typeface="Questrial"/>
                <a:cs typeface="Questrial"/>
              </a:rPr>
              <a:t>Maternal calcium </a:t>
            </a:r>
            <a:r>
              <a:rPr lang="en-US" sz="2000" dirty="0" smtClean="0">
                <a:solidFill>
                  <a:schemeClr val="accent6"/>
                </a:solidFill>
                <a:latin typeface="Questrial"/>
                <a:ea typeface="Questrial"/>
                <a:cs typeface="Questrial"/>
              </a:rPr>
              <a:t>supplementation</a:t>
            </a:r>
            <a:endParaRPr lang="en-US" sz="2000" dirty="0">
              <a:solidFill>
                <a:schemeClr val="accent6"/>
              </a:solidFill>
              <a:latin typeface="Questrial"/>
              <a:ea typeface="Questrial"/>
              <a:cs typeface="Questrial"/>
            </a:endParaRPr>
          </a:p>
          <a:p>
            <a:pPr marL="171450" indent="-171450">
              <a:buFont typeface="Arial" panose="020B0604020202020204" pitchFamily="34" charset="0"/>
              <a:buChar char="•"/>
            </a:pPr>
            <a:endParaRPr lang="en-US" sz="20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0" name="Rectangle 19"/>
          <p:cNvSpPr/>
          <p:nvPr/>
        </p:nvSpPr>
        <p:spPr>
          <a:xfrm>
            <a:off x="879423" y="1295400"/>
            <a:ext cx="6283377" cy="4237570"/>
          </a:xfrm>
          <a:prstGeom prst="rect">
            <a:avLst/>
          </a:prstGeom>
          <a:noFill/>
          <a:extLst>
            <a:ext uri="{909E8E84-426E-40DD-AFC4-6F175D3DCCD1}">
              <a14:hiddenFill xmlns:a14="http://schemas.microsoft.com/office/drawing/2010/main">
                <a:solidFill>
                  <a:srgbClr val="FFFFFF"/>
                </a:solidFill>
              </a14:hiddenFill>
            </a:ext>
          </a:extLst>
        </p:spPr>
        <p:txBody>
          <a:bodyPr wrap="square">
            <a:spAutoFit/>
          </a:bodyPr>
          <a:lstStyle/>
          <a:p>
            <a:pPr>
              <a:lnSpc>
                <a:spcPct val="114000"/>
              </a:lnSpc>
            </a:pPr>
            <a:r>
              <a:rPr lang="en-US" sz="2800" dirty="0" smtClean="0">
                <a:solidFill>
                  <a:schemeClr val="lt1"/>
                </a:solidFill>
                <a:latin typeface="Questrial"/>
                <a:ea typeface="Questrial"/>
                <a:cs typeface="Questrial"/>
              </a:rPr>
              <a:t>Studies have demonstrated the </a:t>
            </a:r>
            <a:r>
              <a:rPr lang="en-US" sz="2800" dirty="0">
                <a:solidFill>
                  <a:schemeClr val="lt1"/>
                </a:solidFill>
                <a:latin typeface="Questrial"/>
                <a:ea typeface="Questrial"/>
                <a:cs typeface="Questrial"/>
              </a:rPr>
              <a:t>effectiveness of </a:t>
            </a:r>
            <a:r>
              <a:rPr lang="en-US" sz="2800" dirty="0" smtClean="0">
                <a:solidFill>
                  <a:schemeClr val="lt1"/>
                </a:solidFill>
                <a:latin typeface="Questrial"/>
                <a:ea typeface="Questrial"/>
                <a:cs typeface="Questrial"/>
              </a:rPr>
              <a:t>community health workers in </a:t>
            </a:r>
            <a:r>
              <a:rPr lang="en-US" sz="2800" dirty="0">
                <a:solidFill>
                  <a:schemeClr val="lt1"/>
                </a:solidFill>
                <a:latin typeface="Questrial"/>
                <a:ea typeface="Questrial"/>
                <a:cs typeface="Questrial"/>
              </a:rPr>
              <a:t>achieving demonstrable health benefits </a:t>
            </a:r>
            <a:r>
              <a:rPr lang="en-US" sz="2800" dirty="0" smtClean="0">
                <a:solidFill>
                  <a:schemeClr val="lt1"/>
                </a:solidFill>
                <a:latin typeface="Questrial"/>
                <a:ea typeface="Questrial"/>
                <a:cs typeface="Questrial"/>
              </a:rPr>
              <a:t>directly </a:t>
            </a:r>
            <a:r>
              <a:rPr lang="en-US" sz="2800" dirty="0">
                <a:solidFill>
                  <a:schemeClr val="lt1"/>
                </a:solidFill>
                <a:latin typeface="Questrial"/>
                <a:ea typeface="Questrial"/>
                <a:cs typeface="Questrial"/>
              </a:rPr>
              <a:t>related to </a:t>
            </a:r>
            <a:r>
              <a:rPr lang="en-US" sz="2800" dirty="0" smtClean="0">
                <a:solidFill>
                  <a:schemeClr val="lt1"/>
                </a:solidFill>
                <a:latin typeface="Questrial"/>
                <a:ea typeface="Questrial"/>
                <a:cs typeface="Questrial"/>
              </a:rPr>
              <a:t>the </a:t>
            </a:r>
            <a:r>
              <a:rPr lang="en-US" sz="2800" dirty="0">
                <a:solidFill>
                  <a:schemeClr val="lt1"/>
                </a:solidFill>
                <a:latin typeface="Questrial"/>
                <a:ea typeface="Questrial"/>
                <a:cs typeface="Questrial"/>
              </a:rPr>
              <a:t>Millennium Development Goals (MDGs), </a:t>
            </a:r>
            <a:r>
              <a:rPr lang="en-US" sz="2800" dirty="0" smtClean="0">
                <a:solidFill>
                  <a:schemeClr val="lt1"/>
                </a:solidFill>
                <a:latin typeface="Questrial"/>
                <a:ea typeface="Questrial"/>
                <a:cs typeface="Questrial"/>
              </a:rPr>
              <a:t>including </a:t>
            </a:r>
            <a:r>
              <a:rPr lang="en-US" sz="2800" b="1" dirty="0" smtClean="0">
                <a:solidFill>
                  <a:schemeClr val="accent2">
                    <a:lumMod val="20000"/>
                    <a:lumOff val="80000"/>
                  </a:schemeClr>
                </a:solidFill>
                <a:latin typeface="Questrial"/>
                <a:ea typeface="Questrial"/>
                <a:cs typeface="Questrial"/>
              </a:rPr>
              <a:t>reducing child malnutrition and both child and maternal mortality.</a:t>
            </a:r>
            <a:r>
              <a:rPr lang="en-US" sz="2800" dirty="0" smtClean="0">
                <a:solidFill>
                  <a:schemeClr val="accent2">
                    <a:lumMod val="20000"/>
                    <a:lumOff val="80000"/>
                  </a:schemeClr>
                </a:solidFill>
                <a:latin typeface="Questrial"/>
                <a:ea typeface="Questrial"/>
                <a:cs typeface="Questrial"/>
              </a:rPr>
              <a:t> </a:t>
            </a:r>
          </a:p>
          <a:p>
            <a:pPr algn="r"/>
            <a:r>
              <a:rPr lang="en-US" dirty="0" smtClean="0">
                <a:solidFill>
                  <a:schemeClr val="lt1"/>
                </a:solidFill>
                <a:latin typeface="Questrial"/>
                <a:ea typeface="Questrial"/>
                <a:cs typeface="Questrial"/>
              </a:rPr>
              <a:t>- </a:t>
            </a:r>
            <a:r>
              <a:rPr lang="en-US" dirty="0">
                <a:solidFill>
                  <a:schemeClr val="lt1"/>
                </a:solidFill>
                <a:latin typeface="Questrial"/>
                <a:ea typeface="Questrial"/>
                <a:cs typeface="Questrial"/>
              </a:rPr>
              <a:t>Perry and </a:t>
            </a:r>
            <a:r>
              <a:rPr lang="en-US" dirty="0" err="1" smtClean="0">
                <a:solidFill>
                  <a:schemeClr val="lt1"/>
                </a:solidFill>
                <a:latin typeface="Questrial"/>
                <a:ea typeface="Questrial"/>
                <a:cs typeface="Questrial"/>
              </a:rPr>
              <a:t>Zulliger</a:t>
            </a:r>
            <a:r>
              <a:rPr lang="en-US" dirty="0">
                <a:solidFill>
                  <a:schemeClr val="lt1"/>
                </a:solidFill>
                <a:latin typeface="Questrial"/>
                <a:ea typeface="Questrial"/>
                <a:cs typeface="Questrial"/>
              </a:rPr>
              <a:t> </a:t>
            </a:r>
            <a:r>
              <a:rPr lang="en-US" dirty="0" smtClean="0">
                <a:solidFill>
                  <a:schemeClr val="lt1"/>
                </a:solidFill>
                <a:latin typeface="Questrial"/>
                <a:ea typeface="Questrial"/>
                <a:cs typeface="Questrial"/>
              </a:rPr>
              <a:t>(2012)</a:t>
            </a:r>
            <a:endParaRPr lang="en-US" dirty="0">
              <a:solidFill>
                <a:schemeClr val="lt1"/>
              </a:solidFill>
              <a:latin typeface="Questrial"/>
              <a:ea typeface="Questrial"/>
              <a:cs typeface="Questrial"/>
            </a:endParaRPr>
          </a:p>
        </p:txBody>
      </p:sp>
    </p:spTree>
    <p:extLst>
      <p:ext uri="{BB962C8B-B14F-4D97-AF65-F5344CB8AC3E}">
        <p14:creationId xmlns:p14="http://schemas.microsoft.com/office/powerpoint/2010/main" val="16058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30" name="Shape 330"/>
          <p:cNvSpPr txBox="1">
            <a:spLocks noGrp="1"/>
          </p:cNvSpPr>
          <p:nvPr>
            <p:ph type="body" idx="1"/>
          </p:nvPr>
        </p:nvSpPr>
        <p:spPr>
          <a:xfrm>
            <a:off x="447674" y="1845885"/>
            <a:ext cx="5257801" cy="4648200"/>
          </a:xfrm>
          <a:prstGeom prst="rect">
            <a:avLst/>
          </a:prstGeom>
          <a:noFill/>
        </p:spPr>
        <p:txBody>
          <a:bodyPr lIns="91425" tIns="91425" rIns="91425" bIns="91425" anchor="t" anchorCtr="0">
            <a:noAutofit/>
          </a:bodyPr>
          <a:lstStyle/>
          <a:p>
            <a:pPr marL="0" lvl="0" indent="0" rtl="0">
              <a:lnSpc>
                <a:spcPct val="114000"/>
              </a:lnSpc>
              <a:spcBef>
                <a:spcPts val="0"/>
              </a:spcBef>
              <a:buNone/>
            </a:pPr>
            <a:endParaRPr lang="en" dirty="0">
              <a:latin typeface="Questrial" panose="020B0604020202020204" charset="0"/>
            </a:endParaRPr>
          </a:p>
          <a:p>
            <a:pPr marL="0" lvl="0" indent="0">
              <a:lnSpc>
                <a:spcPct val="114000"/>
              </a:lnSpc>
              <a:spcBef>
                <a:spcPts val="0"/>
              </a:spcBef>
              <a:buNone/>
            </a:pPr>
            <a:r>
              <a:rPr lang="en" dirty="0" smtClean="0">
                <a:solidFill>
                  <a:schemeClr val="accent6"/>
                </a:solidFill>
                <a:latin typeface="Questrial" panose="020B0604020202020204" charset="0"/>
              </a:rPr>
              <a:t>By making basic primary care available at the community level, </a:t>
            </a:r>
            <a:r>
              <a:rPr lang="en" dirty="0">
                <a:solidFill>
                  <a:schemeClr val="accent6"/>
                </a:solidFill>
                <a:latin typeface="Questrial" panose="020B0604020202020204" charset="0"/>
              </a:rPr>
              <a:t>CHWs make </a:t>
            </a:r>
            <a:r>
              <a:rPr lang="en" dirty="0" smtClean="0">
                <a:solidFill>
                  <a:schemeClr val="accent6"/>
                </a:solidFill>
                <a:latin typeface="Questrial" panose="020B0604020202020204" charset="0"/>
              </a:rPr>
              <a:t>it possible for women and children to receive the services they need for better health outcomes. </a:t>
            </a:r>
          </a:p>
          <a:p>
            <a:pPr marL="0" lvl="0" indent="0">
              <a:lnSpc>
                <a:spcPct val="114000"/>
              </a:lnSpc>
              <a:spcBef>
                <a:spcPts val="0"/>
              </a:spcBef>
              <a:buNone/>
            </a:pPr>
            <a:endParaRPr lang="en" dirty="0">
              <a:solidFill>
                <a:schemeClr val="accent6"/>
              </a:solidFill>
              <a:latin typeface="Questrial" panose="020B0604020202020204" charset="0"/>
            </a:endParaRPr>
          </a:p>
          <a:p>
            <a:pPr marL="0" lvl="0" indent="0">
              <a:lnSpc>
                <a:spcPct val="114000"/>
              </a:lnSpc>
              <a:spcBef>
                <a:spcPts val="0"/>
              </a:spcBef>
              <a:buNone/>
            </a:pPr>
            <a:r>
              <a:rPr lang="en" dirty="0" smtClean="0">
                <a:solidFill>
                  <a:schemeClr val="accent6"/>
                </a:solidFill>
                <a:latin typeface="Questrial" panose="020B0604020202020204" charset="0"/>
              </a:rPr>
              <a:t>Frequently </a:t>
            </a:r>
            <a:r>
              <a:rPr lang="en" dirty="0">
                <a:solidFill>
                  <a:schemeClr val="accent6"/>
                </a:solidFill>
                <a:latin typeface="Questrial" panose="020B0604020202020204" charset="0"/>
              </a:rPr>
              <a:t>based in the communities where they are from, </a:t>
            </a:r>
            <a:r>
              <a:rPr lang="en" dirty="0" smtClean="0">
                <a:solidFill>
                  <a:schemeClr val="accent6"/>
                </a:solidFill>
                <a:latin typeface="Questrial" panose="020B0604020202020204" charset="0"/>
              </a:rPr>
              <a:t> community health workers (</a:t>
            </a:r>
            <a:r>
              <a:rPr lang="en-US" dirty="0" err="1" smtClean="0">
                <a:solidFill>
                  <a:schemeClr val="accent6"/>
                </a:solidFill>
                <a:latin typeface="Questrial" panose="020B0604020202020204" charset="0"/>
              </a:rPr>
              <a:t>CHWs</a:t>
            </a:r>
            <a:r>
              <a:rPr lang="en-US" dirty="0" smtClean="0">
                <a:solidFill>
                  <a:schemeClr val="accent6"/>
                </a:solidFill>
                <a:latin typeface="Questrial" panose="020B0604020202020204" charset="0"/>
              </a:rPr>
              <a:t>) </a:t>
            </a:r>
            <a:r>
              <a:rPr lang="en-US" dirty="0">
                <a:solidFill>
                  <a:schemeClr val="accent6"/>
                </a:solidFill>
                <a:latin typeface="Questrial" panose="020B0604020202020204" charset="0"/>
                <a:sym typeface="Calibri"/>
              </a:rPr>
              <a:t>have </a:t>
            </a:r>
            <a:r>
              <a:rPr lang="en-US" dirty="0" smtClean="0">
                <a:solidFill>
                  <a:schemeClr val="accent6"/>
                </a:solidFill>
                <a:latin typeface="Questrial" panose="020B0604020202020204" charset="0"/>
                <a:sym typeface="Calibri"/>
              </a:rPr>
              <a:t>direct </a:t>
            </a:r>
            <a:r>
              <a:rPr lang="en-US" dirty="0">
                <a:solidFill>
                  <a:schemeClr val="accent6"/>
                </a:solidFill>
                <a:latin typeface="Questrial" panose="020B0604020202020204" charset="0"/>
                <a:sym typeface="Calibri"/>
              </a:rPr>
              <a:t>access </a:t>
            </a:r>
            <a:r>
              <a:rPr lang="en-US" dirty="0" smtClean="0">
                <a:solidFill>
                  <a:schemeClr val="accent6"/>
                </a:solidFill>
                <a:latin typeface="Questrial" panose="020B0604020202020204" charset="0"/>
                <a:sym typeface="Calibri"/>
              </a:rPr>
              <a:t>to </a:t>
            </a:r>
            <a:r>
              <a:rPr lang="en-US" dirty="0">
                <a:solidFill>
                  <a:schemeClr val="accent6"/>
                </a:solidFill>
                <a:latin typeface="Questrial" panose="020B0604020202020204" charset="0"/>
                <a:sym typeface="Calibri"/>
              </a:rPr>
              <a:t>the community </a:t>
            </a:r>
            <a:r>
              <a:rPr lang="en-US" dirty="0" smtClean="0">
                <a:solidFill>
                  <a:schemeClr val="accent6"/>
                </a:solidFill>
                <a:latin typeface="Questrial" panose="020B0604020202020204" charset="0"/>
                <a:sym typeface="Calibri"/>
              </a:rPr>
              <a:t>and can link with other </a:t>
            </a:r>
            <a:r>
              <a:rPr lang="en-US" dirty="0">
                <a:solidFill>
                  <a:schemeClr val="accent6"/>
                </a:solidFill>
                <a:latin typeface="Questrial" panose="020B0604020202020204" charset="0"/>
                <a:sym typeface="Calibri"/>
              </a:rPr>
              <a:t>nutrition-related community-based </a:t>
            </a:r>
            <a:r>
              <a:rPr lang="en-US" dirty="0" smtClean="0">
                <a:solidFill>
                  <a:schemeClr val="accent6"/>
                </a:solidFill>
                <a:latin typeface="Questrial" panose="020B0604020202020204" charset="0"/>
                <a:sym typeface="Calibri"/>
              </a:rPr>
              <a:t>service providers. </a:t>
            </a:r>
            <a:r>
              <a:rPr lang="en-US" dirty="0">
                <a:solidFill>
                  <a:schemeClr val="accent6"/>
                </a:solidFill>
                <a:latin typeface="Questrial" panose="020B0604020202020204" charset="0"/>
                <a:sym typeface="Calibri"/>
              </a:rPr>
              <a:t>They can </a:t>
            </a:r>
            <a:r>
              <a:rPr lang="en" dirty="0">
                <a:solidFill>
                  <a:schemeClr val="accent6"/>
                </a:solidFill>
                <a:latin typeface="Questrial" panose="020B0604020202020204" charset="0"/>
              </a:rPr>
              <a:t>provide clients with </a:t>
            </a:r>
            <a:r>
              <a:rPr lang="en" dirty="0" smtClean="0">
                <a:solidFill>
                  <a:schemeClr val="accent6"/>
                </a:solidFill>
                <a:latin typeface="Questrial" panose="020B0604020202020204" charset="0"/>
              </a:rPr>
              <a:t>a range of services such as medical care, information, </a:t>
            </a:r>
            <a:r>
              <a:rPr lang="en-US" dirty="0" smtClean="0">
                <a:solidFill>
                  <a:schemeClr val="accent6"/>
                </a:solidFill>
                <a:latin typeface="Questrial" panose="020B0604020202020204" charset="0"/>
              </a:rPr>
              <a:t>counseling</a:t>
            </a:r>
            <a:r>
              <a:rPr lang="en" dirty="0" smtClean="0">
                <a:solidFill>
                  <a:schemeClr val="accent6"/>
                </a:solidFill>
                <a:latin typeface="Questrial" panose="020B0604020202020204" charset="0"/>
              </a:rPr>
              <a:t>, and referral.</a:t>
            </a:r>
            <a:r>
              <a:rPr lang="en-US" dirty="0" smtClean="0">
                <a:solidFill>
                  <a:schemeClr val="accent6"/>
                </a:solidFill>
                <a:latin typeface="Questrial" panose="020B0604020202020204" charset="0"/>
                <a:sym typeface="Calibri"/>
              </a:rPr>
              <a:t> </a:t>
            </a:r>
            <a:endParaRPr lang="en-US" dirty="0">
              <a:solidFill>
                <a:schemeClr val="accent6"/>
              </a:solidFill>
              <a:latin typeface="Questrial" panose="020B0604020202020204" charset="0"/>
              <a:sym typeface="Calibri"/>
            </a:endParaRPr>
          </a:p>
          <a:p>
            <a:pPr marL="0" lvl="0" indent="0">
              <a:lnSpc>
                <a:spcPct val="114000"/>
              </a:lnSpc>
              <a:spcBef>
                <a:spcPts val="0"/>
              </a:spcBef>
              <a:buNone/>
            </a:pPr>
            <a:endParaRPr lang="en-US" dirty="0">
              <a:solidFill>
                <a:schemeClr val="accent6"/>
              </a:solidFill>
              <a:latin typeface="Questrial" panose="020B0604020202020204" charset="0"/>
              <a:sym typeface="Calibri"/>
            </a:endParaRPr>
          </a:p>
          <a:p>
            <a:pPr marL="0" lvl="0" indent="0">
              <a:lnSpc>
                <a:spcPct val="114000"/>
              </a:lnSpc>
              <a:spcBef>
                <a:spcPts val="0"/>
              </a:spcBef>
              <a:buNone/>
            </a:pPr>
            <a:r>
              <a:rPr lang="en-US" dirty="0" smtClean="0">
                <a:solidFill>
                  <a:schemeClr val="accent6"/>
                </a:solidFill>
                <a:latin typeface="Questrial" panose="020B0604020202020204" charset="0"/>
                <a:sym typeface="Calibri"/>
              </a:rPr>
              <a:t>However</a:t>
            </a:r>
            <a:r>
              <a:rPr lang="en-US" dirty="0">
                <a:solidFill>
                  <a:schemeClr val="accent6"/>
                </a:solidFill>
                <a:latin typeface="Questrial" panose="020B0604020202020204" charset="0"/>
                <a:sym typeface="Calibri"/>
              </a:rPr>
              <a:t>, </a:t>
            </a:r>
            <a:r>
              <a:rPr lang="en-US" dirty="0" smtClean="0">
                <a:solidFill>
                  <a:schemeClr val="accent6"/>
                </a:solidFill>
                <a:latin typeface="Questrial" panose="020B0604020202020204" charset="0"/>
                <a:sym typeface="Calibri"/>
              </a:rPr>
              <a:t>CHWs </a:t>
            </a:r>
            <a:r>
              <a:rPr lang="en-US" dirty="0">
                <a:solidFill>
                  <a:schemeClr val="accent6"/>
                </a:solidFill>
                <a:latin typeface="Questrial" panose="020B0604020202020204" charset="0"/>
                <a:sym typeface="Calibri"/>
              </a:rPr>
              <a:t>are often expected to carry out a wide range of interventions with limited time, resources, and </a:t>
            </a:r>
            <a:r>
              <a:rPr lang="en-US" dirty="0" smtClean="0">
                <a:solidFill>
                  <a:schemeClr val="accent6"/>
                </a:solidFill>
                <a:latin typeface="Questrial" panose="020B0604020202020204" charset="0"/>
                <a:sym typeface="Calibri"/>
              </a:rPr>
              <a:t>remuneration. </a:t>
            </a:r>
            <a:r>
              <a:rPr lang="en-US" dirty="0" smtClean="0">
                <a:solidFill>
                  <a:schemeClr val="accent6"/>
                </a:solidFill>
                <a:latin typeface="Questrial" panose="020B0604020202020204" charset="0"/>
              </a:rPr>
              <a:t>They need </a:t>
            </a:r>
            <a:r>
              <a:rPr lang="en-US" dirty="0">
                <a:solidFill>
                  <a:schemeClr val="accent6"/>
                </a:solidFill>
                <a:latin typeface="Questrial" panose="020B0604020202020204" charset="0"/>
              </a:rPr>
              <a:t>appropriate academic curricula, training programs, and  support systems – including systems for monitoring, supporting, and </a:t>
            </a:r>
            <a:r>
              <a:rPr lang="en-US" dirty="0" smtClean="0">
                <a:solidFill>
                  <a:schemeClr val="accent6"/>
                </a:solidFill>
                <a:latin typeface="Questrial" panose="020B0604020202020204" charset="0"/>
              </a:rPr>
              <a:t>mentoring. </a:t>
            </a:r>
            <a:r>
              <a:rPr lang="en" dirty="0" smtClean="0">
                <a:solidFill>
                  <a:schemeClr val="accent6"/>
                </a:solidFill>
                <a:latin typeface="Questrial" panose="020B0604020202020204" charset="0"/>
              </a:rPr>
              <a:t>Countries </a:t>
            </a:r>
            <a:r>
              <a:rPr lang="en" dirty="0">
                <a:solidFill>
                  <a:schemeClr val="accent6"/>
                </a:solidFill>
                <a:latin typeface="Questrial" panose="020B0604020202020204" charset="0"/>
              </a:rPr>
              <a:t>like </a:t>
            </a:r>
            <a:r>
              <a:rPr lang="en" b="1" dirty="0" smtClean="0">
                <a:solidFill>
                  <a:schemeClr val="accent2">
                    <a:lumMod val="75000"/>
                  </a:schemeClr>
                </a:solidFill>
                <a:latin typeface="Questrial"/>
                <a:ea typeface="Questrial"/>
                <a:cs typeface="Questrial"/>
              </a:rPr>
              <a:t>Zambia</a:t>
            </a:r>
            <a:r>
              <a:rPr lang="en" dirty="0" smtClean="0">
                <a:solidFill>
                  <a:schemeClr val="accent2">
                    <a:lumMod val="75000"/>
                  </a:schemeClr>
                </a:solidFill>
                <a:latin typeface="Questrial" panose="020B0604020202020204" charset="0"/>
              </a:rPr>
              <a:t> </a:t>
            </a:r>
            <a:r>
              <a:rPr lang="en" dirty="0">
                <a:solidFill>
                  <a:schemeClr val="accent6"/>
                </a:solidFill>
                <a:latin typeface="Questrial" panose="020B0604020202020204" charset="0"/>
              </a:rPr>
              <a:t>must take this into consideration as they scale up and expand the services provided by CHWs.</a:t>
            </a:r>
          </a:p>
        </p:txBody>
      </p:sp>
      <p:pic>
        <p:nvPicPr>
          <p:cNvPr id="5" name="Picture 2" descr="http://scrubsmag.mindovermediallc.netdna-cdn.com/wp-content/uploads/confused-nurse-in-silhouette.jpg"/>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13423" r="14094"/>
          <a:stretch/>
        </p:blipFill>
        <p:spPr bwMode="auto">
          <a:xfrm>
            <a:off x="5852160" y="4038600"/>
            <a:ext cx="3291839" cy="2819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7674" y="304800"/>
            <a:ext cx="8315326" cy="1384995"/>
          </a:xfrm>
          <a:prstGeom prst="rect">
            <a:avLst/>
          </a:prstGeom>
          <a:noFill/>
        </p:spPr>
        <p:txBody>
          <a:bodyPr wrap="square" rtlCol="0">
            <a:spAutoFit/>
          </a:bodyPr>
          <a:lstStyle/>
          <a:p>
            <a:r>
              <a:rPr lang="en" sz="2800" b="1" dirty="0">
                <a:solidFill>
                  <a:schemeClr val="accent2">
                    <a:lumMod val="75000"/>
                  </a:schemeClr>
                </a:solidFill>
                <a:latin typeface="Questrial"/>
                <a:ea typeface="Questrial"/>
                <a:cs typeface="Questrial"/>
              </a:rPr>
              <a:t>Community </a:t>
            </a:r>
            <a:r>
              <a:rPr lang="en" sz="2800" b="1" dirty="0" smtClean="0">
                <a:solidFill>
                  <a:schemeClr val="accent2">
                    <a:lumMod val="75000"/>
                  </a:schemeClr>
                </a:solidFill>
                <a:latin typeface="Questrial"/>
                <a:ea typeface="Questrial"/>
                <a:cs typeface="Questrial"/>
              </a:rPr>
              <a:t>health workers </a:t>
            </a:r>
            <a:r>
              <a:rPr lang="en-US" sz="2800" b="1" dirty="0" smtClean="0">
                <a:solidFill>
                  <a:schemeClr val="accent2">
                    <a:lumMod val="75000"/>
                  </a:schemeClr>
                </a:solidFill>
                <a:latin typeface="Questrial"/>
                <a:ea typeface="Questrial"/>
                <a:cs typeface="Questrial"/>
              </a:rPr>
              <a:t>play </a:t>
            </a:r>
            <a:r>
              <a:rPr lang="en-US" sz="2800" b="1" dirty="0">
                <a:solidFill>
                  <a:schemeClr val="accent2">
                    <a:lumMod val="75000"/>
                  </a:schemeClr>
                </a:solidFill>
                <a:latin typeface="Questrial"/>
                <a:ea typeface="Questrial"/>
                <a:cs typeface="Questrial"/>
              </a:rPr>
              <a:t>a critical role </a:t>
            </a:r>
            <a:r>
              <a:rPr lang="en-US" sz="2800" dirty="0">
                <a:solidFill>
                  <a:schemeClr val="accent6"/>
                </a:solidFill>
                <a:latin typeface="Questrial"/>
                <a:ea typeface="Questrial"/>
                <a:cs typeface="Questrial"/>
              </a:rPr>
              <a:t>in providing these proven, evidence-based, cost-effective interventions.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01"/>
          <p:cNvSpPr/>
          <p:nvPr/>
        </p:nvSpPr>
        <p:spPr>
          <a:xfrm>
            <a:off x="381000" y="2057400"/>
            <a:ext cx="5257799" cy="3962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28432"/>
              </a:buClr>
              <a:buSzPct val="25000"/>
              <a:buFont typeface="Questrial"/>
              <a:buNone/>
            </a:pPr>
            <a:endParaRPr lang="en-US" sz="2400" dirty="0" smtClean="0">
              <a:solidFill>
                <a:schemeClr val="accent3"/>
              </a:solidFill>
              <a:latin typeface="Questrial"/>
              <a:ea typeface="Questrial"/>
              <a:cs typeface="Questrial"/>
              <a:sym typeface="Questrial"/>
            </a:endParaRPr>
          </a:p>
          <a:p>
            <a:pPr lvl="0">
              <a:lnSpc>
                <a:spcPct val="114000"/>
              </a:lnSpc>
              <a:buClr>
                <a:srgbClr val="E28432"/>
              </a:buClr>
              <a:buSzPct val="25000"/>
            </a:pPr>
            <a:r>
              <a:rPr lang="en-US" dirty="0" smtClean="0">
                <a:solidFill>
                  <a:schemeClr val="accent6"/>
                </a:solidFill>
                <a:latin typeface="Questrial" panose="020B0604020202020204" charset="0"/>
                <a:sym typeface="Questrial"/>
              </a:rPr>
              <a:t>To begin to </a:t>
            </a:r>
            <a:r>
              <a:rPr lang="en-US" dirty="0">
                <a:solidFill>
                  <a:schemeClr val="accent6"/>
                </a:solidFill>
                <a:latin typeface="Questrial" panose="020B0604020202020204" charset="0"/>
                <a:sym typeface="Questrial"/>
              </a:rPr>
              <a:t>fill this </a:t>
            </a:r>
            <a:r>
              <a:rPr lang="en-US" dirty="0" smtClean="0">
                <a:solidFill>
                  <a:schemeClr val="accent6"/>
                </a:solidFill>
                <a:latin typeface="Questrial" panose="020B0604020202020204" charset="0"/>
                <a:sym typeface="Questrial"/>
              </a:rPr>
              <a:t>void, the two USAID-funded projects - </a:t>
            </a:r>
            <a:r>
              <a:rPr lang="en-US" b="1" dirty="0" smtClean="0">
                <a:solidFill>
                  <a:schemeClr val="accent6"/>
                </a:solidFill>
                <a:latin typeface="Questrial" panose="020B0604020202020204" charset="0"/>
                <a:sym typeface="Questrial"/>
              </a:rPr>
              <a:t>Advancing </a:t>
            </a:r>
            <a:r>
              <a:rPr lang="en-US" b="1" dirty="0">
                <a:solidFill>
                  <a:schemeClr val="accent6"/>
                </a:solidFill>
                <a:latin typeface="Questrial" panose="020B0604020202020204" charset="0"/>
                <a:sym typeface="Questrial"/>
              </a:rPr>
              <a:t>Partners and Communities (APC) </a:t>
            </a:r>
            <a:r>
              <a:rPr lang="en-US" b="1" dirty="0" smtClean="0">
                <a:solidFill>
                  <a:schemeClr val="accent6"/>
                </a:solidFill>
                <a:latin typeface="Questrial" panose="020B0604020202020204" charset="0"/>
                <a:sym typeface="Questrial"/>
              </a:rPr>
              <a:t> </a:t>
            </a:r>
            <a:r>
              <a:rPr lang="en-US" dirty="0" smtClean="0">
                <a:solidFill>
                  <a:schemeClr val="accent6"/>
                </a:solidFill>
                <a:latin typeface="Questrial" panose="020B0604020202020204" charset="0"/>
                <a:sym typeface="Questrial"/>
              </a:rPr>
              <a:t>and</a:t>
            </a:r>
            <a:r>
              <a:rPr lang="en-US" b="1" dirty="0" smtClean="0">
                <a:solidFill>
                  <a:schemeClr val="accent6"/>
                </a:solidFill>
                <a:latin typeface="Questrial" panose="020B0604020202020204" charset="0"/>
                <a:sym typeface="Questrial"/>
              </a:rPr>
              <a:t> Strengthening </a:t>
            </a:r>
            <a:r>
              <a:rPr lang="en-US" b="1" dirty="0">
                <a:solidFill>
                  <a:schemeClr val="accent6"/>
                </a:solidFill>
                <a:latin typeface="Questrial" panose="020B0604020202020204" charset="0"/>
                <a:sym typeface="Questrial"/>
              </a:rPr>
              <a:t>Partnerships </a:t>
            </a:r>
            <a:r>
              <a:rPr lang="en-US" b="1" dirty="0" smtClean="0">
                <a:solidFill>
                  <a:schemeClr val="accent6"/>
                </a:solidFill>
                <a:latin typeface="Questrial" panose="020B0604020202020204" charset="0"/>
                <a:sym typeface="Questrial"/>
              </a:rPr>
              <a:t>, Results, </a:t>
            </a:r>
            <a:r>
              <a:rPr lang="en-US" b="1" dirty="0">
                <a:solidFill>
                  <a:schemeClr val="accent6"/>
                </a:solidFill>
                <a:latin typeface="Questrial" panose="020B0604020202020204" charset="0"/>
                <a:sym typeface="Questrial"/>
              </a:rPr>
              <a:t>and Innovations in Nutrition Globally (SPRING) </a:t>
            </a:r>
            <a:r>
              <a:rPr lang="en-US" b="1" dirty="0" smtClean="0">
                <a:solidFill>
                  <a:schemeClr val="accent6"/>
                </a:solidFill>
                <a:latin typeface="Questrial" panose="020B0604020202020204" charset="0"/>
                <a:sym typeface="Questrial"/>
              </a:rPr>
              <a:t>- </a:t>
            </a:r>
            <a:r>
              <a:rPr lang="en-US" dirty="0" smtClean="0">
                <a:solidFill>
                  <a:schemeClr val="accent6"/>
                </a:solidFill>
                <a:latin typeface="Questrial" panose="020B0604020202020204" charset="0"/>
                <a:sym typeface="Questrial"/>
              </a:rPr>
              <a:t>collaborated </a:t>
            </a:r>
            <a:r>
              <a:rPr lang="en-US" dirty="0">
                <a:solidFill>
                  <a:schemeClr val="accent6"/>
                </a:solidFill>
                <a:latin typeface="Questrial" panose="020B0604020202020204" charset="0"/>
                <a:sym typeface="Questrial"/>
              </a:rPr>
              <a:t>to conduct a desk review of </a:t>
            </a:r>
            <a:r>
              <a:rPr lang="en-US" dirty="0">
                <a:solidFill>
                  <a:schemeClr val="accent6"/>
                </a:solidFill>
                <a:latin typeface="Questrial" panose="020B0604020202020204" charset="0"/>
              </a:rPr>
              <a:t>existing policies and documents related to community health </a:t>
            </a:r>
            <a:r>
              <a:rPr lang="en-US" dirty="0" smtClean="0">
                <a:solidFill>
                  <a:schemeClr val="accent6"/>
                </a:solidFill>
                <a:latin typeface="Questrial" panose="020B0604020202020204" charset="0"/>
              </a:rPr>
              <a:t>systems</a:t>
            </a:r>
            <a:r>
              <a:rPr lang="en-US" dirty="0" smtClean="0">
                <a:solidFill>
                  <a:schemeClr val="accent6"/>
                </a:solidFill>
                <a:latin typeface="Questrial" panose="020B0604020202020204" charset="0"/>
                <a:sym typeface="Questrial"/>
              </a:rPr>
              <a:t>. </a:t>
            </a:r>
          </a:p>
          <a:p>
            <a:pPr marL="0" marR="0" lvl="0" indent="0" algn="l" rtl="0">
              <a:lnSpc>
                <a:spcPct val="114000"/>
              </a:lnSpc>
              <a:spcBef>
                <a:spcPts val="0"/>
              </a:spcBef>
              <a:spcAft>
                <a:spcPts val="0"/>
              </a:spcAft>
              <a:buClr>
                <a:srgbClr val="E28432"/>
              </a:buClr>
              <a:buSzPct val="25000"/>
              <a:buFont typeface="Questrial"/>
              <a:buNone/>
            </a:pPr>
            <a:endParaRPr lang="en-US" dirty="0">
              <a:solidFill>
                <a:schemeClr val="accent6"/>
              </a:solidFill>
              <a:latin typeface="Questrial" panose="020B0604020202020204" charset="0"/>
              <a:sym typeface="Questrial"/>
            </a:endParaRPr>
          </a:p>
          <a:p>
            <a:pPr marL="0" marR="0" lvl="0" indent="0" algn="l" rtl="0">
              <a:lnSpc>
                <a:spcPct val="114000"/>
              </a:lnSpc>
              <a:spcBef>
                <a:spcPts val="0"/>
              </a:spcBef>
              <a:spcAft>
                <a:spcPts val="0"/>
              </a:spcAft>
              <a:buClr>
                <a:srgbClr val="E28432"/>
              </a:buClr>
              <a:buSzPct val="25000"/>
              <a:buFont typeface="Questrial"/>
              <a:buNone/>
            </a:pPr>
            <a:r>
              <a:rPr lang="en-US" dirty="0" smtClean="0">
                <a:solidFill>
                  <a:schemeClr val="accent6"/>
                </a:solidFill>
                <a:latin typeface="Questrial" panose="020B0604020202020204" charset="0"/>
              </a:rPr>
              <a:t>Due </a:t>
            </a:r>
            <a:r>
              <a:rPr lang="en-US" dirty="0">
                <a:solidFill>
                  <a:schemeClr val="accent6"/>
                </a:solidFill>
                <a:latin typeface="Questrial" panose="020B0604020202020204" charset="0"/>
              </a:rPr>
              <a:t>to the diversity and magnitude of community health programs in a given country, </a:t>
            </a:r>
            <a:r>
              <a:rPr lang="en-US" dirty="0" smtClean="0">
                <a:solidFill>
                  <a:schemeClr val="accent6"/>
                </a:solidFill>
                <a:latin typeface="Questrial" panose="020B0604020202020204" charset="0"/>
              </a:rPr>
              <a:t>we collected information </a:t>
            </a:r>
            <a:r>
              <a:rPr lang="en-US" dirty="0">
                <a:solidFill>
                  <a:schemeClr val="accent6"/>
                </a:solidFill>
                <a:latin typeface="Questrial" panose="020B0604020202020204" charset="0"/>
              </a:rPr>
              <a:t>based on individual country policies/strategies that comprise the key areas of a community health system and not the realities of program implementation. Due to funding and timing, we </a:t>
            </a:r>
            <a:r>
              <a:rPr lang="en-US" dirty="0" smtClean="0">
                <a:solidFill>
                  <a:schemeClr val="accent6"/>
                </a:solidFill>
                <a:latin typeface="Questrial" panose="020B0604020202020204" charset="0"/>
              </a:rPr>
              <a:t>focused </a:t>
            </a:r>
            <a:r>
              <a:rPr lang="en-US" dirty="0">
                <a:solidFill>
                  <a:schemeClr val="accent6"/>
                </a:solidFill>
                <a:latin typeface="Questrial" panose="020B0604020202020204" charset="0"/>
              </a:rPr>
              <a:t>on national public sector programs, and only when possible, </a:t>
            </a:r>
            <a:r>
              <a:rPr lang="en-US" dirty="0" smtClean="0">
                <a:solidFill>
                  <a:schemeClr val="accent6"/>
                </a:solidFill>
                <a:latin typeface="Questrial" panose="020B0604020202020204" charset="0"/>
              </a:rPr>
              <a:t>captured </a:t>
            </a:r>
            <a:r>
              <a:rPr lang="en-US" dirty="0">
                <a:solidFill>
                  <a:schemeClr val="accent6"/>
                </a:solidFill>
                <a:latin typeface="Questrial" panose="020B0604020202020204" charset="0"/>
              </a:rPr>
              <a:t>community-based private sector health programs operating </a:t>
            </a:r>
            <a:r>
              <a:rPr lang="en-US" dirty="0" smtClean="0">
                <a:solidFill>
                  <a:schemeClr val="accent6"/>
                </a:solidFill>
                <a:latin typeface="Questrial" panose="020B0604020202020204" charset="0"/>
              </a:rPr>
              <a:t>at scale</a:t>
            </a:r>
            <a:r>
              <a:rPr lang="en-US" dirty="0">
                <a:solidFill>
                  <a:schemeClr val="accent6"/>
                </a:solidFill>
                <a:latin typeface="Questrial" panose="020B0604020202020204" charset="0"/>
              </a:rPr>
              <a:t>. </a:t>
            </a:r>
            <a:endParaRPr lang="en-US" dirty="0" smtClean="0">
              <a:solidFill>
                <a:schemeClr val="accent6"/>
              </a:solidFill>
              <a:latin typeface="Questrial" panose="020B0604020202020204" charset="0"/>
            </a:endParaRPr>
          </a:p>
        </p:txBody>
      </p:sp>
      <p:pic>
        <p:nvPicPr>
          <p:cNvPr id="5" name="Picture 2" descr="https://encrypted-tbn2.gstatic.com/images?q=tbn:ANd9GcSvrU8j7naU3gS3MnjRmkzhDuAL_zyBvzQsxMp2nsV0UJWgY6A0"/>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0" b="100000" l="870" r="100000">
                        <a14:foregroundMark x1="19130" y1="60455" x2="19130" y2="60455"/>
                        <a14:foregroundMark x1="42174" y1="59545" x2="42174" y2="59545"/>
                        <a14:foregroundMark x1="58261" y1="57273" x2="58261" y2="57273"/>
                        <a14:foregroundMark x1="78261" y1="55909" x2="78261" y2="55909"/>
                        <a14:foregroundMark x1="73913" y1="30000" x2="73913" y2="30000"/>
                        <a14:foregroundMark x1="66522" y1="15000" x2="66522" y2="15000"/>
                      </a14:backgroundRemoval>
                    </a14:imgEffect>
                  </a14:imgLayer>
                </a14:imgProps>
              </a:ext>
              <a:ext uri="{28A0092B-C50C-407E-A947-70E740481C1C}">
                <a14:useLocalDpi xmlns:a14="http://schemas.microsoft.com/office/drawing/2010/main" val="0"/>
              </a:ext>
            </a:extLst>
          </a:blip>
          <a:srcRect/>
          <a:stretch>
            <a:fillRect/>
          </a:stretch>
        </p:blipFill>
        <p:spPr bwMode="auto">
          <a:xfrm>
            <a:off x="6705600" y="4705349"/>
            <a:ext cx="1872096" cy="17907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304800"/>
            <a:ext cx="8382000" cy="1600438"/>
          </a:xfrm>
          <a:prstGeom prst="rect">
            <a:avLst/>
          </a:prstGeom>
          <a:noFill/>
        </p:spPr>
        <p:txBody>
          <a:bodyPr wrap="square" rtlCol="0">
            <a:spAutoFit/>
          </a:bodyPr>
          <a:lstStyle/>
          <a:p>
            <a:r>
              <a:rPr lang="en-US" sz="2800" b="1" dirty="0">
                <a:solidFill>
                  <a:schemeClr val="accent2">
                    <a:lumMod val="75000"/>
                  </a:schemeClr>
                </a:solidFill>
                <a:latin typeface="Questrial"/>
                <a:ea typeface="Questrial"/>
                <a:cs typeface="Questrial"/>
                <a:sym typeface="Questrial"/>
              </a:rPr>
              <a:t>Informa</a:t>
            </a:r>
            <a:r>
              <a:rPr lang="en-US" sz="2800" b="1" dirty="0">
                <a:solidFill>
                  <a:schemeClr val="accent2">
                    <a:lumMod val="75000"/>
                  </a:schemeClr>
                </a:solidFill>
                <a:latin typeface="Questrial"/>
                <a:ea typeface="Questrial"/>
                <a:cs typeface="Questrial"/>
              </a:rPr>
              <a:t>ti</a:t>
            </a:r>
            <a:r>
              <a:rPr lang="en-US" sz="2800" b="1" dirty="0">
                <a:solidFill>
                  <a:schemeClr val="accent2">
                    <a:lumMod val="75000"/>
                  </a:schemeClr>
                </a:solidFill>
                <a:latin typeface="Questrial"/>
                <a:ea typeface="Questrial"/>
                <a:cs typeface="Questrial"/>
                <a:sym typeface="Questrial"/>
              </a:rPr>
              <a:t>on</a:t>
            </a:r>
            <a:r>
              <a:rPr lang="en-US" sz="2800" dirty="0">
                <a:solidFill>
                  <a:schemeClr val="accent2">
                    <a:lumMod val="75000"/>
                  </a:schemeClr>
                </a:solidFill>
                <a:latin typeface="Questrial"/>
                <a:ea typeface="Questrial"/>
                <a:cs typeface="Questrial"/>
                <a:sym typeface="Questrial"/>
              </a:rPr>
              <a:t> </a:t>
            </a:r>
            <a:r>
              <a:rPr lang="en-US" sz="2800" dirty="0">
                <a:solidFill>
                  <a:schemeClr val="accent6"/>
                </a:solidFill>
                <a:latin typeface="Questrial"/>
                <a:ea typeface="Questrial"/>
                <a:cs typeface="Questrial"/>
                <a:sym typeface="Questrial"/>
              </a:rPr>
              <a:t>on the services that </a:t>
            </a:r>
            <a:r>
              <a:rPr lang="en-US" sz="2800" dirty="0" smtClean="0">
                <a:solidFill>
                  <a:schemeClr val="accent6"/>
                </a:solidFill>
                <a:latin typeface="Questrial"/>
                <a:ea typeface="Questrial"/>
                <a:cs typeface="Questrial"/>
                <a:sym typeface="Questrial"/>
              </a:rPr>
              <a:t>community health workers provide </a:t>
            </a:r>
            <a:r>
              <a:rPr lang="en-US" sz="2800" dirty="0">
                <a:solidFill>
                  <a:schemeClr val="accent6"/>
                </a:solidFill>
                <a:latin typeface="Questrial"/>
                <a:ea typeface="Questrial"/>
                <a:cs typeface="Questrial"/>
                <a:sym typeface="Questrial"/>
              </a:rPr>
              <a:t>and the systems that </a:t>
            </a:r>
            <a:r>
              <a:rPr lang="en-US" sz="2800" dirty="0" smtClean="0">
                <a:solidFill>
                  <a:schemeClr val="accent6"/>
                </a:solidFill>
                <a:latin typeface="Questrial"/>
                <a:ea typeface="Questrial"/>
                <a:cs typeface="Questrial"/>
                <a:sym typeface="Questrial"/>
              </a:rPr>
              <a:t>support them in </a:t>
            </a:r>
            <a:r>
              <a:rPr lang="en-US" sz="2800" dirty="0">
                <a:solidFill>
                  <a:schemeClr val="accent6"/>
                </a:solidFill>
                <a:latin typeface="Questrial"/>
                <a:ea typeface="Questrial"/>
                <a:cs typeface="Questrial"/>
                <a:sym typeface="Questrial"/>
              </a:rPr>
              <a:t>doing </a:t>
            </a:r>
            <a:r>
              <a:rPr lang="en-US" sz="2800" dirty="0" smtClean="0">
                <a:solidFill>
                  <a:schemeClr val="accent6"/>
                </a:solidFill>
                <a:latin typeface="Questrial"/>
                <a:ea typeface="Questrial"/>
                <a:cs typeface="Questrial"/>
                <a:sym typeface="Questrial"/>
              </a:rPr>
              <a:t>their </a:t>
            </a:r>
            <a:r>
              <a:rPr lang="en-US" sz="2800" dirty="0">
                <a:solidFill>
                  <a:schemeClr val="accent6"/>
                </a:solidFill>
                <a:latin typeface="Questrial"/>
                <a:ea typeface="Questrial"/>
                <a:cs typeface="Questrial"/>
                <a:sym typeface="Questrial"/>
              </a:rPr>
              <a:t>work </a:t>
            </a:r>
            <a:r>
              <a:rPr lang="en-US" sz="2800" b="1" dirty="0">
                <a:solidFill>
                  <a:srgbClr val="B5621A"/>
                </a:solidFill>
                <a:latin typeface="Questrial"/>
                <a:ea typeface="Questrial"/>
                <a:cs typeface="Questrial"/>
                <a:sym typeface="Questrial"/>
              </a:rPr>
              <a:t>is often hard to find</a:t>
            </a:r>
            <a:r>
              <a:rPr lang="en-US" sz="2800" dirty="0">
                <a:solidFill>
                  <a:schemeClr val="accent6"/>
                </a:solidFill>
                <a:latin typeface="Questrial"/>
                <a:ea typeface="Questrial"/>
                <a:cs typeface="Questrial"/>
                <a:sym typeface="Questrial"/>
              </a:rPr>
              <a:t>.</a:t>
            </a:r>
          </a:p>
          <a:p>
            <a:endParaRPr lang="en-US" dirty="0"/>
          </a:p>
        </p:txBody>
      </p:sp>
    </p:spTree>
    <p:extLst>
      <p:ext uri="{BB962C8B-B14F-4D97-AF65-F5344CB8AC3E}">
        <p14:creationId xmlns:p14="http://schemas.microsoft.com/office/powerpoint/2010/main" val="3638344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914400" y="1295400"/>
            <a:ext cx="6553200" cy="2895600"/>
          </a:xfrm>
          <a:prstGeom prst="rect">
            <a:avLst/>
          </a:prstGeom>
          <a:noFill/>
          <a:ln>
            <a:noFill/>
          </a:ln>
        </p:spPr>
        <p:txBody>
          <a:bodyPr lIns="91425" tIns="45700" rIns="91425" bIns="45700" anchor="t" anchorCtr="0">
            <a:noAutofit/>
          </a:bodyPr>
          <a:lstStyle/>
          <a:p>
            <a:pPr>
              <a:buSzPct val="25000"/>
            </a:pPr>
            <a:r>
              <a:rPr lang="en-US" sz="3200" dirty="0" smtClean="0">
                <a:solidFill>
                  <a:schemeClr val="accent1">
                    <a:lumMod val="20000"/>
                    <a:lumOff val="80000"/>
                  </a:schemeClr>
                </a:solidFill>
                <a:latin typeface="Questrial"/>
                <a:ea typeface="Questrial"/>
                <a:cs typeface="Questrial"/>
                <a:sym typeface="Questrial"/>
              </a:rPr>
              <a:t>These </a:t>
            </a:r>
            <a:r>
              <a:rPr lang="en-US" sz="3200" dirty="0">
                <a:solidFill>
                  <a:schemeClr val="accent1">
                    <a:lumMod val="20000"/>
                    <a:lumOff val="80000"/>
                  </a:schemeClr>
                </a:solidFill>
                <a:latin typeface="Questrial"/>
                <a:ea typeface="Questrial"/>
                <a:cs typeface="Questrial"/>
                <a:sym typeface="Questrial"/>
              </a:rPr>
              <a:t>are our </a:t>
            </a:r>
            <a:r>
              <a:rPr lang="en-US" sz="3200" dirty="0" smtClean="0">
                <a:solidFill>
                  <a:schemeClr val="accent1">
                    <a:lumMod val="20000"/>
                    <a:lumOff val="80000"/>
                  </a:schemeClr>
                </a:solidFill>
                <a:latin typeface="Questrial"/>
                <a:ea typeface="Questrial"/>
                <a:cs typeface="Questrial"/>
                <a:sym typeface="Questrial"/>
              </a:rPr>
              <a:t>findings: </a:t>
            </a:r>
          </a:p>
          <a:p>
            <a:pPr>
              <a:buSzPct val="25000"/>
            </a:pPr>
            <a:r>
              <a:rPr lang="en-US" sz="4000" dirty="0" smtClean="0">
                <a:solidFill>
                  <a:schemeClr val="lt1"/>
                </a:solidFill>
                <a:latin typeface="Questrial"/>
                <a:ea typeface="Questrial"/>
                <a:cs typeface="Questrial"/>
                <a:sym typeface="Questrial"/>
              </a:rPr>
              <a:t>This </a:t>
            </a:r>
            <a:r>
              <a:rPr lang="en-US" sz="4000" dirty="0">
                <a:solidFill>
                  <a:schemeClr val="lt1"/>
                </a:solidFill>
                <a:latin typeface="Questrial"/>
                <a:ea typeface="Questrial"/>
                <a:cs typeface="Questrial"/>
                <a:sym typeface="Questrial"/>
              </a:rPr>
              <a:t>is what community health workers can do in </a:t>
            </a:r>
            <a:r>
              <a:rPr lang="en-US" sz="4000" dirty="0" smtClean="0">
                <a:solidFill>
                  <a:schemeClr val="lt1"/>
                </a:solidFill>
                <a:latin typeface="Questrial"/>
                <a:ea typeface="Questrial"/>
                <a:cs typeface="Questrial"/>
                <a:sym typeface="Questrial"/>
              </a:rPr>
              <a:t>Zambia, </a:t>
            </a:r>
            <a:r>
              <a:rPr lang="en-US" sz="4000" dirty="0">
                <a:solidFill>
                  <a:schemeClr val="lt1"/>
                </a:solidFill>
                <a:latin typeface="Questrial"/>
                <a:ea typeface="Questrial"/>
                <a:cs typeface="Questrial"/>
                <a:sym typeface="Questrial"/>
              </a:rPr>
              <a:t>according to government </a:t>
            </a:r>
            <a:r>
              <a:rPr lang="en-US" sz="4000" dirty="0" smtClean="0">
                <a:solidFill>
                  <a:schemeClr val="lt1"/>
                </a:solidFill>
                <a:latin typeface="Questrial"/>
                <a:ea typeface="Questrial"/>
                <a:cs typeface="Questrial"/>
                <a:sym typeface="Questrial"/>
              </a:rPr>
              <a:t>policy</a:t>
            </a:r>
            <a:r>
              <a:rPr lang="en" sz="4000" dirty="0" smtClean="0">
                <a:solidFill>
                  <a:schemeClr val="accent1">
                    <a:lumMod val="40000"/>
                    <a:lumOff val="60000"/>
                  </a:schemeClr>
                </a:solidFill>
                <a:latin typeface="Questrial"/>
                <a:ea typeface="Questrial"/>
                <a:cs typeface="Questrial"/>
                <a:sym typeface="Questrial"/>
              </a:rPr>
              <a:t>. </a:t>
            </a:r>
            <a:endParaRPr lang="en" sz="4000" dirty="0">
              <a:solidFill>
                <a:schemeClr val="accent1">
                  <a:lumMod val="40000"/>
                  <a:lumOff val="60000"/>
                </a:schemeClr>
              </a:solidFill>
              <a:latin typeface="Questrial"/>
              <a:ea typeface="Questrial"/>
              <a:cs typeface="Questrial"/>
              <a:sym typeface="Questrial"/>
            </a:endParaRPr>
          </a:p>
          <a:p>
            <a:pPr marL="0" marR="0" lvl="0" indent="0" algn="l" rtl="0">
              <a:lnSpc>
                <a:spcPct val="100000"/>
              </a:lnSpc>
              <a:spcBef>
                <a:spcPts val="0"/>
              </a:spcBef>
              <a:spcAft>
                <a:spcPts val="0"/>
              </a:spcAft>
              <a:buClr>
                <a:srgbClr val="888888"/>
              </a:buClr>
              <a:buSzPct val="25000"/>
              <a:buFont typeface="Source Sans Pro"/>
              <a:buNone/>
            </a:pPr>
            <a:endParaRPr lang="en" sz="4000" b="0" i="0" u="none" strike="noStrike" cap="none" dirty="0">
              <a:solidFill>
                <a:schemeClr val="accent1">
                  <a:lumMod val="40000"/>
                  <a:lumOff val="60000"/>
                </a:schemeClr>
              </a:solidFill>
              <a:latin typeface="Questrial"/>
              <a:ea typeface="Questrial"/>
              <a:cs typeface="Questrial"/>
              <a:sym typeface="Questrial"/>
            </a:endParaRPr>
          </a:p>
        </p:txBody>
      </p:sp>
      <p:sp>
        <p:nvSpPr>
          <p:cNvPr id="4" name="Shape 336"/>
          <p:cNvSpPr/>
          <p:nvPr/>
        </p:nvSpPr>
        <p:spPr>
          <a:xfrm>
            <a:off x="-28073" y="6477000"/>
            <a:ext cx="9172200" cy="228600"/>
          </a:xfrm>
          <a:prstGeom prst="rect">
            <a:avLst/>
          </a:prstGeom>
          <a:solidFill>
            <a:schemeClr val="accent1"/>
          </a:solidFill>
          <a:ln>
            <a:noFill/>
          </a:ln>
        </p:spPr>
        <p:txBody>
          <a:bodyPr lIns="91425" tIns="45700" rIns="91425" bIns="45700" anchor="ctr" anchorCtr="0">
            <a:noAutofit/>
          </a:bodyPr>
          <a:lstStyle/>
          <a:p>
            <a:pPr algn="ctr">
              <a:buClr>
                <a:srgbClr val="000000"/>
              </a:buClr>
              <a:buFont typeface="Arial"/>
              <a:buNone/>
            </a:pPr>
            <a:endParaRPr sz="1800">
              <a:solidFill>
                <a:srgbClr val="FFFFFF"/>
              </a:solidFill>
              <a:latin typeface="Source Sans Pro"/>
              <a:ea typeface="Source Sans Pro"/>
              <a:cs typeface="Source Sans Pro"/>
              <a:sym typeface="Source Sans Pro"/>
            </a:endParaRPr>
          </a:p>
        </p:txBody>
      </p:sp>
      <p:sp>
        <p:nvSpPr>
          <p:cNvPr id="2" name="TextBox 1"/>
          <p:cNvSpPr txBox="1"/>
          <p:nvPr/>
        </p:nvSpPr>
        <p:spPr>
          <a:xfrm>
            <a:off x="914400" y="4340423"/>
            <a:ext cx="6715300" cy="307777"/>
          </a:xfrm>
          <a:prstGeom prst="rect">
            <a:avLst/>
          </a:prstGeom>
          <a:noFill/>
        </p:spPr>
        <p:txBody>
          <a:bodyPr wrap="none" rtlCol="0">
            <a:spAutoFit/>
          </a:bodyPr>
          <a:lstStyle/>
          <a:p>
            <a:r>
              <a:rPr lang="en" dirty="0">
                <a:solidFill>
                  <a:srgbClr val="91993E">
                    <a:lumMod val="40000"/>
                    <a:lumOff val="60000"/>
                  </a:srgbClr>
                </a:solidFill>
                <a:latin typeface="Questrial"/>
                <a:ea typeface="Questrial"/>
                <a:cs typeface="Questrial"/>
                <a:sym typeface="Questrial"/>
              </a:rPr>
              <a:t>See the Data Notes at the end for more on how data were collected and analyzed.</a:t>
            </a:r>
            <a:endParaRPr lang="en-US" dirty="0"/>
          </a:p>
        </p:txBody>
      </p:sp>
    </p:spTree>
    <p:extLst>
      <p:ext uri="{BB962C8B-B14F-4D97-AF65-F5344CB8AC3E}">
        <p14:creationId xmlns:p14="http://schemas.microsoft.com/office/powerpoint/2010/main" val="3796912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PRING - branded">
      <a:dk1>
        <a:sysClr val="windowText" lastClr="000000"/>
      </a:dk1>
      <a:lt1>
        <a:sysClr val="window" lastClr="FFFFFF"/>
      </a:lt1>
      <a:dk2>
        <a:srgbClr val="47652D"/>
      </a:dk2>
      <a:lt2>
        <a:srgbClr val="EEECE1"/>
      </a:lt2>
      <a:accent1>
        <a:srgbClr val="91993E"/>
      </a:accent1>
      <a:accent2>
        <a:srgbClr val="E28432"/>
      </a:accent2>
      <a:accent3>
        <a:srgbClr val="4297B4"/>
      </a:accent3>
      <a:accent4>
        <a:srgbClr val="BFBFBF"/>
      </a:accent4>
      <a:accent5>
        <a:srgbClr val="47652D"/>
      </a:accent5>
      <a:accent6>
        <a:srgbClr val="7F7F7F"/>
      </a:accent6>
      <a:hlink>
        <a:srgbClr val="47652D"/>
      </a:hlink>
      <a:folHlink>
        <a:srgbClr val="4765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ring_presentation_template_NoLeaf_basic">
  <a:themeElements>
    <a:clrScheme name="SPRING - branded">
      <a:dk1>
        <a:srgbClr val="000000"/>
      </a:dk1>
      <a:lt1>
        <a:srgbClr val="FFFFFF"/>
      </a:lt1>
      <a:dk2>
        <a:srgbClr val="47652D"/>
      </a:dk2>
      <a:lt2>
        <a:srgbClr val="EEECE1"/>
      </a:lt2>
      <a:accent1>
        <a:srgbClr val="91993E"/>
      </a:accent1>
      <a:accent2>
        <a:srgbClr val="E28432"/>
      </a:accent2>
      <a:accent3>
        <a:srgbClr val="4297B4"/>
      </a:accent3>
      <a:accent4>
        <a:srgbClr val="BFBFBF"/>
      </a:accent4>
      <a:accent5>
        <a:srgbClr val="47652D"/>
      </a:accent5>
      <a:accent6>
        <a:srgbClr val="7F7F7F"/>
      </a:accent6>
      <a:hlink>
        <a:srgbClr val="47652D"/>
      </a:hlink>
      <a:folHlink>
        <a:srgbClr val="4765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light-2">
  <a:themeElements>
    <a:clrScheme name="SPRING - branded">
      <a:dk1>
        <a:sysClr val="windowText" lastClr="000000"/>
      </a:dk1>
      <a:lt1>
        <a:sysClr val="window" lastClr="FFFFFF"/>
      </a:lt1>
      <a:dk2>
        <a:srgbClr val="47652D"/>
      </a:dk2>
      <a:lt2>
        <a:srgbClr val="EEECE1"/>
      </a:lt2>
      <a:accent1>
        <a:srgbClr val="91993E"/>
      </a:accent1>
      <a:accent2>
        <a:srgbClr val="E28432"/>
      </a:accent2>
      <a:accent3>
        <a:srgbClr val="4297B4"/>
      </a:accent3>
      <a:accent4>
        <a:srgbClr val="BFBFBF"/>
      </a:accent4>
      <a:accent5>
        <a:srgbClr val="47652D"/>
      </a:accent5>
      <a:accent6>
        <a:srgbClr val="7F7F7F"/>
      </a:accent6>
      <a:hlink>
        <a:srgbClr val="47652D"/>
      </a:hlink>
      <a:folHlink>
        <a:srgbClr val="4765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15944</TotalTime>
  <Words>2164</Words>
  <Application>Microsoft Office PowerPoint</Application>
  <PresentationFormat>On-screen Show (4:3)</PresentationFormat>
  <Paragraphs>221</Paragraphs>
  <Slides>27</Slides>
  <Notes>27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27</vt:i4>
      </vt:variant>
    </vt:vector>
  </HeadingPairs>
  <TitlesOfParts>
    <vt:vector size="37" baseType="lpstr">
      <vt:lpstr>Arial</vt:lpstr>
      <vt:lpstr>Arial Unicode MS</vt:lpstr>
      <vt:lpstr>Calibri</vt:lpstr>
      <vt:lpstr>Questrial</vt:lpstr>
      <vt:lpstr>Source Sans Pro</vt:lpstr>
      <vt:lpstr>Quattrocento Sans</vt:lpstr>
      <vt:lpstr>Wingdings</vt:lpstr>
      <vt:lpstr>simple-light-2</vt:lpstr>
      <vt:lpstr>spring_presentation_template_NoLeaf_basic</vt:lpstr>
      <vt:lpstr>1_simple-light-2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Additional Resources on CHWs </vt:lpstr>
      <vt:lpstr>Additional Resources from Zambia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SPRING/JSI</dc:creator>
  <cp:lastModifiedBy>JSI</cp:lastModifiedBy>
  <cp:revision>214</cp:revision>
  <cp:lastPrinted>2016-09-15T02:44:09Z</cp:lastPrinted>
  <dcterms:modified xsi:type="dcterms:W3CDTF">2017-01-19T02:22:56Z</dcterms:modified>
</cp:coreProperties>
</file>