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72" r:id="rId2"/>
    <p:sldMasterId id="2147483684" r:id="rId3"/>
  </p:sldMasterIdLst>
  <p:notesMasterIdLst>
    <p:notesMasterId r:id="rId27"/>
  </p:notesMasterIdLst>
  <p:sldIdLst>
    <p:sldId id="256" r:id="rId4"/>
    <p:sldId id="258" r:id="rId5"/>
    <p:sldId id="337" r:id="rId6"/>
    <p:sldId id="263" r:id="rId7"/>
    <p:sldId id="265" r:id="rId8"/>
    <p:sldId id="338" r:id="rId9"/>
    <p:sldId id="312" r:id="rId10"/>
    <p:sldId id="266" r:id="rId11"/>
    <p:sldId id="267" r:id="rId12"/>
    <p:sldId id="268" r:id="rId13"/>
    <p:sldId id="332" r:id="rId14"/>
    <p:sldId id="275" r:id="rId15"/>
    <p:sldId id="277" r:id="rId16"/>
    <p:sldId id="333" r:id="rId17"/>
    <p:sldId id="284" r:id="rId18"/>
    <p:sldId id="285" r:id="rId19"/>
    <p:sldId id="334" r:id="rId20"/>
    <p:sldId id="316" r:id="rId21"/>
    <p:sldId id="335" r:id="rId22"/>
    <p:sldId id="320" r:id="rId23"/>
    <p:sldId id="329" r:id="rId24"/>
    <p:sldId id="336" r:id="rId25"/>
    <p:sldId id="25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7" name="Author" initials="A" lastIdx="47" clrIdx="3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97C"/>
    <a:srgbClr val="E28432"/>
    <a:srgbClr val="2D472D"/>
    <a:srgbClr val="646561"/>
    <a:srgbClr val="99993E"/>
    <a:srgbClr val="472D2D"/>
    <a:srgbClr val="D2D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85" autoAdjust="0"/>
    <p:restoredTop sz="95405" autoAdjust="0"/>
  </p:normalViewPr>
  <p:slideViewPr>
    <p:cSldViewPr snapToGrid="0" snapToObjects="1">
      <p:cViewPr>
        <p:scale>
          <a:sx n="110" d="100"/>
          <a:sy n="110" d="100"/>
        </p:scale>
        <p:origin x="268" y="8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6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F94A0F78-1892-4A08-B4C7-C115F98F2D0E}" type="datetimeFigureOut">
              <a:rPr lang="en-US" smtClean="0"/>
              <a:pPr/>
              <a:t>3/2/2018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Franklin Gothic Book" panose="020B05030201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4AF6705D-F226-4D4D-931F-ECFDC36EE3C5}" type="slidenum">
              <a:rPr lang="en-US" smtClean="0"/>
              <a:pPr/>
              <a:t>‹#›</a:t>
            </a:fld>
            <a:endParaRPr lang="en-US"/>
          </a:p>
        </p:txBody>
      </p:sp>
    </p:spTree>
    <p:extLst>
      <p:ext uri="{BB962C8B-B14F-4D97-AF65-F5344CB8AC3E}">
        <p14:creationId xmlns:p14="http://schemas.microsoft.com/office/powerpoint/2010/main" val="374481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Guidance for how to present these slides is included in the SPRING Nutrition-Sensitive</a:t>
            </a:r>
            <a:r>
              <a:rPr lang="en-US" baseline="0" dirty="0" smtClean="0"/>
              <a:t> Agriculture Training Resource Package </a:t>
            </a:r>
            <a:r>
              <a:rPr lang="en-US" b="1" baseline="0" dirty="0" smtClean="0"/>
              <a:t>Session Guide: Pathways</a:t>
            </a:r>
            <a:endParaRPr lang="en-US" dirty="0"/>
          </a:p>
        </p:txBody>
      </p:sp>
      <p:sp>
        <p:nvSpPr>
          <p:cNvPr id="4" name="Slide Number Placeholder 3"/>
          <p:cNvSpPr>
            <a:spLocks noGrp="1"/>
          </p:cNvSpPr>
          <p:nvPr>
            <p:ph type="sldNum" sz="quarter" idx="10"/>
          </p:nvPr>
        </p:nvSpPr>
        <p:spPr/>
        <p:txBody>
          <a:bodyPr/>
          <a:lstStyle/>
          <a:p>
            <a:fld id="{4AF6705D-F226-4D4D-931F-ECFDC36EE3C5}" type="slidenum">
              <a:rPr lang="en-US" smtClean="0"/>
              <a:pPr/>
              <a:t>1</a:t>
            </a:fld>
            <a:endParaRPr lang="en-US" dirty="0"/>
          </a:p>
        </p:txBody>
      </p:sp>
    </p:spTree>
    <p:extLst>
      <p:ext uri="{BB962C8B-B14F-4D97-AF65-F5344CB8AC3E}">
        <p14:creationId xmlns:p14="http://schemas.microsoft.com/office/powerpoint/2010/main" val="26398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endParaRPr lang="en-US" altLang="en-US"/>
          </a:p>
        </p:txBody>
      </p:sp>
      <p:sp>
        <p:nvSpPr>
          <p:cNvPr id="55299"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5530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C5F9B71C-AB3A-E849-B922-D73F5F1E417B}" type="slidenum">
              <a:rPr lang="fr-FR" altLang="en-US"/>
              <a:pPr>
                <a:spcBef>
                  <a:spcPct val="0"/>
                </a:spcBef>
              </a:pPr>
              <a:t>13</a:t>
            </a:fld>
            <a:endParaRPr lang="fr-FR" altLang="en-US"/>
          </a:p>
        </p:txBody>
      </p:sp>
    </p:spTree>
    <p:extLst>
      <p:ext uri="{BB962C8B-B14F-4D97-AF65-F5344CB8AC3E}">
        <p14:creationId xmlns:p14="http://schemas.microsoft.com/office/powerpoint/2010/main" val="40976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Source Sans Pro"/>
              <a:buNone/>
            </a:pPr>
            <a:fld id="{00000000-1234-1234-1234-123412341234}" type="slidenum">
              <a:rPr lang="en-US" sz="1200" b="0" i="0" u="none" strike="noStrike" cap="none" smtClean="0">
                <a:solidFill>
                  <a:srgbClr val="000000"/>
                </a:solidFill>
                <a:latin typeface="Source Sans Pro"/>
                <a:ea typeface="Source Sans Pro"/>
                <a:cs typeface="Source Sans Pro"/>
                <a:sym typeface="Source Sans Pro"/>
              </a:rPr>
              <a:t>14</a:t>
            </a:fld>
            <a:endParaRPr lang="en-US" sz="1200" b="0" i="0" u="none" strike="noStrike" cap="none">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8690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marL="174982" indent="-174982" eaLnBrk="1" hangingPunct="1">
              <a:buFont typeface="Arial" panose="020B0604020202020204" pitchFamily="34" charset="0"/>
              <a:buChar char="•"/>
              <a:defRPr/>
            </a:pPr>
            <a:endParaRPr lang="en-US" altLang="en-US"/>
          </a:p>
        </p:txBody>
      </p:sp>
      <p:sp>
        <p:nvSpPr>
          <p:cNvPr id="69635"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696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0CD5F03F-636D-DC4D-B291-9C133B7FF2BF}" type="slidenum">
              <a:rPr lang="fr-FR" altLang="en-US"/>
              <a:pPr>
                <a:spcBef>
                  <a:spcPct val="0"/>
                </a:spcBef>
              </a:pPr>
              <a:t>15</a:t>
            </a:fld>
            <a:endParaRPr lang="fr-FR" altLang="en-US"/>
          </a:p>
        </p:txBody>
      </p:sp>
    </p:spTree>
    <p:extLst>
      <p:ext uri="{BB962C8B-B14F-4D97-AF65-F5344CB8AC3E}">
        <p14:creationId xmlns:p14="http://schemas.microsoft.com/office/powerpoint/2010/main" val="146563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endParaRPr lang="en-US" altLang="en-US"/>
          </a:p>
        </p:txBody>
      </p:sp>
      <p:sp>
        <p:nvSpPr>
          <p:cNvPr id="71683"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7168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75009FBE-F49C-1148-A759-540B4FD44F51}" type="slidenum">
              <a:rPr lang="fr-FR" altLang="en-US"/>
              <a:pPr>
                <a:spcBef>
                  <a:spcPct val="0"/>
                </a:spcBef>
              </a:pPr>
              <a:t>16</a:t>
            </a:fld>
            <a:endParaRPr lang="fr-FR" altLang="en-US"/>
          </a:p>
        </p:txBody>
      </p:sp>
    </p:spTree>
    <p:extLst>
      <p:ext uri="{BB962C8B-B14F-4D97-AF65-F5344CB8AC3E}">
        <p14:creationId xmlns:p14="http://schemas.microsoft.com/office/powerpoint/2010/main" val="40989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Source Sans Pro"/>
              <a:buNone/>
            </a:pPr>
            <a:fld id="{00000000-1234-1234-1234-123412341234}" type="slidenum">
              <a:rPr lang="en-US" sz="1200" b="0" i="0" u="none" strike="noStrike" cap="none" smtClean="0">
                <a:solidFill>
                  <a:srgbClr val="000000"/>
                </a:solidFill>
                <a:latin typeface="Source Sans Pro"/>
                <a:ea typeface="Source Sans Pro"/>
                <a:cs typeface="Source Sans Pro"/>
                <a:sym typeface="Source Sans Pro"/>
              </a:rPr>
              <a:t>17</a:t>
            </a:fld>
            <a:endParaRPr lang="en-US" sz="1200" b="0" i="0" u="none" strike="noStrike" cap="none">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924178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8644"/>
            <a:ext cx="5486399" cy="4157663"/>
          </a:xfrm>
          <a:prstGeom prst="rect">
            <a:avLst/>
          </a:prstGeom>
        </p:spPr>
        <p:txBody>
          <a:bodyPr/>
          <a:lstStyle/>
          <a:p>
            <a:endParaRPr lang="en-US" sz="1100">
              <a:latin typeface="+mn-lt"/>
            </a:endParaRPr>
          </a:p>
        </p:txBody>
      </p:sp>
      <p:sp>
        <p:nvSpPr>
          <p:cNvPr id="4" name="Slide Number Placeholder 3"/>
          <p:cNvSpPr>
            <a:spLocks noGrp="1"/>
          </p:cNvSpPr>
          <p:nvPr>
            <p:ph type="sldNum" idx="10"/>
          </p:nvPr>
        </p:nvSpPr>
        <p:spPr>
          <a:xfrm>
            <a:off x="3884613" y="8775682"/>
            <a:ext cx="2971799" cy="461963"/>
          </a:xfrm>
          <a:prstGeom prst="rect">
            <a:avLst/>
          </a:prstGeom>
        </p:spPr>
        <p:txBody>
          <a:bodyPr/>
          <a:lstStyle/>
          <a:p>
            <a:pPr marL="0" marR="0" lvl="0" indent="0" algn="r" rtl="0">
              <a:lnSpc>
                <a:spcPct val="100000"/>
              </a:lnSpc>
              <a:spcBef>
                <a:spcPts val="0"/>
              </a:spcBef>
              <a:spcAft>
                <a:spcPts val="0"/>
              </a:spcAft>
              <a:buClr>
                <a:srgbClr val="000000"/>
              </a:buClr>
              <a:buSzPct val="25000"/>
              <a:buFont typeface="Source Sans Pro"/>
              <a:buNone/>
            </a:pPr>
            <a:fld id="{00000000-1234-1234-1234-123412341234}" type="slidenum">
              <a:rPr lang="en-US" sz="1200" b="0" i="0" u="none" strike="noStrike" cap="none" smtClean="0">
                <a:solidFill>
                  <a:srgbClr val="000000"/>
                </a:solidFill>
                <a:latin typeface="Source Sans Pro"/>
                <a:ea typeface="Source Sans Pro"/>
                <a:cs typeface="Source Sans Pro"/>
                <a:sym typeface="Source Sans Pro"/>
              </a:rPr>
              <a:t>18</a:t>
            </a:fld>
            <a:endParaRPr lang="en-US" sz="1200" b="0" i="0" u="none" strike="noStrike" cap="none">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4181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endParaRPr lang="en-US" altLang="en-US" i="1">
              <a:solidFill>
                <a:srgbClr val="FF0000"/>
              </a:solidFill>
            </a:endParaRPr>
          </a:p>
        </p:txBody>
      </p:sp>
      <p:sp>
        <p:nvSpPr>
          <p:cNvPr id="86019"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8602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B0E167A9-22EC-8C41-BA94-22A5529BD1C5}" type="slidenum">
              <a:rPr lang="fr-FR" altLang="en-US"/>
              <a:pPr>
                <a:spcBef>
                  <a:spcPct val="0"/>
                </a:spcBef>
              </a:pPr>
              <a:t>20</a:t>
            </a:fld>
            <a:endParaRPr lang="fr-FR" altLang="en-US"/>
          </a:p>
        </p:txBody>
      </p:sp>
    </p:spTree>
    <p:extLst>
      <p:ext uri="{BB962C8B-B14F-4D97-AF65-F5344CB8AC3E}">
        <p14:creationId xmlns:p14="http://schemas.microsoft.com/office/powerpoint/2010/main" val="23553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F6705D-F226-4D4D-931F-ECFDC36EE3C5}" type="slidenum">
              <a:rPr lang="en-US" smtClean="0"/>
              <a:t>23</a:t>
            </a:fld>
            <a:endParaRPr lang="en-US"/>
          </a:p>
        </p:txBody>
      </p:sp>
    </p:spTree>
    <p:extLst>
      <p:ext uri="{BB962C8B-B14F-4D97-AF65-F5344CB8AC3E}">
        <p14:creationId xmlns:p14="http://schemas.microsoft.com/office/powerpoint/2010/main" val="169595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Photo credit: Tony Gil Arias (Feed the Future Flickr</a:t>
            </a:r>
            <a:r>
              <a:rPr lang="en-US" altLang="en-US" baseline="0" dirty="0" smtClean="0"/>
              <a:t> collection)</a:t>
            </a:r>
            <a:endParaRPr lang="en-US" altLang="en-US" dirty="0"/>
          </a:p>
        </p:txBody>
      </p:sp>
      <p:sp>
        <p:nvSpPr>
          <p:cNvPr id="27651"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42950" indent="-285750">
              <a:defRPr>
                <a:solidFill>
                  <a:schemeClr val="tx1"/>
                </a:solidFill>
                <a:latin typeface="Franklin Gothic Book" charset="0"/>
                <a:ea typeface="Arial" charset="0"/>
                <a:cs typeface="Arial" charset="0"/>
              </a:defRPr>
            </a:lvl2pPr>
            <a:lvl3pPr marL="1143000" indent="-228600">
              <a:defRPr>
                <a:solidFill>
                  <a:schemeClr val="tx1"/>
                </a:solidFill>
                <a:latin typeface="Franklin Gothic Book" charset="0"/>
                <a:ea typeface="Arial" charset="0"/>
                <a:cs typeface="Arial" charset="0"/>
              </a:defRPr>
            </a:lvl3pPr>
            <a:lvl4pPr marL="1600200" indent="-228600">
              <a:defRPr>
                <a:solidFill>
                  <a:schemeClr val="tx1"/>
                </a:solidFill>
                <a:latin typeface="Franklin Gothic Book" charset="0"/>
                <a:ea typeface="Arial" charset="0"/>
                <a:cs typeface="Arial" charset="0"/>
              </a:defRPr>
            </a:lvl4pPr>
            <a:lvl5pPr marL="2057400" indent="-228600">
              <a:defRPr>
                <a:solidFill>
                  <a:schemeClr val="tx1"/>
                </a:solidFill>
                <a:latin typeface="Franklin Gothic Book" charset="0"/>
                <a:ea typeface="Arial" charset="0"/>
                <a:cs typeface="Arial" charset="0"/>
              </a:defRPr>
            </a:lvl5pPr>
            <a:lvl6pPr marL="2514600" indent="-228600" eaLnBrk="0" fontAlgn="base" hangingPunct="0">
              <a:spcBef>
                <a:spcPct val="0"/>
              </a:spcBef>
              <a:spcAft>
                <a:spcPct val="0"/>
              </a:spcAft>
              <a:defRPr>
                <a:solidFill>
                  <a:schemeClr val="tx1"/>
                </a:solidFill>
                <a:latin typeface="Franklin Gothic Book" charset="0"/>
                <a:ea typeface="Arial" charset="0"/>
                <a:cs typeface="Arial" charset="0"/>
              </a:defRPr>
            </a:lvl6pPr>
            <a:lvl7pPr marL="2971800" indent="-228600" eaLnBrk="0" fontAlgn="base" hangingPunct="0">
              <a:spcBef>
                <a:spcPct val="0"/>
              </a:spcBef>
              <a:spcAft>
                <a:spcPct val="0"/>
              </a:spcAft>
              <a:defRPr>
                <a:solidFill>
                  <a:schemeClr val="tx1"/>
                </a:solidFill>
                <a:latin typeface="Franklin Gothic Book" charset="0"/>
                <a:ea typeface="Arial" charset="0"/>
                <a:cs typeface="Arial" charset="0"/>
              </a:defRPr>
            </a:lvl7pPr>
            <a:lvl8pPr marL="3429000" indent="-228600" eaLnBrk="0" fontAlgn="base" hangingPunct="0">
              <a:spcBef>
                <a:spcPct val="0"/>
              </a:spcBef>
              <a:spcAft>
                <a:spcPct val="0"/>
              </a:spcAft>
              <a:defRPr>
                <a:solidFill>
                  <a:schemeClr val="tx1"/>
                </a:solidFill>
                <a:latin typeface="Franklin Gothic Book" charset="0"/>
                <a:ea typeface="Arial" charset="0"/>
                <a:cs typeface="Arial" charset="0"/>
              </a:defRPr>
            </a:lvl8pPr>
            <a:lvl9pPr marL="3886200" indent="-228600"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dirty="0">
              <a:latin typeface="Calibri" charset="0"/>
            </a:endParaRPr>
          </a:p>
        </p:txBody>
      </p:sp>
      <p:sp>
        <p:nvSpPr>
          <p:cNvPr id="2765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42950" indent="-285750">
              <a:defRPr>
                <a:solidFill>
                  <a:schemeClr val="tx1"/>
                </a:solidFill>
                <a:latin typeface="Franklin Gothic Book" charset="0"/>
                <a:ea typeface="Arial" charset="0"/>
                <a:cs typeface="Arial" charset="0"/>
              </a:defRPr>
            </a:lvl2pPr>
            <a:lvl3pPr marL="1143000" indent="-228600">
              <a:defRPr>
                <a:solidFill>
                  <a:schemeClr val="tx1"/>
                </a:solidFill>
                <a:latin typeface="Franklin Gothic Book" charset="0"/>
                <a:ea typeface="Arial" charset="0"/>
                <a:cs typeface="Arial" charset="0"/>
              </a:defRPr>
            </a:lvl3pPr>
            <a:lvl4pPr marL="1600200" indent="-228600">
              <a:defRPr>
                <a:solidFill>
                  <a:schemeClr val="tx1"/>
                </a:solidFill>
                <a:latin typeface="Franklin Gothic Book" charset="0"/>
                <a:ea typeface="Arial" charset="0"/>
                <a:cs typeface="Arial" charset="0"/>
              </a:defRPr>
            </a:lvl4pPr>
            <a:lvl5pPr marL="2057400" indent="-228600">
              <a:defRPr>
                <a:solidFill>
                  <a:schemeClr val="tx1"/>
                </a:solidFill>
                <a:latin typeface="Franklin Gothic Book" charset="0"/>
                <a:ea typeface="Arial" charset="0"/>
                <a:cs typeface="Arial" charset="0"/>
              </a:defRPr>
            </a:lvl5pPr>
            <a:lvl6pPr marL="2514600" indent="-228600" eaLnBrk="0" fontAlgn="base" hangingPunct="0">
              <a:spcBef>
                <a:spcPct val="0"/>
              </a:spcBef>
              <a:spcAft>
                <a:spcPct val="0"/>
              </a:spcAft>
              <a:defRPr>
                <a:solidFill>
                  <a:schemeClr val="tx1"/>
                </a:solidFill>
                <a:latin typeface="Franklin Gothic Book" charset="0"/>
                <a:ea typeface="Arial" charset="0"/>
                <a:cs typeface="Arial" charset="0"/>
              </a:defRPr>
            </a:lvl6pPr>
            <a:lvl7pPr marL="2971800" indent="-228600" eaLnBrk="0" fontAlgn="base" hangingPunct="0">
              <a:spcBef>
                <a:spcPct val="0"/>
              </a:spcBef>
              <a:spcAft>
                <a:spcPct val="0"/>
              </a:spcAft>
              <a:defRPr>
                <a:solidFill>
                  <a:schemeClr val="tx1"/>
                </a:solidFill>
                <a:latin typeface="Franklin Gothic Book" charset="0"/>
                <a:ea typeface="Arial" charset="0"/>
                <a:cs typeface="Arial" charset="0"/>
              </a:defRPr>
            </a:lvl7pPr>
            <a:lvl8pPr marL="3429000" indent="-228600" eaLnBrk="0" fontAlgn="base" hangingPunct="0">
              <a:spcBef>
                <a:spcPct val="0"/>
              </a:spcBef>
              <a:spcAft>
                <a:spcPct val="0"/>
              </a:spcAft>
              <a:defRPr>
                <a:solidFill>
                  <a:schemeClr val="tx1"/>
                </a:solidFill>
                <a:latin typeface="Franklin Gothic Book" charset="0"/>
                <a:ea typeface="Arial" charset="0"/>
                <a:cs typeface="Arial" charset="0"/>
              </a:defRPr>
            </a:lvl8pPr>
            <a:lvl9pPr marL="3886200" indent="-228600" eaLnBrk="0" fontAlgn="base" hangingPunct="0">
              <a:spcBef>
                <a:spcPct val="0"/>
              </a:spcBef>
              <a:spcAft>
                <a:spcPct val="0"/>
              </a:spcAft>
              <a:defRPr>
                <a:solidFill>
                  <a:schemeClr val="tx1"/>
                </a:solidFill>
                <a:latin typeface="Franklin Gothic Book" charset="0"/>
                <a:ea typeface="Arial" charset="0"/>
                <a:cs typeface="Arial" charset="0"/>
              </a:defRPr>
            </a:lvl9pPr>
          </a:lstStyle>
          <a:p>
            <a:fld id="{C012A8AC-0CC1-5A4B-A67F-F9D7C6370130}" type="slidenum">
              <a:rPr lang="fr-FR" altLang="en-US">
                <a:latin typeface="Calibri" charset="0"/>
              </a:rPr>
              <a:pPr/>
              <a:t>4</a:t>
            </a:fld>
            <a:endParaRPr lang="fr-FR" altLang="en-US" dirty="0">
              <a:latin typeface="Calibri" charset="0"/>
            </a:endParaRPr>
          </a:p>
        </p:txBody>
      </p:sp>
    </p:spTree>
    <p:extLst>
      <p:ext uri="{BB962C8B-B14F-4D97-AF65-F5344CB8AC3E}">
        <p14:creationId xmlns:p14="http://schemas.microsoft.com/office/powerpoint/2010/main" val="42254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3"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42950" indent="-285750">
              <a:defRPr>
                <a:solidFill>
                  <a:schemeClr val="tx1"/>
                </a:solidFill>
                <a:latin typeface="Franklin Gothic Book" charset="0"/>
                <a:ea typeface="Arial" charset="0"/>
                <a:cs typeface="Arial" charset="0"/>
              </a:defRPr>
            </a:lvl2pPr>
            <a:lvl3pPr marL="1143000" indent="-228600">
              <a:defRPr>
                <a:solidFill>
                  <a:schemeClr val="tx1"/>
                </a:solidFill>
                <a:latin typeface="Franklin Gothic Book" charset="0"/>
                <a:ea typeface="Arial" charset="0"/>
                <a:cs typeface="Arial" charset="0"/>
              </a:defRPr>
            </a:lvl3pPr>
            <a:lvl4pPr marL="1600200" indent="-228600">
              <a:defRPr>
                <a:solidFill>
                  <a:schemeClr val="tx1"/>
                </a:solidFill>
                <a:latin typeface="Franklin Gothic Book" charset="0"/>
                <a:ea typeface="Arial" charset="0"/>
                <a:cs typeface="Arial" charset="0"/>
              </a:defRPr>
            </a:lvl4pPr>
            <a:lvl5pPr marL="2057400" indent="-228600">
              <a:defRPr>
                <a:solidFill>
                  <a:schemeClr val="tx1"/>
                </a:solidFill>
                <a:latin typeface="Franklin Gothic Book" charset="0"/>
                <a:ea typeface="Arial" charset="0"/>
                <a:cs typeface="Arial" charset="0"/>
              </a:defRPr>
            </a:lvl5pPr>
            <a:lvl6pPr marL="2514600" indent="-228600" eaLnBrk="0" fontAlgn="base" hangingPunct="0">
              <a:spcBef>
                <a:spcPct val="0"/>
              </a:spcBef>
              <a:spcAft>
                <a:spcPct val="0"/>
              </a:spcAft>
              <a:defRPr>
                <a:solidFill>
                  <a:schemeClr val="tx1"/>
                </a:solidFill>
                <a:latin typeface="Franklin Gothic Book" charset="0"/>
                <a:ea typeface="Arial" charset="0"/>
                <a:cs typeface="Arial" charset="0"/>
              </a:defRPr>
            </a:lvl6pPr>
            <a:lvl7pPr marL="2971800" indent="-228600" eaLnBrk="0" fontAlgn="base" hangingPunct="0">
              <a:spcBef>
                <a:spcPct val="0"/>
              </a:spcBef>
              <a:spcAft>
                <a:spcPct val="0"/>
              </a:spcAft>
              <a:defRPr>
                <a:solidFill>
                  <a:schemeClr val="tx1"/>
                </a:solidFill>
                <a:latin typeface="Franklin Gothic Book" charset="0"/>
                <a:ea typeface="Arial" charset="0"/>
                <a:cs typeface="Arial" charset="0"/>
              </a:defRPr>
            </a:lvl7pPr>
            <a:lvl8pPr marL="3429000" indent="-228600" eaLnBrk="0" fontAlgn="base" hangingPunct="0">
              <a:spcBef>
                <a:spcPct val="0"/>
              </a:spcBef>
              <a:spcAft>
                <a:spcPct val="0"/>
              </a:spcAft>
              <a:defRPr>
                <a:solidFill>
                  <a:schemeClr val="tx1"/>
                </a:solidFill>
                <a:latin typeface="Franklin Gothic Book" charset="0"/>
                <a:ea typeface="Arial" charset="0"/>
                <a:cs typeface="Arial" charset="0"/>
              </a:defRPr>
            </a:lvl8pPr>
            <a:lvl9pPr marL="3886200" indent="-228600"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dirty="0">
              <a:latin typeface="Calibri" charset="0"/>
            </a:endParaRPr>
          </a:p>
        </p:txBody>
      </p:sp>
      <p:sp>
        <p:nvSpPr>
          <p:cNvPr id="307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42950" indent="-285750">
              <a:defRPr>
                <a:solidFill>
                  <a:schemeClr val="tx1"/>
                </a:solidFill>
                <a:latin typeface="Franklin Gothic Book" charset="0"/>
                <a:ea typeface="Arial" charset="0"/>
                <a:cs typeface="Arial" charset="0"/>
              </a:defRPr>
            </a:lvl2pPr>
            <a:lvl3pPr marL="1143000" indent="-228600">
              <a:defRPr>
                <a:solidFill>
                  <a:schemeClr val="tx1"/>
                </a:solidFill>
                <a:latin typeface="Franklin Gothic Book" charset="0"/>
                <a:ea typeface="Arial" charset="0"/>
                <a:cs typeface="Arial" charset="0"/>
              </a:defRPr>
            </a:lvl3pPr>
            <a:lvl4pPr marL="1600200" indent="-228600">
              <a:defRPr>
                <a:solidFill>
                  <a:schemeClr val="tx1"/>
                </a:solidFill>
                <a:latin typeface="Franklin Gothic Book" charset="0"/>
                <a:ea typeface="Arial" charset="0"/>
                <a:cs typeface="Arial" charset="0"/>
              </a:defRPr>
            </a:lvl4pPr>
            <a:lvl5pPr marL="2057400" indent="-228600">
              <a:defRPr>
                <a:solidFill>
                  <a:schemeClr val="tx1"/>
                </a:solidFill>
                <a:latin typeface="Franklin Gothic Book" charset="0"/>
                <a:ea typeface="Arial" charset="0"/>
                <a:cs typeface="Arial" charset="0"/>
              </a:defRPr>
            </a:lvl5pPr>
            <a:lvl6pPr marL="2514600" indent="-228600" eaLnBrk="0" fontAlgn="base" hangingPunct="0">
              <a:spcBef>
                <a:spcPct val="0"/>
              </a:spcBef>
              <a:spcAft>
                <a:spcPct val="0"/>
              </a:spcAft>
              <a:defRPr>
                <a:solidFill>
                  <a:schemeClr val="tx1"/>
                </a:solidFill>
                <a:latin typeface="Franklin Gothic Book" charset="0"/>
                <a:ea typeface="Arial" charset="0"/>
                <a:cs typeface="Arial" charset="0"/>
              </a:defRPr>
            </a:lvl6pPr>
            <a:lvl7pPr marL="2971800" indent="-228600" eaLnBrk="0" fontAlgn="base" hangingPunct="0">
              <a:spcBef>
                <a:spcPct val="0"/>
              </a:spcBef>
              <a:spcAft>
                <a:spcPct val="0"/>
              </a:spcAft>
              <a:defRPr>
                <a:solidFill>
                  <a:schemeClr val="tx1"/>
                </a:solidFill>
                <a:latin typeface="Franklin Gothic Book" charset="0"/>
                <a:ea typeface="Arial" charset="0"/>
                <a:cs typeface="Arial" charset="0"/>
              </a:defRPr>
            </a:lvl7pPr>
            <a:lvl8pPr marL="3429000" indent="-228600" eaLnBrk="0" fontAlgn="base" hangingPunct="0">
              <a:spcBef>
                <a:spcPct val="0"/>
              </a:spcBef>
              <a:spcAft>
                <a:spcPct val="0"/>
              </a:spcAft>
              <a:defRPr>
                <a:solidFill>
                  <a:schemeClr val="tx1"/>
                </a:solidFill>
                <a:latin typeface="Franklin Gothic Book" charset="0"/>
                <a:ea typeface="Arial" charset="0"/>
                <a:cs typeface="Arial" charset="0"/>
              </a:defRPr>
            </a:lvl8pPr>
            <a:lvl9pPr marL="3886200" indent="-228600" eaLnBrk="0" fontAlgn="base" hangingPunct="0">
              <a:spcBef>
                <a:spcPct val="0"/>
              </a:spcBef>
              <a:spcAft>
                <a:spcPct val="0"/>
              </a:spcAft>
              <a:defRPr>
                <a:solidFill>
                  <a:schemeClr val="tx1"/>
                </a:solidFill>
                <a:latin typeface="Franklin Gothic Book" charset="0"/>
                <a:ea typeface="Arial" charset="0"/>
                <a:cs typeface="Arial" charset="0"/>
              </a:defRPr>
            </a:lvl9pPr>
          </a:lstStyle>
          <a:p>
            <a:fld id="{BC9D012B-7730-B142-9A2E-F006907AFD3E}" type="slidenum">
              <a:rPr lang="fr-FR" altLang="en-US">
                <a:latin typeface="Calibri" charset="0"/>
              </a:rPr>
              <a:pPr/>
              <a:t>5</a:t>
            </a:fld>
            <a:endParaRPr lang="fr-FR" altLang="en-US" dirty="0">
              <a:latin typeface="Calibri" charset="0"/>
            </a:endParaRPr>
          </a:p>
        </p:txBody>
      </p:sp>
    </p:spTree>
    <p:extLst>
      <p:ext uri="{BB962C8B-B14F-4D97-AF65-F5344CB8AC3E}">
        <p14:creationId xmlns:p14="http://schemas.microsoft.com/office/powerpoint/2010/main" val="212152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8644"/>
            <a:ext cx="5486399" cy="4157663"/>
          </a:xfrm>
          <a:prstGeom prst="rect">
            <a:avLst/>
          </a:prstGeom>
        </p:spPr>
        <p:txBody>
          <a:bodyPr/>
          <a:lstStyle/>
          <a:p>
            <a:endParaRPr lang="en-US" sz="1100">
              <a:latin typeface="+mn-lt"/>
            </a:endParaRPr>
          </a:p>
        </p:txBody>
      </p:sp>
      <p:sp>
        <p:nvSpPr>
          <p:cNvPr id="4" name="Slide Number Placeholder 3"/>
          <p:cNvSpPr>
            <a:spLocks noGrp="1"/>
          </p:cNvSpPr>
          <p:nvPr>
            <p:ph type="sldNum" idx="10"/>
          </p:nvPr>
        </p:nvSpPr>
        <p:spPr>
          <a:xfrm>
            <a:off x="3884613" y="8775682"/>
            <a:ext cx="2971799" cy="461963"/>
          </a:xfrm>
          <a:prstGeom prst="rect">
            <a:avLst/>
          </a:prstGeom>
        </p:spPr>
        <p:txBody>
          <a:bodyPr/>
          <a:lstStyle/>
          <a:p>
            <a:pPr marL="0" marR="0" lvl="0" indent="0" algn="r" rtl="0">
              <a:lnSpc>
                <a:spcPct val="100000"/>
              </a:lnSpc>
              <a:spcBef>
                <a:spcPts val="0"/>
              </a:spcBef>
              <a:spcAft>
                <a:spcPts val="0"/>
              </a:spcAft>
              <a:buClr>
                <a:srgbClr val="000000"/>
              </a:buClr>
              <a:buSzPct val="25000"/>
              <a:buFont typeface="Source Sans Pro"/>
              <a:buNone/>
            </a:pPr>
            <a:fld id="{00000000-1234-1234-1234-123412341234}" type="slidenum">
              <a:rPr lang="en-US" sz="1200" b="0" i="0" u="none" strike="noStrike" cap="none" smtClean="0">
                <a:solidFill>
                  <a:srgbClr val="000000"/>
                </a:solidFill>
                <a:latin typeface="Source Sans Pro"/>
                <a:ea typeface="Source Sans Pro"/>
                <a:cs typeface="Source Sans Pro"/>
                <a:sym typeface="Source Sans Pro"/>
              </a:rPr>
              <a:t>7</a:t>
            </a:fld>
            <a:endParaRPr lang="en-US" sz="1200" b="0" i="0" u="none" strike="noStrike" cap="none">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9999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1"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3277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7821ED82-6AFF-8041-8448-075870CBE1C1}" type="slidenum">
              <a:rPr lang="fr-FR" altLang="en-US"/>
              <a:pPr>
                <a:spcBef>
                  <a:spcPct val="0"/>
                </a:spcBef>
              </a:pPr>
              <a:t>8</a:t>
            </a:fld>
            <a:endParaRPr lang="fr-FR" altLang="en-US"/>
          </a:p>
        </p:txBody>
      </p:sp>
    </p:spTree>
    <p:extLst>
      <p:ext uri="{BB962C8B-B14F-4D97-AF65-F5344CB8AC3E}">
        <p14:creationId xmlns:p14="http://schemas.microsoft.com/office/powerpoint/2010/main" val="24513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19"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3482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EF0D9A0C-2DE8-174F-AF42-350D8A11ECCC}" type="slidenum">
              <a:rPr lang="fr-FR" altLang="en-US"/>
              <a:pPr>
                <a:spcBef>
                  <a:spcPct val="0"/>
                </a:spcBef>
              </a:pPr>
              <a:t>9</a:t>
            </a:fld>
            <a:endParaRPr lang="fr-FR" altLang="en-US"/>
          </a:p>
        </p:txBody>
      </p:sp>
    </p:spTree>
    <p:extLst>
      <p:ext uri="{BB962C8B-B14F-4D97-AF65-F5344CB8AC3E}">
        <p14:creationId xmlns:p14="http://schemas.microsoft.com/office/powerpoint/2010/main" val="156996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en-US" altLang="en-US"/>
          </a:p>
        </p:txBody>
      </p:sp>
      <p:sp>
        <p:nvSpPr>
          <p:cNvPr id="36867"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36868"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9C66339D-87DA-E148-9D41-999A3E4A6AE2}" type="slidenum">
              <a:rPr lang="fr-FR" altLang="en-US"/>
              <a:pPr>
                <a:spcBef>
                  <a:spcPct val="0"/>
                </a:spcBef>
              </a:pPr>
              <a:t>10</a:t>
            </a:fld>
            <a:endParaRPr lang="fr-FR" altLang="en-US"/>
          </a:p>
        </p:txBody>
      </p:sp>
    </p:spTree>
    <p:extLst>
      <p:ext uri="{BB962C8B-B14F-4D97-AF65-F5344CB8AC3E}">
        <p14:creationId xmlns:p14="http://schemas.microsoft.com/office/powerpoint/2010/main" val="1279699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Source Sans Pro"/>
              <a:buNone/>
            </a:pPr>
            <a:fld id="{00000000-1234-1234-1234-123412341234}" type="slidenum">
              <a:rPr lang="en-US" sz="1200" b="0" i="0" u="none" strike="noStrike" cap="none" smtClean="0">
                <a:solidFill>
                  <a:srgbClr val="000000"/>
                </a:solidFill>
                <a:latin typeface="Source Sans Pro"/>
                <a:ea typeface="Source Sans Pro"/>
                <a:cs typeface="Source Sans Pro"/>
                <a:sym typeface="Source Sans Pro"/>
              </a:rPr>
              <a:t>11</a:t>
            </a:fld>
            <a:endParaRPr lang="en-US" sz="1200" b="0" i="0" u="none" strike="noStrike" cap="none">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18281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buFontTx/>
              <a:buChar char="•"/>
            </a:pPr>
            <a:endParaRPr lang="en-US" altLang="en-US"/>
          </a:p>
        </p:txBody>
      </p:sp>
      <p:sp>
        <p:nvSpPr>
          <p:cNvPr id="51203"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charset="0"/>
                <a:ea typeface="Arial" charset="0"/>
                <a:cs typeface="Arial" charset="0"/>
              </a:defRPr>
            </a:lvl1pPr>
            <a:lvl2pPr marL="757238" indent="-290513">
              <a:defRPr>
                <a:solidFill>
                  <a:schemeClr val="tx1"/>
                </a:solidFill>
                <a:latin typeface="Franklin Gothic Book" charset="0"/>
                <a:ea typeface="Arial" charset="0"/>
                <a:cs typeface="Arial" charset="0"/>
              </a:defRPr>
            </a:lvl2pPr>
            <a:lvl3pPr marL="1165225" indent="-231775">
              <a:defRPr>
                <a:solidFill>
                  <a:schemeClr val="tx1"/>
                </a:solidFill>
                <a:latin typeface="Franklin Gothic Book" charset="0"/>
                <a:ea typeface="Arial" charset="0"/>
                <a:cs typeface="Arial" charset="0"/>
              </a:defRPr>
            </a:lvl3pPr>
            <a:lvl4pPr marL="1631950" indent="-231775">
              <a:defRPr>
                <a:solidFill>
                  <a:schemeClr val="tx1"/>
                </a:solidFill>
                <a:latin typeface="Franklin Gothic Book" charset="0"/>
                <a:ea typeface="Arial" charset="0"/>
                <a:cs typeface="Arial" charset="0"/>
              </a:defRPr>
            </a:lvl4pPr>
            <a:lvl5pPr marL="2098675" indent="-231775">
              <a:defRPr>
                <a:solidFill>
                  <a:schemeClr val="tx1"/>
                </a:solidFill>
                <a:latin typeface="Franklin Gothic Book" charset="0"/>
                <a:ea typeface="Arial" charset="0"/>
                <a:cs typeface="Arial" charset="0"/>
              </a:defRPr>
            </a:lvl5pPr>
            <a:lvl6pPr marL="2555875" indent="-231775" eaLnBrk="0" fontAlgn="base" hangingPunct="0">
              <a:spcBef>
                <a:spcPct val="0"/>
              </a:spcBef>
              <a:spcAft>
                <a:spcPct val="0"/>
              </a:spcAft>
              <a:defRPr>
                <a:solidFill>
                  <a:schemeClr val="tx1"/>
                </a:solidFill>
                <a:latin typeface="Franklin Gothic Book" charset="0"/>
                <a:ea typeface="Arial" charset="0"/>
                <a:cs typeface="Arial" charset="0"/>
              </a:defRPr>
            </a:lvl6pPr>
            <a:lvl7pPr marL="3013075" indent="-231775" eaLnBrk="0" fontAlgn="base" hangingPunct="0">
              <a:spcBef>
                <a:spcPct val="0"/>
              </a:spcBef>
              <a:spcAft>
                <a:spcPct val="0"/>
              </a:spcAft>
              <a:defRPr>
                <a:solidFill>
                  <a:schemeClr val="tx1"/>
                </a:solidFill>
                <a:latin typeface="Franklin Gothic Book" charset="0"/>
                <a:ea typeface="Arial" charset="0"/>
                <a:cs typeface="Arial" charset="0"/>
              </a:defRPr>
            </a:lvl7pPr>
            <a:lvl8pPr marL="3470275" indent="-231775" eaLnBrk="0" fontAlgn="base" hangingPunct="0">
              <a:spcBef>
                <a:spcPct val="0"/>
              </a:spcBef>
              <a:spcAft>
                <a:spcPct val="0"/>
              </a:spcAft>
              <a:defRPr>
                <a:solidFill>
                  <a:schemeClr val="tx1"/>
                </a:solidFill>
                <a:latin typeface="Franklin Gothic Book" charset="0"/>
                <a:ea typeface="Arial" charset="0"/>
                <a:cs typeface="Arial" charset="0"/>
              </a:defRPr>
            </a:lvl8pPr>
            <a:lvl9pPr marL="3927475" indent="-231775" eaLnBrk="0" fontAlgn="base" hangingPunct="0">
              <a:spcBef>
                <a:spcPct val="0"/>
              </a:spcBef>
              <a:spcAft>
                <a:spcPct val="0"/>
              </a:spcAft>
              <a:defRPr>
                <a:solidFill>
                  <a:schemeClr val="tx1"/>
                </a:solidFill>
                <a:latin typeface="Franklin Gothic Book" charset="0"/>
                <a:ea typeface="Arial" charset="0"/>
                <a:cs typeface="Arial" charset="0"/>
              </a:defRPr>
            </a:lvl9pPr>
          </a:lstStyle>
          <a:p>
            <a:endParaRPr lang="fr-FR" altLang="en-US">
              <a:latin typeface="Calibri" charset="0"/>
            </a:endParaRPr>
          </a:p>
        </p:txBody>
      </p:sp>
      <p:sp>
        <p:nvSpPr>
          <p:cNvPr id="5120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57238" indent="-290513">
              <a:spcBef>
                <a:spcPct val="30000"/>
              </a:spcBef>
              <a:defRPr sz="1200">
                <a:solidFill>
                  <a:schemeClr val="tx1"/>
                </a:solidFill>
                <a:latin typeface="Calibri" charset="0"/>
              </a:defRPr>
            </a:lvl2pPr>
            <a:lvl3pPr marL="1165225" indent="-231775">
              <a:spcBef>
                <a:spcPct val="30000"/>
              </a:spcBef>
              <a:defRPr sz="1200">
                <a:solidFill>
                  <a:schemeClr val="tx1"/>
                </a:solidFill>
                <a:latin typeface="Calibri" charset="0"/>
              </a:defRPr>
            </a:lvl3pPr>
            <a:lvl4pPr marL="1631950" indent="-231775">
              <a:spcBef>
                <a:spcPct val="30000"/>
              </a:spcBef>
              <a:defRPr sz="1200">
                <a:solidFill>
                  <a:schemeClr val="tx1"/>
                </a:solidFill>
                <a:latin typeface="Calibri" charset="0"/>
              </a:defRPr>
            </a:lvl4pPr>
            <a:lvl5pPr marL="2098675" indent="-231775">
              <a:spcBef>
                <a:spcPct val="30000"/>
              </a:spcBef>
              <a:defRPr sz="1200">
                <a:solidFill>
                  <a:schemeClr val="tx1"/>
                </a:solidFill>
                <a:latin typeface="Calibri" charset="0"/>
              </a:defRPr>
            </a:lvl5pPr>
            <a:lvl6pPr marL="2555875" indent="-231775" eaLnBrk="0" fontAlgn="base" hangingPunct="0">
              <a:spcBef>
                <a:spcPct val="30000"/>
              </a:spcBef>
              <a:spcAft>
                <a:spcPct val="0"/>
              </a:spcAft>
              <a:defRPr sz="1200">
                <a:solidFill>
                  <a:schemeClr val="tx1"/>
                </a:solidFill>
                <a:latin typeface="Calibri" charset="0"/>
              </a:defRPr>
            </a:lvl6pPr>
            <a:lvl7pPr marL="3013075" indent="-231775" eaLnBrk="0" fontAlgn="base" hangingPunct="0">
              <a:spcBef>
                <a:spcPct val="30000"/>
              </a:spcBef>
              <a:spcAft>
                <a:spcPct val="0"/>
              </a:spcAft>
              <a:defRPr sz="1200">
                <a:solidFill>
                  <a:schemeClr val="tx1"/>
                </a:solidFill>
                <a:latin typeface="Calibri" charset="0"/>
              </a:defRPr>
            </a:lvl7pPr>
            <a:lvl8pPr marL="3470275" indent="-231775" eaLnBrk="0" fontAlgn="base" hangingPunct="0">
              <a:spcBef>
                <a:spcPct val="30000"/>
              </a:spcBef>
              <a:spcAft>
                <a:spcPct val="0"/>
              </a:spcAft>
              <a:defRPr sz="1200">
                <a:solidFill>
                  <a:schemeClr val="tx1"/>
                </a:solidFill>
                <a:latin typeface="Calibri" charset="0"/>
              </a:defRPr>
            </a:lvl8pPr>
            <a:lvl9pPr marL="3927475" indent="-231775" eaLnBrk="0" fontAlgn="base" hangingPunct="0">
              <a:spcBef>
                <a:spcPct val="30000"/>
              </a:spcBef>
              <a:spcAft>
                <a:spcPct val="0"/>
              </a:spcAft>
              <a:defRPr sz="1200">
                <a:solidFill>
                  <a:schemeClr val="tx1"/>
                </a:solidFill>
                <a:latin typeface="Calibri" charset="0"/>
              </a:defRPr>
            </a:lvl9pPr>
          </a:lstStyle>
          <a:p>
            <a:pPr>
              <a:spcBef>
                <a:spcPct val="0"/>
              </a:spcBef>
            </a:pPr>
            <a:fld id="{9DCCC5B2-2323-D247-B549-7F6A987FEFA0}" type="slidenum">
              <a:rPr lang="fr-FR" altLang="en-US"/>
              <a:pPr>
                <a:spcBef>
                  <a:spcPct val="0"/>
                </a:spcBef>
              </a:pPr>
              <a:t>12</a:t>
            </a:fld>
            <a:endParaRPr lang="fr-FR" altLang="en-US"/>
          </a:p>
        </p:txBody>
      </p:sp>
    </p:spTree>
    <p:extLst>
      <p:ext uri="{BB962C8B-B14F-4D97-AF65-F5344CB8AC3E}">
        <p14:creationId xmlns:p14="http://schemas.microsoft.com/office/powerpoint/2010/main" val="15428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799" y="2948751"/>
            <a:ext cx="7829551" cy="565771"/>
          </a:xfrm>
        </p:spPr>
        <p:txBody>
          <a:bodyPr lIns="91440" tIns="91440" rIns="91440" bIns="91440" anchor="ctr" anchorCtr="0">
            <a:normAutofit/>
          </a:bodyPr>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Placeholder 1"/>
          <p:cNvSpPr>
            <a:spLocks noGrp="1"/>
          </p:cNvSpPr>
          <p:nvPr>
            <p:ph type="title" hasCustomPrompt="1"/>
          </p:nvPr>
        </p:nvSpPr>
        <p:spPr>
          <a:xfrm>
            <a:off x="628650" y="851526"/>
            <a:ext cx="7886700" cy="1325563"/>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33593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2476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txBox="1">
            <a:spLocks/>
          </p:cNvSpPr>
          <p:nvPr userDrawn="1"/>
        </p:nvSpPr>
        <p:spPr>
          <a:xfrm rot="5400000">
            <a:off x="4649152" y="2261777"/>
            <a:ext cx="5760720" cy="197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Helvetica" charset="0"/>
                <a:cs typeface="Helvetica" charset="0"/>
              </a:defRPr>
            </a:lvl1pPr>
          </a:lstStyle>
          <a:p>
            <a:r>
              <a:rPr lang="en-US">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15578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596" y="1859305"/>
            <a:ext cx="7883754" cy="1655762"/>
          </a:xfrm>
          <a:prstGeom prst="rect">
            <a:avLst/>
          </a:prstGeom>
        </p:spPr>
        <p:txBody>
          <a:bodyPr lIns="91440" tIns="91440" rIns="91440" bIns="91440"/>
          <a:lstStyle>
            <a:lvl1pPr marL="0" indent="0" algn="l">
              <a:buNone/>
              <a:defRPr sz="2400">
                <a:latin typeface="Franklin Gothic Book" panose="020B0503020102020204" pitchFamily="34" charset="0"/>
                <a:ea typeface="Franklin Gothic Book" panose="020B0503020102020204" pitchFamily="34"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45057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1226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127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normAutofit/>
          </a:bodyPr>
          <a:lstStyle>
            <a:lvl1pPr marL="0" indent="0">
              <a:buNone/>
              <a:defRPr sz="2400">
                <a:solidFill>
                  <a:schemeClr val="tx1">
                    <a:tint val="75000"/>
                  </a:schemeClr>
                </a:solidFill>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itle Placeholder 1"/>
          <p:cNvSpPr txBox="1">
            <a:spLocks/>
          </p:cNvSpPr>
          <p:nvPr userDrawn="1"/>
        </p:nvSpPr>
        <p:spPr>
          <a:xfrm>
            <a:off x="628650" y="1361822"/>
            <a:ext cx="7886700" cy="289928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1034949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65488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nchorCtr="0"/>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52919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92035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354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atin typeface="Franklin Gothic Book" panose="020B0503020102020204" pitchFamily="34" charset="0"/>
                <a:ea typeface="Franklin Gothic Book" panose="020B0503020102020204" pitchFamily="34" charset="0"/>
                <a:cs typeface="Franklin Gothic Book" charset="0"/>
              </a:defRPr>
            </a:lvl1pPr>
            <a:lvl2pPr>
              <a:defRPr sz="2800">
                <a:latin typeface="Franklin Gothic Book" panose="020B0503020102020204" pitchFamily="34" charset="0"/>
                <a:ea typeface="Franklin Gothic Book" panose="020B0503020102020204" pitchFamily="34" charset="0"/>
                <a:cs typeface="Franklin Gothic Book" charset="0"/>
              </a:defRPr>
            </a:lvl2pPr>
            <a:lvl3pPr>
              <a:defRPr sz="2400">
                <a:latin typeface="Franklin Gothic Book" panose="020B0503020102020204" pitchFamily="34" charset="0"/>
                <a:ea typeface="Franklin Gothic Book" panose="020B0503020102020204" pitchFamily="34" charset="0"/>
                <a:cs typeface="Franklin Gothic Book" charset="0"/>
              </a:defRPr>
            </a:lvl3pPr>
            <a:lvl4pPr>
              <a:defRPr sz="2000">
                <a:latin typeface="Franklin Gothic Book" panose="020B0503020102020204" pitchFamily="34" charset="0"/>
                <a:ea typeface="Franklin Gothic Book" panose="020B0503020102020204" pitchFamily="34" charset="0"/>
                <a:cs typeface="Franklin Gothic Book" charset="0"/>
              </a:defRPr>
            </a:lvl4pPr>
            <a:lvl5pPr>
              <a:defRPr sz="2000">
                <a:latin typeface="Franklin Gothic Book" panose="020B0503020102020204" pitchFamily="34" charset="0"/>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8775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97073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atin typeface="Franklin Gothic Book" panose="020B0503020102020204" pitchFamily="34" charset="0"/>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Placeholder 1"/>
          <p:cNvSpPr txBox="1">
            <a:spLocks/>
          </p:cNvSpPr>
          <p:nvPr userDrawn="1"/>
        </p:nvSpPr>
        <p:spPr>
          <a:xfrm>
            <a:off x="628650" y="301118"/>
            <a:ext cx="2951163" cy="19117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spc="0">
                <a:solidFill>
                  <a:srgbClr val="32697C"/>
                </a:solidFill>
                <a:latin typeface="Helvetica" charset="0"/>
                <a:ea typeface="Helvetica" charset="0"/>
                <a:cs typeface="Helvetica" charset="0"/>
              </a:defRPr>
            </a:lvl1pPr>
          </a:lstStyle>
          <a:p>
            <a:r>
              <a:rPr lang="en-US">
                <a:solidFill>
                  <a:srgbClr val="646561"/>
                </a:solidFill>
                <a:latin typeface="Franklin Gothic Book" panose="020B0503020102020204" pitchFamily="34" charset="0"/>
                <a:ea typeface="Franklin Gothic Book" charset="0"/>
                <a:cs typeface="Franklin Gothic Book" charset="0"/>
              </a:rPr>
              <a:t>CLICK TO EDIT MASTER TITLE STYLE</a:t>
            </a:r>
          </a:p>
        </p:txBody>
      </p:sp>
    </p:spTree>
    <p:extLst>
      <p:ext uri="{BB962C8B-B14F-4D97-AF65-F5344CB8AC3E}">
        <p14:creationId xmlns:p14="http://schemas.microsoft.com/office/powerpoint/2010/main" val="88902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494613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72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247802"/>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itle Placeholder 1"/>
          <p:cNvSpPr txBox="1">
            <a:spLocks/>
          </p:cNvSpPr>
          <p:nvPr userDrawn="1"/>
        </p:nvSpPr>
        <p:spPr>
          <a:xfrm>
            <a:off x="1143000" y="676656"/>
            <a:ext cx="6931152" cy="1344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a:latin typeface="Franklin Gothic Book" panose="020B0503020102020204" pitchFamily="34" charset="0"/>
              </a:rPr>
              <a:t>CLICK TO EDIT MASTER TITLE STYLE</a:t>
            </a:r>
          </a:p>
        </p:txBody>
      </p:sp>
    </p:spTree>
    <p:extLst>
      <p:ext uri="{BB962C8B-B14F-4D97-AF65-F5344CB8AC3E}">
        <p14:creationId xmlns:p14="http://schemas.microsoft.com/office/powerpoint/2010/main" val="1455590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8298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806961"/>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itle Placeholder 1"/>
          <p:cNvSpPr txBox="1">
            <a:spLocks/>
          </p:cNvSpPr>
          <p:nvPr userDrawn="1"/>
        </p:nvSpPr>
        <p:spPr>
          <a:xfrm>
            <a:off x="656082" y="133438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a:latin typeface="Franklin Gothic Book" panose="020B0503020102020204" pitchFamily="34" charset="0"/>
              </a:rPr>
              <a:t>CLICK TO EDIT MASTER TITLE STYLE</a:t>
            </a:r>
          </a:p>
        </p:txBody>
      </p:sp>
    </p:spTree>
    <p:extLst>
      <p:ext uri="{BB962C8B-B14F-4D97-AF65-F5344CB8AC3E}">
        <p14:creationId xmlns:p14="http://schemas.microsoft.com/office/powerpoint/2010/main" val="70636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normAutofit/>
          </a:bodyPr>
          <a:lstStyle>
            <a:lvl1pPr>
              <a:defRPr>
                <a:latin typeface="Franklin Gothic Book" panose="020B0503020102020204" pitchFamily="34" charset="0"/>
              </a:defRPr>
            </a:lvl1pPr>
          </a:lstStyle>
          <a:p>
            <a:fld id="{BA2ECE41-3861-1A4A-A0BF-FAD24E61CDBA}" type="datetimeFigureOut">
              <a:rPr lang="en-US" smtClean="0"/>
              <a:pPr/>
              <a:t>3/2/2018</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normAutofit/>
          </a:bodyPr>
          <a:lstStyle>
            <a:lvl1pPr>
              <a:defRPr>
                <a:latin typeface="Franklin Gothic Book" panose="020B0503020102020204" pitchFamily="34" charset="0"/>
              </a:defRPr>
            </a:lvl1p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normAutofit/>
          </a:bodyPr>
          <a:lstStyle>
            <a:lvl1pPr>
              <a:defRPr>
                <a:latin typeface="Franklin Gothic Book" panose="020B0503020102020204" pitchFamily="34" charset="0"/>
              </a:defRPr>
            </a:lvl1pPr>
          </a:lstStyle>
          <a:p>
            <a:fld id="{718CA319-5C67-3148-B62C-5A45C0B0E9F6}" type="slidenum">
              <a:rPr lang="en-US" smtClean="0"/>
              <a:pPr/>
              <a:t>‹#›</a:t>
            </a:fld>
            <a:endParaRPr lang="en-US"/>
          </a:p>
        </p:txBody>
      </p:sp>
      <p:sp>
        <p:nvSpPr>
          <p:cNvPr id="8" name="Title Placeholder 1"/>
          <p:cNvSpPr txBox="1">
            <a:spLocks/>
          </p:cNvSpPr>
          <p:nvPr userDrawn="1"/>
        </p:nvSpPr>
        <p:spPr>
          <a:xfrm>
            <a:off x="656082" y="47485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a:latin typeface="Franklin Gothic Book" panose="020B0503020102020204" pitchFamily="34" charset="0"/>
              </a:rPr>
              <a:t>CLICK TO EDIT MASTER TITLE STYLE</a:t>
            </a:r>
          </a:p>
        </p:txBody>
      </p:sp>
    </p:spTree>
    <p:extLst>
      <p:ext uri="{BB962C8B-B14F-4D97-AF65-F5344CB8AC3E}">
        <p14:creationId xmlns:p14="http://schemas.microsoft.com/office/powerpoint/2010/main" val="136495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1086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1086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txBox="1">
            <a:spLocks/>
          </p:cNvSpPr>
          <p:nvPr userDrawn="1"/>
        </p:nvSpPr>
        <p:spPr>
          <a:xfrm>
            <a:off x="628650" y="33769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a:latin typeface="Franklin Gothic Book" panose="020B0503020102020204" pitchFamily="34" charset="0"/>
              </a:rPr>
              <a:t>CLICK TO EDIT MASTER TITLE STYLE</a:t>
            </a:r>
          </a:p>
        </p:txBody>
      </p:sp>
    </p:spTree>
    <p:extLst>
      <p:ext uri="{BB962C8B-B14F-4D97-AF65-F5344CB8AC3E}">
        <p14:creationId xmlns:p14="http://schemas.microsoft.com/office/powerpoint/2010/main" val="1472576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txBox="1">
            <a:spLocks/>
          </p:cNvSpPr>
          <p:nvPr userDrawn="1"/>
        </p:nvSpPr>
        <p:spPr>
          <a:xfrm>
            <a:off x="656082"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Helvetica" charset="0"/>
                <a:ea typeface="+mj-ea"/>
                <a:cs typeface="+mj-cs"/>
              </a:defRPr>
            </a:lvl1pPr>
          </a:lstStyle>
          <a:p>
            <a:r>
              <a:rPr lang="en-US">
                <a:latin typeface="Franklin Gothic Book" panose="020B0503020102020204" pitchFamily="34" charset="0"/>
              </a:rPr>
              <a:t>CLICK TO EDIT MASTER TITLE STYLE</a:t>
            </a:r>
          </a:p>
        </p:txBody>
      </p:sp>
    </p:spTree>
    <p:extLst>
      <p:ext uri="{BB962C8B-B14F-4D97-AF65-F5344CB8AC3E}">
        <p14:creationId xmlns:p14="http://schemas.microsoft.com/office/powerpoint/2010/main" val="402903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20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2555255"/>
            <a:ext cx="7886700" cy="1115597"/>
          </a:xfrm>
        </p:spPr>
        <p:txBody>
          <a:bodyPr>
            <a:normAutofit/>
          </a:bodyPr>
          <a:lstStyle>
            <a:lvl1pPr marL="0" indent="0">
              <a:buNone/>
              <a:defRPr sz="2400">
                <a:solidFill>
                  <a:schemeClr val="bg1"/>
                </a:solidFill>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56915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3885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9407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6531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600" b="1">
                <a:latin typeface="Franklin Gothic Book" panose="020B0503020102020204" pitchFamily="34" charset="0"/>
                <a:ea typeface="Franklin Gothic Book" panose="020B0503020102020204" pitchFamily="34" charset="0"/>
                <a:cs typeface="Franklin Gothic Book"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Franklin Gothic Book" panose="020B0503020102020204" pitchFamily="34" charset="0"/>
                <a:ea typeface="Franklin Gothic Book" panose="020B0503020102020204" pitchFamily="34" charset="0"/>
                <a:cs typeface="Franklin Gothic Book" charset="0"/>
              </a:defRPr>
            </a:lvl1pPr>
            <a:lvl2pPr>
              <a:defRPr>
                <a:latin typeface="Franklin Gothic Book" panose="020B0503020102020204" pitchFamily="34" charset="0"/>
                <a:ea typeface="Franklin Gothic Book" panose="020B0503020102020204" pitchFamily="34" charset="0"/>
                <a:cs typeface="Franklin Gothic Book" charset="0"/>
              </a:defRPr>
            </a:lvl2pPr>
            <a:lvl3pPr>
              <a:defRPr>
                <a:latin typeface="Franklin Gothic Book" panose="020B0503020102020204" pitchFamily="34" charset="0"/>
                <a:ea typeface="Franklin Gothic Book" panose="020B0503020102020204" pitchFamily="34" charset="0"/>
                <a:cs typeface="Franklin Gothic Book" charset="0"/>
              </a:defRPr>
            </a:lvl3pPr>
            <a:lvl4pPr>
              <a:defRPr>
                <a:latin typeface="Franklin Gothic Book" panose="020B0503020102020204" pitchFamily="34" charset="0"/>
                <a:ea typeface="Franklin Gothic Book" panose="020B0503020102020204" pitchFamily="34" charset="0"/>
                <a:cs typeface="Franklin Gothic Book" charset="0"/>
              </a:defRPr>
            </a:lvl4pPr>
            <a:lvl5pPr>
              <a:defRPr>
                <a:latin typeface="Franklin Gothic Book" panose="020B0503020102020204" pitchFamily="34" charset="0"/>
                <a:ea typeface="Franklin Gothic Book" panose="020B0503020102020204" pitchFamily="34" charset="0"/>
                <a:cs typeface="Franklin Gothic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934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4681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82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Franklin Gothic Book" panose="020B0503020102020204" pitchFamily="34" charset="0"/>
                <a:ea typeface="Franklin Gothic Book" panose="020B0503020102020204" pitchFamily="34" charset="0"/>
                <a:cs typeface="Franklin Gothic Book" charset="0"/>
              </a:defRPr>
            </a:lvl1pPr>
            <a:lvl2pPr>
              <a:defRPr sz="2800">
                <a:latin typeface="Franklin Gothic Book" panose="020B0503020102020204" pitchFamily="34" charset="0"/>
                <a:ea typeface="Franklin Gothic Book" panose="020B0503020102020204" pitchFamily="34" charset="0"/>
                <a:cs typeface="Franklin Gothic Book" charset="0"/>
              </a:defRPr>
            </a:lvl2pPr>
            <a:lvl3pPr>
              <a:defRPr sz="2400">
                <a:latin typeface="Franklin Gothic Book" panose="020B0503020102020204" pitchFamily="34" charset="0"/>
                <a:ea typeface="Franklin Gothic Book" panose="020B0503020102020204" pitchFamily="34" charset="0"/>
                <a:cs typeface="Franklin Gothic Book" charset="0"/>
              </a:defRPr>
            </a:lvl3pPr>
            <a:lvl4pPr>
              <a:defRPr sz="2000">
                <a:latin typeface="Franklin Gothic Book" panose="020B0503020102020204" pitchFamily="34" charset="0"/>
                <a:ea typeface="Franklin Gothic Book" panose="020B0503020102020204" pitchFamily="34" charset="0"/>
                <a:cs typeface="Franklin Gothic Book" charset="0"/>
              </a:defRPr>
            </a:lvl4pPr>
            <a:lvl5pPr>
              <a:defRPr sz="2000">
                <a:latin typeface="Franklin Gothic Book" panose="020B0503020102020204" pitchFamily="34" charset="0"/>
                <a:ea typeface="Franklin Gothic Book" panose="020B0503020102020204" pitchFamily="34" charset="0"/>
                <a:cs typeface="Franklin Gothic Book"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756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Franklin Gothic Book" panose="020B0503020102020204" pitchFamily="34" charset="0"/>
                <a:ea typeface="Franklin Gothic Book" panose="020B0503020102020204" pitchFamily="34" charset="0"/>
                <a:cs typeface="Franklin Gothic Book"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Franklin Gothic Book" panose="020B0503020102020204" pitchFamily="34" charset="0"/>
                <a:ea typeface="Franklin Gothic Book" panose="020B0503020102020204" pitchFamily="34" charset="0"/>
                <a:cs typeface="Franklin Gothic Book"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Franklin Gothic Book" panose="020B0503020102020204" pitchFamily="34" charset="0"/>
                <a:ea typeface="Franklin Gothic Book" panose="020B0503020102020204" pitchFamily="34" charset="0"/>
                <a:cs typeface="Franklin Gothic Book"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5599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3.w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w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pring logo_final_recesse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36022" y="6386245"/>
            <a:ext cx="822050" cy="320040"/>
          </a:xfrm>
          <a:prstGeom prst="rect">
            <a:avLst/>
          </a:prstGeom>
        </p:spPr>
      </p:pic>
      <p:pic>
        <p:nvPicPr>
          <p:cNvPr id="8" name="Picture 7" descr="USAID_logo_Horizontal_CMYK [Converted].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4800" y="6386245"/>
            <a:ext cx="1078992" cy="320975"/>
          </a:xfrm>
          <a:prstGeom prst="rect">
            <a:avLst/>
          </a:prstGeom>
        </p:spPr>
      </p:pic>
      <p:sp>
        <p:nvSpPr>
          <p:cNvPr id="14" name="Rectangle 13"/>
          <p:cNvSpPr/>
          <p:nvPr/>
        </p:nvSpPr>
        <p:spPr>
          <a:xfrm>
            <a:off x="0" y="-1"/>
            <a:ext cx="9144000" cy="6100763"/>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solidFill>
              <a:latin typeface="Franklin Gothic Book" panose="020B0503020102020204" pitchFamily="34" charset="0"/>
            </a:endParaRPr>
          </a:p>
        </p:txBody>
      </p:sp>
      <p:sp>
        <p:nvSpPr>
          <p:cNvPr id="2" name="Title Placeholder 1"/>
          <p:cNvSpPr>
            <a:spLocks noGrp="1"/>
          </p:cNvSpPr>
          <p:nvPr>
            <p:ph type="title"/>
          </p:nvPr>
        </p:nvSpPr>
        <p:spPr>
          <a:xfrm>
            <a:off x="628650" y="763974"/>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24473"/>
            <a:ext cx="7886700" cy="36069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p:nvSpPr>
        <p:spPr>
          <a:xfrm>
            <a:off x="0" y="6098028"/>
            <a:ext cx="9144000" cy="76200"/>
          </a:xfrm>
          <a:prstGeom prst="rect">
            <a:avLst/>
          </a:prstGeom>
          <a:solidFill>
            <a:srgbClr val="3269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Franklin Gothic Book" panose="020B0503020102020204" pitchFamily="34" charset="0"/>
            </a:endParaRPr>
          </a:p>
        </p:txBody>
      </p:sp>
      <p:pic>
        <p:nvPicPr>
          <p:cNvPr id="10" name="Pictur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4320" y="297994"/>
            <a:ext cx="2418215" cy="410666"/>
          </a:xfrm>
          <a:prstGeom prst="rect">
            <a:avLst/>
          </a:prstGeom>
        </p:spPr>
      </p:pic>
    </p:spTree>
    <p:extLst>
      <p:ext uri="{BB962C8B-B14F-4D97-AF65-F5344CB8AC3E}">
        <p14:creationId xmlns:p14="http://schemas.microsoft.com/office/powerpoint/2010/main" val="1950955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kern="1200">
          <a:solidFill>
            <a:schemeClr val="bg1"/>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solidFill>
              <a:latin typeface="Franklin Gothic Book" panose="020B0503020102020204" pitchFamily="34" charset="0"/>
            </a:endParaRPr>
          </a:p>
        </p:txBody>
      </p:sp>
      <p:sp>
        <p:nvSpPr>
          <p:cNvPr id="8" name="Rectangle 7"/>
          <p:cNvSpPr/>
          <p:nvPr/>
        </p:nvSpPr>
        <p:spPr>
          <a:xfrm>
            <a:off x="0" y="6248400"/>
            <a:ext cx="9144000" cy="76200"/>
          </a:xfrm>
          <a:prstGeom prst="rect">
            <a:avLst/>
          </a:prstGeom>
          <a:solidFill>
            <a:srgbClr val="32697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Franklin Gothic Book" panose="020B0503020102020204" pitchFamily="34" charset="0"/>
            </a:endParaRPr>
          </a:p>
        </p:txBody>
      </p:sp>
      <p:sp>
        <p:nvSpPr>
          <p:cNvPr id="9" name="TextBox 8"/>
          <p:cNvSpPr txBox="1"/>
          <p:nvPr/>
        </p:nvSpPr>
        <p:spPr>
          <a:xfrm>
            <a:off x="6934200" y="6464348"/>
            <a:ext cx="2057400" cy="215444"/>
          </a:xfrm>
          <a:prstGeom prst="rect">
            <a:avLst/>
          </a:prstGeom>
          <a:noFill/>
        </p:spPr>
        <p:txBody>
          <a:bodyPr wrap="square" rtlCol="0">
            <a:spAutoFit/>
          </a:bodyPr>
          <a:lstStyle/>
          <a:p>
            <a:pPr algn="r"/>
            <a:r>
              <a:rPr lang="en-US" sz="800">
                <a:solidFill>
                  <a:srgbClr val="F6F5F0">
                    <a:alpha val="86000"/>
                  </a:srgbClr>
                </a:solidFill>
                <a:latin typeface="Franklin Gothic Book" panose="020B0503020102020204" pitchFamily="34" charset="0"/>
                <a:ea typeface="Franklin Gothic Book" charset="0"/>
                <a:cs typeface="Franklin Gothic Book" charset="0"/>
              </a:rPr>
              <a:t>www.spring-nutrition.org</a:t>
            </a:r>
          </a:p>
        </p:txBody>
      </p:sp>
      <p:sp>
        <p:nvSpPr>
          <p:cNvPr id="14"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2"/>
          <p:cNvSpPr>
            <a:spLocks noGrp="1"/>
          </p:cNvSpPr>
          <p:nvPr>
            <p:ph type="body" idx="1"/>
          </p:nvPr>
        </p:nvSpPr>
        <p:spPr>
          <a:xfrm>
            <a:off x="628650" y="1825625"/>
            <a:ext cx="7886700" cy="360698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SPRING leaves alone 80 percent tint.wm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8599" y="6417755"/>
            <a:ext cx="346800" cy="300644"/>
          </a:xfrm>
          <a:prstGeom prst="rect">
            <a:avLst/>
          </a:prstGeom>
          <a:noFill/>
          <a:ln>
            <a:noFill/>
          </a:ln>
        </p:spPr>
      </p:pic>
    </p:spTree>
    <p:extLst>
      <p:ext uri="{BB962C8B-B14F-4D97-AF65-F5344CB8AC3E}">
        <p14:creationId xmlns:p14="http://schemas.microsoft.com/office/powerpoint/2010/main" val="502278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1" kern="1200" spc="0">
          <a:solidFill>
            <a:srgbClr val="646561"/>
          </a:solidFill>
          <a:latin typeface="Franklin Gothic Book" panose="020B0503020102020204" pitchFamily="34" charset="0"/>
          <a:ea typeface="Franklin Gothic Book" panose="020B0503020102020204" pitchFamily="34" charset="0"/>
          <a:cs typeface="Franklin Gothic Book"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019800"/>
          </a:xfrm>
          <a:prstGeom prst="rect">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accent3"/>
              </a:solidFill>
              <a:latin typeface="Franklin Gothic Book" panose="020B0503020102020204" pitchFamily="34" charset="0"/>
            </a:endParaRPr>
          </a:p>
        </p:txBody>
      </p:sp>
      <p:sp>
        <p:nvSpPr>
          <p:cNvPr id="8" name="TextBox 7"/>
          <p:cNvSpPr txBox="1"/>
          <p:nvPr/>
        </p:nvSpPr>
        <p:spPr>
          <a:xfrm>
            <a:off x="1955260" y="6230505"/>
            <a:ext cx="5291846" cy="551295"/>
          </a:xfrm>
          <a:prstGeom prst="rect">
            <a:avLst/>
          </a:prstGeom>
          <a:noFill/>
        </p:spPr>
        <p:txBody>
          <a:bodyPr wrap="square" lIns="0" tIns="0" rIns="0" bIns="0" numCol="1" spcCol="91440" rtlCol="0" anchor="ctr" anchorCtr="0">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700" b="0" i="0" kern="1200">
                <a:solidFill>
                  <a:schemeClr val="tx1"/>
                </a:solidFill>
                <a:effectLst/>
                <a:latin typeface="Franklin Gothic Book" panose="020B0503020102020204" pitchFamily="34" charset="0"/>
                <a:ea typeface="+mn-ea"/>
                <a:cs typeface="+mn-cs"/>
              </a:rPr>
              <a:t>This presentation is made possible by the generous support of the American people through the United States Agency for International Development (USAID) and Feed the Future, the U.S. Government’s global hunger and food security initiative, under the terms of the Cooperative Agreement AID-OAA-A-11-00031 (SPRING), managed by JSI Research &amp; Training Institute, Inc. (JSI). The contents are the responsibility of JSI and the authors, and do not necessarily reflect the views of USAID or the U.S. Government.</a:t>
            </a:r>
            <a:endParaRPr lang="en-US" sz="700" b="0" i="0" u="none" strike="noStrike" kern="1200" baseline="0">
              <a:ln>
                <a:noFill/>
              </a:ln>
              <a:solidFill>
                <a:schemeClr val="tx1"/>
              </a:solidFill>
              <a:latin typeface="Franklin Gothic Book" panose="020B0503020102020204" pitchFamily="34" charset="0"/>
              <a:ea typeface="Franklin Gothic Book" charset="0"/>
              <a:cs typeface="Franklin Gothic Book" charset="0"/>
            </a:endParaRPr>
          </a:p>
        </p:txBody>
      </p:sp>
      <p:pic>
        <p:nvPicPr>
          <p:cNvPr id="9" name="Picture 5" descr="C:\Users\jbishara\Dropbox\logos for PowerPoint Tehcnical Meeting PAHO\spring logo_final_recess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1926" y="6348479"/>
            <a:ext cx="811073" cy="31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jbishara\Dropbox\logos for PowerPoint Tehcnical Meeting PAHO\USAID_logo_Horizontal_CMYK [Converted].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6347729"/>
            <a:ext cx="1066800" cy="31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6019800"/>
            <a:ext cx="9144000" cy="76200"/>
          </a:xfrm>
          <a:prstGeom prst="rect">
            <a:avLst/>
          </a:prstGeom>
          <a:solidFill>
            <a:srgbClr val="32697C"/>
          </a:solidFill>
          <a:ln>
            <a:noFill/>
          </a:ln>
          <a:effectLst/>
        </p:spPr>
        <p:style>
          <a:lnRef idx="1">
            <a:schemeClr val="accent1"/>
          </a:lnRef>
          <a:fillRef idx="3">
            <a:schemeClr val="accent1"/>
          </a:fillRef>
          <a:effectRef idx="2">
            <a:schemeClr val="accent1"/>
          </a:effectRef>
          <a:fontRef idx="minor">
            <a:schemeClr val="lt1"/>
          </a:fontRef>
        </p:style>
        <p:txBody>
          <a:bodyPr anchor="ctr">
            <a:normAutofit fontScale="25000" lnSpcReduction="20000"/>
          </a:bodyPr>
          <a:lstStyle/>
          <a:p>
            <a:pPr algn="ctr" fontAlgn="auto">
              <a:spcBef>
                <a:spcPts val="0"/>
              </a:spcBef>
              <a:spcAft>
                <a:spcPts val="0"/>
              </a:spcAft>
              <a:defRPr/>
            </a:pPr>
            <a:endParaRPr lang="en-US">
              <a:latin typeface="Franklin Gothic Book" panose="020B0503020102020204" pitchFamily="34" charset="0"/>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SPRING leaves alone 80 percent tint.w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32506" y="4572000"/>
            <a:ext cx="878988" cy="762000"/>
          </a:xfrm>
          <a:prstGeom prst="rect">
            <a:avLst/>
          </a:prstGeom>
          <a:noFill/>
          <a:ln>
            <a:noFill/>
          </a:ln>
        </p:spPr>
      </p:pic>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4320" y="297994"/>
            <a:ext cx="2418215" cy="410666"/>
          </a:xfrm>
          <a:prstGeom prst="rect">
            <a:avLst/>
          </a:prstGeom>
        </p:spPr>
      </p:pic>
      <p:sp>
        <p:nvSpPr>
          <p:cNvPr id="14" name="TextBox 13"/>
          <p:cNvSpPr txBox="1"/>
          <p:nvPr/>
        </p:nvSpPr>
        <p:spPr>
          <a:xfrm>
            <a:off x="3515740" y="5569403"/>
            <a:ext cx="2057400" cy="307777"/>
          </a:xfrm>
          <a:prstGeom prst="rect">
            <a:avLst/>
          </a:prstGeom>
          <a:noFill/>
        </p:spPr>
        <p:txBody>
          <a:bodyPr wrap="square" rtlCol="0">
            <a:spAutoFit/>
          </a:bodyPr>
          <a:lstStyle/>
          <a:p>
            <a:pPr algn="ctr"/>
            <a:r>
              <a:rPr lang="en-US" sz="1400">
                <a:solidFill>
                  <a:srgbClr val="F6F5F0">
                    <a:alpha val="86000"/>
                  </a:srgbClr>
                </a:solidFill>
                <a:latin typeface="Franklin Gothic Book" panose="020B0503020102020204" pitchFamily="34" charset="0"/>
                <a:ea typeface="Franklin Gothic Book" charset="0"/>
                <a:cs typeface="Franklin Gothic Book" charset="0"/>
              </a:rPr>
              <a:t>www.spring-nutrition.org</a:t>
            </a:r>
          </a:p>
        </p:txBody>
      </p:sp>
    </p:spTree>
    <p:extLst>
      <p:ext uri="{BB962C8B-B14F-4D97-AF65-F5344CB8AC3E}">
        <p14:creationId xmlns:p14="http://schemas.microsoft.com/office/powerpoint/2010/main" val="1722060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1" kern="1200">
          <a:solidFill>
            <a:schemeClr val="bg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9.jpe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24.png"/><Relationship Id="rId4" Type="http://schemas.openxmlformats.org/officeDocument/2006/relationships/image" Target="../media/image25.jpe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0.png"/><Relationship Id="rId4" Type="http://schemas.openxmlformats.org/officeDocument/2006/relationships/image" Target="../media/image31.jpe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398" y="745845"/>
            <a:ext cx="7902388" cy="1308241"/>
          </a:xfrm>
        </p:spPr>
        <p:txBody>
          <a:bodyPr lIns="91440" tIns="91440" rIns="91440" bIns="91440"/>
          <a:lstStyle/>
          <a:p>
            <a:pPr algn="l"/>
            <a:r>
              <a:rPr lang="en-US" sz="3200" dirty="0" smtClean="0"/>
              <a:t>Agriculture-to-Nutrition </a:t>
            </a:r>
            <a:r>
              <a:rPr lang="en-US" sz="3200" dirty="0"/>
              <a:t>Pathways</a:t>
            </a:r>
          </a:p>
        </p:txBody>
      </p:sp>
      <p:sp>
        <p:nvSpPr>
          <p:cNvPr id="5" name="TextBox 4"/>
          <p:cNvSpPr txBox="1"/>
          <p:nvPr/>
        </p:nvSpPr>
        <p:spPr>
          <a:xfrm>
            <a:off x="408398" y="2054087"/>
            <a:ext cx="6983895" cy="369332"/>
          </a:xfrm>
          <a:prstGeom prst="rect">
            <a:avLst/>
          </a:prstGeom>
          <a:noFill/>
        </p:spPr>
        <p:txBody>
          <a:bodyPr wrap="square" rtlCol="0">
            <a:spAutoFit/>
          </a:bodyPr>
          <a:lstStyle/>
          <a:p>
            <a:r>
              <a:rPr lang="en-US" dirty="0">
                <a:solidFill>
                  <a:schemeClr val="bg1"/>
                </a:solidFill>
                <a:latin typeface="Franklin Gothic Book" panose="020B0503020102020204" pitchFamily="34" charset="0"/>
                <a:ea typeface="Franklin Gothic Book" charset="0"/>
                <a:cs typeface="Franklin Gothic Book" charset="0"/>
              </a:rPr>
              <a:t>SPRING Nutrition-Sensitive Agriculture Training Resource Package</a:t>
            </a:r>
          </a:p>
        </p:txBody>
      </p:sp>
      <p:sp>
        <p:nvSpPr>
          <p:cNvPr id="9" name="TextBox 8"/>
          <p:cNvSpPr txBox="1"/>
          <p:nvPr/>
        </p:nvSpPr>
        <p:spPr>
          <a:xfrm>
            <a:off x="408398" y="2526464"/>
            <a:ext cx="6983895" cy="338554"/>
          </a:xfrm>
          <a:prstGeom prst="rect">
            <a:avLst/>
          </a:prstGeom>
          <a:noFill/>
        </p:spPr>
        <p:txBody>
          <a:bodyPr wrap="square" rtlCol="0">
            <a:spAutoFit/>
          </a:bodyPr>
          <a:lstStyle/>
          <a:p>
            <a:r>
              <a:rPr lang="en-US" sz="1600" dirty="0" smtClean="0">
                <a:solidFill>
                  <a:schemeClr val="bg1"/>
                </a:solidFill>
                <a:latin typeface="Franklin Gothic Book" panose="020B0503020102020204" pitchFamily="34" charset="0"/>
                <a:ea typeface="Franklin Gothic Book" charset="0"/>
                <a:cs typeface="Franklin Gothic Book" charset="0"/>
              </a:rPr>
              <a:t>February 2018</a:t>
            </a:r>
            <a:endParaRPr lang="en-US" sz="1600" dirty="0">
              <a:solidFill>
                <a:schemeClr val="bg1"/>
              </a:solidFill>
              <a:latin typeface="Franklin Gothic Book" panose="020B0503020102020204" pitchFamily="34" charset="0"/>
              <a:ea typeface="Franklin Gothic Book" charset="0"/>
              <a:cs typeface="Franklin Gothic Book" charset="0"/>
            </a:endParaRPr>
          </a:p>
        </p:txBody>
      </p:sp>
      <p:pic>
        <p:nvPicPr>
          <p:cNvPr id="15" name="Picture 4" descr="http://simpleicon.com/wp-content/uploads/business-woman-2.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464133">
            <a:off x="6951030" y="3583252"/>
            <a:ext cx="2063485" cy="206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www.clker.com/cliparts/b/b/d/b/13663703841401564919agriculture.svg.med.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rot="20756754">
            <a:off x="369407" y="3726355"/>
            <a:ext cx="2074587" cy="208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rot="690320">
            <a:off x="3666226" y="4095137"/>
            <a:ext cx="2069531" cy="140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51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421148" y="5916161"/>
            <a:ext cx="1066800" cy="195263"/>
          </a:xfrm>
          <a:prstGeom prst="round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800" b="1" dirty="0" smtClean="0">
                <a:solidFill>
                  <a:schemeClr val="bg1">
                    <a:lumMod val="95000"/>
                  </a:schemeClr>
                </a:solidFill>
                <a:latin typeface="Candara" panose="020E0502030303020204" pitchFamily="34" charset="0"/>
              </a:rPr>
              <a:t>Guatemala</a:t>
            </a:r>
            <a:endParaRPr lang="en-US" sz="800" b="1" dirty="0">
              <a:solidFill>
                <a:schemeClr val="bg1">
                  <a:lumMod val="95000"/>
                </a:schemeClr>
              </a:solidFill>
              <a:latin typeface="Candara" panose="020E0502030303020204" pitchFamily="34" charset="0"/>
            </a:endParaRPr>
          </a:p>
        </p:txBody>
      </p:sp>
      <p:grpSp>
        <p:nvGrpSpPr>
          <p:cNvPr id="19" name="Group 18"/>
          <p:cNvGrpSpPr>
            <a:grpSpLocks/>
          </p:cNvGrpSpPr>
          <p:nvPr/>
        </p:nvGrpSpPr>
        <p:grpSpPr bwMode="auto">
          <a:xfrm>
            <a:off x="5625297" y="5059680"/>
            <a:ext cx="914400" cy="914400"/>
            <a:chOff x="6172200" y="5026715"/>
            <a:chExt cx="1065213" cy="1068387"/>
          </a:xfrm>
        </p:grpSpPr>
        <p:sp>
          <p:nvSpPr>
            <p:cNvPr id="27" name="Oval 26"/>
            <p:cNvSpPr/>
            <p:nvPr/>
          </p:nvSpPr>
          <p:spPr bwMode="auto">
            <a:xfrm>
              <a:off x="6172200" y="5026715"/>
              <a:ext cx="1065213" cy="1068387"/>
            </a:xfrm>
            <a:prstGeom prst="ellipse">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35865" name="Picture 6"/>
            <p:cNvPicPr>
              <a:picLocks noChangeAspect="1"/>
            </p:cNvPicPr>
            <p:nvPr/>
          </p:nvPicPr>
          <p:blipFill>
            <a:blip r:embed="rId4">
              <a:lum bright="70000" contrast="-70000"/>
              <a:extLst>
                <a:ext uri="{28A0092B-C50C-407E-A947-70E740481C1C}">
                  <a14:useLocalDpi xmlns:a14="http://schemas.microsoft.com/office/drawing/2010/main" val="0"/>
                </a:ext>
              </a:extLst>
            </a:blip>
            <a:srcRect t="2" b="16342"/>
            <a:stretch>
              <a:fillRect/>
            </a:stretch>
          </p:blipFill>
          <p:spPr bwMode="auto">
            <a:xfrm>
              <a:off x="6274134" y="5155204"/>
              <a:ext cx="834802" cy="81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6" name="Picture 19" descr="https://d30y9cdsu7xlg0.cloudfront.net/attribution/12365-600.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b="12956"/>
            <a:stretch>
              <a:fillRect/>
            </a:stretch>
          </p:blipFill>
          <p:spPr bwMode="auto">
            <a:xfrm>
              <a:off x="6775671" y="5163973"/>
              <a:ext cx="290828" cy="29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3" name="Title 1"/>
          <p:cNvSpPr>
            <a:spLocks noGrp="1"/>
          </p:cNvSpPr>
          <p:nvPr>
            <p:ph type="title"/>
          </p:nvPr>
        </p:nvSpPr>
        <p:spPr/>
        <p:txBody>
          <a:bodyPr>
            <a:normAutofit/>
          </a:bodyPr>
          <a:lstStyle/>
          <a:p>
            <a:r>
              <a:rPr lang="en-US" altLang="en-US">
                <a:latin typeface="Franklin Gothic Book" charset="0"/>
                <a:ea typeface="Franklin Gothic Book" charset="0"/>
              </a:rPr>
              <a:t>Doña Brito in Guatemala: </a:t>
            </a:r>
            <a:br>
              <a:rPr lang="en-US" altLang="en-US">
                <a:latin typeface="Franklin Gothic Book" charset="0"/>
                <a:ea typeface="Franklin Gothic Book" charset="0"/>
              </a:rPr>
            </a:br>
            <a:r>
              <a:rPr lang="en-US" altLang="en-US">
                <a:latin typeface="Franklin Gothic Book" charset="0"/>
                <a:ea typeface="Franklin Gothic Book" charset="0"/>
              </a:rPr>
              <a:t>An Example of the Food Production Pathway</a:t>
            </a:r>
          </a:p>
        </p:txBody>
      </p:sp>
      <p:pic>
        <p:nvPicPr>
          <p:cNvPr id="35842" name="Content Placeholder 7" descr="IMG_1740.JPG"/>
          <p:cNvPicPr>
            <a:picLocks noGrp="1" noChangeAspect="1"/>
          </p:cNvPicPr>
          <p:nvPr>
            <p:ph idx="4294967295"/>
          </p:nvPr>
        </p:nvPicPr>
        <p:blipFill>
          <a:blip r:embed="rId6">
            <a:extLst>
              <a:ext uri="{28A0092B-C50C-407E-A947-70E740481C1C}">
                <a14:useLocalDpi xmlns:a14="http://schemas.microsoft.com/office/drawing/2010/main" val="0"/>
              </a:ext>
            </a:extLst>
          </a:blip>
          <a:srcRect l="13789" t="2" r="20319" b="201"/>
          <a:stretch>
            <a:fillRect/>
          </a:stretch>
        </p:blipFill>
        <p:spPr>
          <a:xfrm>
            <a:off x="1487948" y="1701341"/>
            <a:ext cx="3645895" cy="4084604"/>
          </a:xfrm>
          <a:ln w="28575">
            <a:solidFill>
              <a:srgbClr val="99993E"/>
            </a:solidFill>
          </a:ln>
        </p:spPr>
      </p:pic>
      <p:sp>
        <p:nvSpPr>
          <p:cNvPr id="35844" name="Slide Number Placeholder 3"/>
          <p:cNvSpPr>
            <a:spLocks noGrp="1"/>
          </p:cNvSpPr>
          <p:nvPr>
            <p:ph type="sldNum" sz="quarter" idx="4294967295"/>
          </p:nvPr>
        </p:nvSpPr>
        <p:spPr bwMode="auto">
          <a:xfrm>
            <a:off x="87630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spcBef>
                <a:spcPct val="0"/>
              </a:spcBef>
              <a:buFontTx/>
              <a:buNone/>
            </a:pPr>
            <a:fld id="{829B4272-BECF-5E4A-B8A6-73149E6F1832}" type="slidenum">
              <a:rPr lang="fr-FR" altLang="en-US" sz="1200">
                <a:solidFill>
                  <a:srgbClr val="F6F5F0"/>
                </a:solidFill>
              </a:rPr>
              <a:pPr>
                <a:spcBef>
                  <a:spcPct val="0"/>
                </a:spcBef>
                <a:buFontTx/>
                <a:buNone/>
              </a:pPr>
              <a:t>10</a:t>
            </a:fld>
            <a:endParaRPr lang="fr-FR" altLang="en-US" sz="1200">
              <a:solidFill>
                <a:srgbClr val="F6F5F0"/>
              </a:solidFill>
            </a:endParaRPr>
          </a:p>
        </p:txBody>
      </p:sp>
      <p:grpSp>
        <p:nvGrpSpPr>
          <p:cNvPr id="12" name="Group 11"/>
          <p:cNvGrpSpPr>
            <a:grpSpLocks/>
          </p:cNvGrpSpPr>
          <p:nvPr/>
        </p:nvGrpSpPr>
        <p:grpSpPr bwMode="auto">
          <a:xfrm>
            <a:off x="6219022" y="2683193"/>
            <a:ext cx="914400" cy="914400"/>
            <a:chOff x="6765926" y="2362200"/>
            <a:chExt cx="1068387" cy="1066800"/>
          </a:xfrm>
        </p:grpSpPr>
        <p:sp>
          <p:nvSpPr>
            <p:cNvPr id="17" name="Oval 16"/>
            <p:cNvSpPr/>
            <p:nvPr/>
          </p:nvSpPr>
          <p:spPr bwMode="auto">
            <a:xfrm>
              <a:off x="6765926" y="2362200"/>
              <a:ext cx="1068387" cy="1066800"/>
            </a:xfrm>
            <a:prstGeom prst="ellipse">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35862" name="Picture 13" descr="https://d30y9cdsu7xlg0.cloudfront.net/attribution/59530-600.png"/>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b="12955"/>
            <a:stretch>
              <a:fillRect/>
            </a:stretch>
          </p:blipFill>
          <p:spPr bwMode="auto">
            <a:xfrm>
              <a:off x="6766576" y="2473612"/>
              <a:ext cx="831595" cy="84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3" name="Picture 17" descr="https://d30y9cdsu7xlg0.cloudfront.net/attribution/80060-600.png"/>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r="13237" b="13181"/>
            <a:stretch>
              <a:fillRect/>
            </a:stretch>
          </p:blipFill>
          <p:spPr bwMode="auto">
            <a:xfrm>
              <a:off x="7265476" y="2712719"/>
              <a:ext cx="548640" cy="64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219022" y="3872230"/>
            <a:ext cx="914400" cy="914400"/>
            <a:chOff x="6797676" y="3733800"/>
            <a:chExt cx="1066800" cy="1065212"/>
          </a:xfrm>
        </p:grpSpPr>
        <p:sp>
          <p:nvSpPr>
            <p:cNvPr id="16" name="Oval 15"/>
            <p:cNvSpPr/>
            <p:nvPr/>
          </p:nvSpPr>
          <p:spPr bwMode="auto">
            <a:xfrm>
              <a:off x="6797676" y="3733800"/>
              <a:ext cx="1066800" cy="1065212"/>
            </a:xfrm>
            <a:prstGeom prst="ellipse">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35860" name="Picture 19" descr="https://d30y9cdsu7xlg0.cloudfront.net/attribution/12365-600.png"/>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b="12956"/>
            <a:stretch>
              <a:fillRect/>
            </a:stretch>
          </p:blipFill>
          <p:spPr bwMode="auto">
            <a:xfrm>
              <a:off x="6865232" y="3802851"/>
              <a:ext cx="898347" cy="91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a:grpSpLocks/>
          </p:cNvGrpSpPr>
          <p:nvPr/>
        </p:nvGrpSpPr>
        <p:grpSpPr bwMode="auto">
          <a:xfrm>
            <a:off x="6812747" y="5059680"/>
            <a:ext cx="914400" cy="914400"/>
            <a:chOff x="6985000" y="5008563"/>
            <a:chExt cx="1065213" cy="1068387"/>
          </a:xfrm>
        </p:grpSpPr>
        <p:sp>
          <p:nvSpPr>
            <p:cNvPr id="15" name="Oval 14"/>
            <p:cNvSpPr/>
            <p:nvPr/>
          </p:nvSpPr>
          <p:spPr bwMode="auto">
            <a:xfrm>
              <a:off x="6985000" y="5008563"/>
              <a:ext cx="1065213" cy="1068387"/>
            </a:xfrm>
            <a:prstGeom prst="ellipse">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35858" name="Picture 23" descr="https://d30y9cdsu7xlg0.cloudfront.net/attribution/3723-600.png"/>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l="7518" t="7513" r="5299" b="17928"/>
            <a:stretch>
              <a:fillRect/>
            </a:stretch>
          </p:blipFill>
          <p:spPr bwMode="auto">
            <a:xfrm>
              <a:off x="7086600" y="512064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6219022" y="1494155"/>
            <a:ext cx="914400" cy="914400"/>
            <a:chOff x="6750051" y="965819"/>
            <a:chExt cx="1065212" cy="1067708"/>
          </a:xfrm>
        </p:grpSpPr>
        <p:sp>
          <p:nvSpPr>
            <p:cNvPr id="3" name="Oval 2"/>
            <p:cNvSpPr/>
            <p:nvPr/>
          </p:nvSpPr>
          <p:spPr bwMode="auto">
            <a:xfrm>
              <a:off x="6750051" y="965819"/>
              <a:ext cx="1065212" cy="1067708"/>
            </a:xfrm>
            <a:prstGeom prst="ellipse">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35856" name="Picture 15" descr="https://d30y9cdsu7xlg0.cloudfront.net/attribution/37047-600.png"/>
            <p:cNvPicPr>
              <a:picLocks noChangeAspect="1" noChangeArrowheads="1"/>
            </p:cNvPicPr>
            <p:nvPr/>
          </p:nvPicPr>
          <p:blipFill>
            <a:blip r:embed="rId11">
              <a:lum bright="70000" contrast="-70000"/>
              <a:extLst>
                <a:ext uri="{28A0092B-C50C-407E-A947-70E740481C1C}">
                  <a14:useLocalDpi xmlns:a14="http://schemas.microsoft.com/office/drawing/2010/main" val="0"/>
                </a:ext>
              </a:extLst>
            </a:blip>
            <a:srcRect b="12955"/>
            <a:stretch>
              <a:fillRect/>
            </a:stretch>
          </p:blipFill>
          <p:spPr bwMode="auto">
            <a:xfrm>
              <a:off x="6750051" y="965819"/>
              <a:ext cx="1048927" cy="106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ight Arrow 30"/>
          <p:cNvSpPr/>
          <p:nvPr/>
        </p:nvSpPr>
        <p:spPr>
          <a:xfrm rot="5400000">
            <a:off x="6585735" y="2464118"/>
            <a:ext cx="182562" cy="182562"/>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32" name="Right Arrow 31"/>
          <p:cNvSpPr/>
          <p:nvPr/>
        </p:nvSpPr>
        <p:spPr>
          <a:xfrm rot="5400000">
            <a:off x="6584147" y="3651568"/>
            <a:ext cx="184150" cy="184150"/>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33" name="Right Arrow 32"/>
          <p:cNvSpPr/>
          <p:nvPr/>
        </p:nvSpPr>
        <p:spPr>
          <a:xfrm rot="7200000">
            <a:off x="6265059" y="4840606"/>
            <a:ext cx="182563" cy="182562"/>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34" name="Right Arrow 33"/>
          <p:cNvSpPr/>
          <p:nvPr/>
        </p:nvSpPr>
        <p:spPr>
          <a:xfrm rot="3600000">
            <a:off x="6904822" y="4840605"/>
            <a:ext cx="182563" cy="182563"/>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pic>
        <p:nvPicPr>
          <p:cNvPr id="26"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65" y="5249290"/>
            <a:ext cx="9128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9" name="TextBox 28"/>
          <p:cNvSpPr txBox="1"/>
          <p:nvPr/>
        </p:nvSpPr>
        <p:spPr>
          <a:xfrm>
            <a:off x="4546122" y="6294943"/>
            <a:ext cx="4433977" cy="215444"/>
          </a:xfrm>
          <a:prstGeom prst="rect">
            <a:avLst/>
          </a:prstGeom>
          <a:noFill/>
        </p:spPr>
        <p:txBody>
          <a:bodyPr wrap="square" rtlCol="0">
            <a:spAutoFit/>
          </a:bodyPr>
          <a:lstStyle/>
          <a:p>
            <a:pPr algn="r"/>
            <a:r>
              <a:rPr lang="en-US" sz="800" dirty="0" smtClean="0">
                <a:solidFill>
                  <a:schemeClr val="bg1"/>
                </a:solidFill>
                <a:latin typeface="Franklin Gothic Book" panose="020B0503020102020204" pitchFamily="34" charset="0"/>
              </a:rPr>
              <a:t>Photo credit: Save the Children</a:t>
            </a:r>
            <a:endParaRPr lang="en-US" sz="8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34923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Steps on the Food Production Pathway</a:t>
            </a:r>
            <a:endParaRPr lang="en-US"/>
          </a:p>
        </p:txBody>
      </p:sp>
      <p:sp>
        <p:nvSpPr>
          <p:cNvPr id="4" name="Rectangle 3"/>
          <p:cNvSpPr/>
          <p:nvPr/>
        </p:nvSpPr>
        <p:spPr>
          <a:xfrm>
            <a:off x="2021509" y="2370370"/>
            <a:ext cx="6689725" cy="3698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endParaRPr lang="en-US" altLang="en-US" sz="1800">
              <a:solidFill>
                <a:srgbClr val="FFFFFF"/>
              </a:solidFill>
              <a:cs typeface="Arial" charset="0"/>
            </a:endParaRPr>
          </a:p>
        </p:txBody>
      </p:sp>
      <p:cxnSp>
        <p:nvCxnSpPr>
          <p:cNvPr id="5" name="AutoShape 69"/>
          <p:cNvCxnSpPr>
            <a:cxnSpLocks noChangeShapeType="1"/>
          </p:cNvCxnSpPr>
          <p:nvPr/>
        </p:nvCxnSpPr>
        <p:spPr bwMode="auto">
          <a:xfrm>
            <a:off x="4618659" y="4643670"/>
            <a:ext cx="428625" cy="0"/>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6" name="Text Box 17"/>
          <p:cNvSpPr txBox="1">
            <a:spLocks noChangeArrowheads="1"/>
          </p:cNvSpPr>
          <p:nvPr/>
        </p:nvSpPr>
        <p:spPr bwMode="auto">
          <a:xfrm>
            <a:off x="3775696" y="3775308"/>
            <a:ext cx="842963"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Food Expenditure</a:t>
            </a:r>
          </a:p>
        </p:txBody>
      </p:sp>
      <p:cxnSp>
        <p:nvCxnSpPr>
          <p:cNvPr id="7" name="AutoShape 97"/>
          <p:cNvCxnSpPr>
            <a:cxnSpLocks noChangeShapeType="1"/>
            <a:stCxn id="10" idx="0"/>
            <a:endCxn id="6" idx="2"/>
          </p:cNvCxnSpPr>
          <p:nvPr/>
        </p:nvCxnSpPr>
        <p:spPr bwMode="auto">
          <a:xfrm flipV="1">
            <a:off x="4196384" y="4221395"/>
            <a:ext cx="1587" cy="223838"/>
          </a:xfrm>
          <a:prstGeom prst="straightConnector1">
            <a:avLst/>
          </a:prstGeom>
          <a:noFill/>
          <a:ln w="9525">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 name="Straight Arrow Connector 7"/>
          <p:cNvCxnSpPr>
            <a:stCxn id="11" idx="2"/>
            <a:endCxn id="16" idx="0"/>
          </p:cNvCxnSpPr>
          <p:nvPr/>
        </p:nvCxnSpPr>
        <p:spPr bwMode="auto">
          <a:xfrm>
            <a:off x="6814171" y="4138845"/>
            <a:ext cx="3175" cy="268288"/>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Box 16"/>
          <p:cNvSpPr txBox="1">
            <a:spLocks noChangeArrowheads="1"/>
          </p:cNvSpPr>
          <p:nvPr/>
        </p:nvSpPr>
        <p:spPr bwMode="auto">
          <a:xfrm>
            <a:off x="5047284" y="3764195"/>
            <a:ext cx="912812" cy="447675"/>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Food Access</a:t>
            </a:r>
          </a:p>
        </p:txBody>
      </p:sp>
      <p:sp>
        <p:nvSpPr>
          <p:cNvPr id="10" name="Text Box 18"/>
          <p:cNvSpPr txBox="1">
            <a:spLocks noChangeArrowheads="1"/>
          </p:cNvSpPr>
          <p:nvPr/>
        </p:nvSpPr>
        <p:spPr bwMode="auto">
          <a:xfrm>
            <a:off x="3772521" y="4445233"/>
            <a:ext cx="846138" cy="44132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Non-food Expenditure</a:t>
            </a:r>
          </a:p>
        </p:txBody>
      </p:sp>
      <p:sp>
        <p:nvSpPr>
          <p:cNvPr id="11" name="Text Box 21"/>
          <p:cNvSpPr txBox="1">
            <a:spLocks noChangeArrowheads="1"/>
          </p:cNvSpPr>
          <p:nvPr/>
        </p:nvSpPr>
        <p:spPr bwMode="auto">
          <a:xfrm>
            <a:off x="6355384" y="3814995"/>
            <a:ext cx="917575" cy="323850"/>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Diet</a:t>
            </a:r>
          </a:p>
        </p:txBody>
      </p:sp>
      <p:cxnSp>
        <p:nvCxnSpPr>
          <p:cNvPr id="12" name="AutoShape 33"/>
          <p:cNvCxnSpPr>
            <a:cxnSpLocks noChangeShapeType="1"/>
            <a:stCxn id="9" idx="3"/>
            <a:endCxn id="11" idx="1"/>
          </p:cNvCxnSpPr>
          <p:nvPr/>
        </p:nvCxnSpPr>
        <p:spPr bwMode="auto">
          <a:xfrm flipV="1">
            <a:off x="5960096" y="3976920"/>
            <a:ext cx="395288" cy="11113"/>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13" name="AutoShape 34"/>
          <p:cNvCxnSpPr>
            <a:cxnSpLocks noChangeShapeType="1"/>
          </p:cNvCxnSpPr>
          <p:nvPr/>
        </p:nvCxnSpPr>
        <p:spPr bwMode="auto">
          <a:xfrm flipV="1">
            <a:off x="5952159" y="4638908"/>
            <a:ext cx="406400" cy="31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14" name="Text Box 35"/>
          <p:cNvSpPr txBox="1">
            <a:spLocks noChangeArrowheads="1"/>
          </p:cNvSpPr>
          <p:nvPr/>
        </p:nvSpPr>
        <p:spPr bwMode="auto">
          <a:xfrm>
            <a:off x="7855571" y="3891195"/>
            <a:ext cx="838200" cy="609600"/>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Child Nutrition Outcomes</a:t>
            </a:r>
          </a:p>
        </p:txBody>
      </p:sp>
      <p:cxnSp>
        <p:nvCxnSpPr>
          <p:cNvPr id="15" name="AutoShape 51"/>
          <p:cNvCxnSpPr>
            <a:cxnSpLocks noChangeShapeType="1"/>
            <a:stCxn id="21" idx="3"/>
          </p:cNvCxnSpPr>
          <p:nvPr/>
        </p:nvCxnSpPr>
        <p:spPr bwMode="auto">
          <a:xfrm flipV="1">
            <a:off x="3269284" y="4338870"/>
            <a:ext cx="323850"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16" name="Text Box 64"/>
          <p:cNvSpPr txBox="1">
            <a:spLocks noChangeArrowheads="1"/>
          </p:cNvSpPr>
          <p:nvPr/>
        </p:nvSpPr>
        <p:spPr bwMode="auto">
          <a:xfrm>
            <a:off x="6358559" y="4407133"/>
            <a:ext cx="915987" cy="474662"/>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Health</a:t>
            </a:r>
          </a:p>
          <a:p>
            <a:pPr>
              <a:defRPr/>
            </a:pPr>
            <a:r>
              <a:rPr lang="en-US" altLang="en-US" smtClean="0"/>
              <a:t>Status</a:t>
            </a:r>
          </a:p>
        </p:txBody>
      </p:sp>
      <p:sp>
        <p:nvSpPr>
          <p:cNvPr id="17" name="Text Box 65"/>
          <p:cNvSpPr txBox="1">
            <a:spLocks noChangeArrowheads="1"/>
          </p:cNvSpPr>
          <p:nvPr/>
        </p:nvSpPr>
        <p:spPr bwMode="auto">
          <a:xfrm>
            <a:off x="7861921" y="4772258"/>
            <a:ext cx="835025" cy="617537"/>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Mother’s Nutrition Outcomes</a:t>
            </a:r>
          </a:p>
        </p:txBody>
      </p:sp>
      <p:sp>
        <p:nvSpPr>
          <p:cNvPr id="18" name="Text Box 68"/>
          <p:cNvSpPr txBox="1">
            <a:spLocks noChangeArrowheads="1"/>
          </p:cNvSpPr>
          <p:nvPr/>
        </p:nvSpPr>
        <p:spPr bwMode="auto">
          <a:xfrm>
            <a:off x="5037759" y="4434120"/>
            <a:ext cx="912812" cy="44767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Health</a:t>
            </a:r>
          </a:p>
          <a:p>
            <a:pPr>
              <a:defRPr/>
            </a:pPr>
            <a:r>
              <a:rPr lang="en-US" altLang="en-US" smtClean="0"/>
              <a:t>Care</a:t>
            </a:r>
          </a:p>
        </p:txBody>
      </p:sp>
      <p:sp>
        <p:nvSpPr>
          <p:cNvPr id="19" name="Text Box 71"/>
          <p:cNvSpPr txBox="1">
            <a:spLocks noChangeArrowheads="1"/>
          </p:cNvSpPr>
          <p:nvPr/>
        </p:nvSpPr>
        <p:spPr bwMode="auto">
          <a:xfrm>
            <a:off x="2313609" y="5177070"/>
            <a:ext cx="955675" cy="458788"/>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Women’s Empowerment</a:t>
            </a:r>
          </a:p>
        </p:txBody>
      </p:sp>
      <p:cxnSp>
        <p:nvCxnSpPr>
          <p:cNvPr id="20" name="AutoShape 78"/>
          <p:cNvCxnSpPr>
            <a:cxnSpLocks noChangeShapeType="1"/>
          </p:cNvCxnSpPr>
          <p:nvPr/>
        </p:nvCxnSpPr>
        <p:spPr bwMode="auto">
          <a:xfrm>
            <a:off x="7274546" y="4653195"/>
            <a:ext cx="398463"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21" name="Text Box 81"/>
          <p:cNvSpPr txBox="1">
            <a:spLocks noChangeArrowheads="1"/>
          </p:cNvSpPr>
          <p:nvPr/>
        </p:nvSpPr>
        <p:spPr bwMode="auto">
          <a:xfrm>
            <a:off x="2321546" y="4119795"/>
            <a:ext cx="947738" cy="438150"/>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Agricultural Income </a:t>
            </a:r>
          </a:p>
        </p:txBody>
      </p:sp>
      <p:sp>
        <p:nvSpPr>
          <p:cNvPr id="22" name="Text Box 83"/>
          <p:cNvSpPr txBox="1">
            <a:spLocks noChangeArrowheads="1"/>
          </p:cNvSpPr>
          <p:nvPr/>
        </p:nvSpPr>
        <p:spPr bwMode="auto">
          <a:xfrm>
            <a:off x="6358559" y="5153258"/>
            <a:ext cx="936625" cy="44767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Caring Capacity &amp; Practices</a:t>
            </a:r>
          </a:p>
        </p:txBody>
      </p:sp>
      <p:cxnSp>
        <p:nvCxnSpPr>
          <p:cNvPr id="23" name="AutoShape 37"/>
          <p:cNvCxnSpPr>
            <a:cxnSpLocks noChangeShapeType="1"/>
          </p:cNvCxnSpPr>
          <p:nvPr/>
        </p:nvCxnSpPr>
        <p:spPr bwMode="auto">
          <a:xfrm>
            <a:off x="7274546" y="3961045"/>
            <a:ext cx="160338" cy="1588"/>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24" name="Text Box 79"/>
          <p:cNvSpPr txBox="1">
            <a:spLocks noChangeArrowheads="1"/>
          </p:cNvSpPr>
          <p:nvPr/>
        </p:nvSpPr>
        <p:spPr bwMode="auto">
          <a:xfrm>
            <a:off x="2302496" y="2832333"/>
            <a:ext cx="944563" cy="452437"/>
          </a:xfrm>
          <a:prstGeom prst="rect">
            <a:avLst/>
          </a:prstGeom>
          <a:solidFill>
            <a:srgbClr val="E28432"/>
          </a:solidFill>
          <a:ln w="12700">
            <a:noFill/>
            <a:miter lim="800000"/>
            <a:headEnd/>
            <a:tailEnd/>
          </a:ln>
        </p:spPr>
        <p:txBody>
          <a:bodyPr lIns="45720" rIns="45720" anchor="ct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defRPr/>
            </a:pPr>
            <a:r>
              <a:rPr lang="en-US" altLang="en-US" sz="1050" smtClean="0">
                <a:solidFill>
                  <a:schemeClr val="bg1"/>
                </a:solidFill>
                <a:latin typeface="Calibri" panose="020F0502020204030204" pitchFamily="34" charset="0"/>
              </a:rPr>
              <a:t>Food </a:t>
            </a:r>
            <a:r>
              <a:rPr lang="en-US" altLang="en-US" sz="1050">
                <a:solidFill>
                  <a:schemeClr val="bg1"/>
                </a:solidFill>
                <a:latin typeface="Calibri" panose="020F0502020204030204" pitchFamily="34" charset="0"/>
              </a:rPr>
              <a:t>P</a:t>
            </a:r>
            <a:r>
              <a:rPr lang="en-US" altLang="en-US" sz="1050" smtClean="0">
                <a:solidFill>
                  <a:schemeClr val="bg1"/>
                </a:solidFill>
                <a:latin typeface="Calibri" panose="020F0502020204030204" pitchFamily="34" charset="0"/>
              </a:rPr>
              <a:t>roduction</a:t>
            </a:r>
          </a:p>
        </p:txBody>
      </p:sp>
      <p:cxnSp>
        <p:nvCxnSpPr>
          <p:cNvPr id="25" name="AutoShape 28"/>
          <p:cNvCxnSpPr>
            <a:cxnSpLocks noChangeShapeType="1"/>
            <a:endCxn id="6" idx="0"/>
          </p:cNvCxnSpPr>
          <p:nvPr/>
        </p:nvCxnSpPr>
        <p:spPr bwMode="auto">
          <a:xfrm>
            <a:off x="4194796" y="3005370"/>
            <a:ext cx="3175" cy="769938"/>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26" name="Straight Connector 25"/>
          <p:cNvCxnSpPr/>
          <p:nvPr/>
        </p:nvCxnSpPr>
        <p:spPr bwMode="auto">
          <a:xfrm>
            <a:off x="3597896" y="3997558"/>
            <a:ext cx="0" cy="668337"/>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6" idx="1"/>
          </p:cNvCxnSpPr>
          <p:nvPr/>
        </p:nvCxnSpPr>
        <p:spPr bwMode="auto">
          <a:xfrm>
            <a:off x="3593134" y="3997558"/>
            <a:ext cx="182562"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 idx="1"/>
          </p:cNvCxnSpPr>
          <p:nvPr/>
        </p:nvCxnSpPr>
        <p:spPr bwMode="auto">
          <a:xfrm>
            <a:off x="3597896" y="4665895"/>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17"/>
          <p:cNvSpPr txBox="1">
            <a:spLocks noChangeArrowheads="1"/>
          </p:cNvSpPr>
          <p:nvPr/>
        </p:nvSpPr>
        <p:spPr bwMode="auto">
          <a:xfrm>
            <a:off x="5037759" y="3099033"/>
            <a:ext cx="912812" cy="446087"/>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Processing </a:t>
            </a:r>
          </a:p>
          <a:p>
            <a:pPr>
              <a:defRPr/>
            </a:pPr>
            <a:r>
              <a:rPr lang="en-US" altLang="en-US" dirty="0" smtClean="0"/>
              <a:t>&amp; Storage</a:t>
            </a:r>
          </a:p>
        </p:txBody>
      </p:sp>
      <p:sp>
        <p:nvSpPr>
          <p:cNvPr id="30" name="Text Box 35"/>
          <p:cNvSpPr txBox="1">
            <a:spLocks noChangeArrowheads="1"/>
          </p:cNvSpPr>
          <p:nvPr/>
        </p:nvSpPr>
        <p:spPr bwMode="auto">
          <a:xfrm>
            <a:off x="6072809" y="2598970"/>
            <a:ext cx="263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marL="171450" indent="-171450"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eaLnBrk="1" hangingPunct="1">
              <a:spcBef>
                <a:spcPct val="0"/>
              </a:spcBef>
              <a:buFontTx/>
              <a:buChar char="•"/>
            </a:pPr>
            <a:r>
              <a:rPr lang="en-US" altLang="en-US" sz="1000" b="1">
                <a:latin typeface="Calibri" pitchFamily="34" charset="0"/>
              </a:rPr>
              <a:t>Food market environment</a:t>
            </a:r>
          </a:p>
          <a:p>
            <a:pPr eaLnBrk="1" hangingPunct="1">
              <a:spcBef>
                <a:spcPct val="0"/>
              </a:spcBef>
              <a:buFontTx/>
              <a:buChar char="•"/>
            </a:pPr>
            <a:r>
              <a:rPr lang="en-US" altLang="en-US" sz="1000" b="1">
                <a:latin typeface="Calibri" pitchFamily="34" charset="0"/>
              </a:rPr>
              <a:t>Natural resources environment</a:t>
            </a:r>
          </a:p>
          <a:p>
            <a:pPr eaLnBrk="1" hangingPunct="1">
              <a:spcBef>
                <a:spcPct val="0"/>
              </a:spcBef>
              <a:buFontTx/>
              <a:buChar char="•"/>
            </a:pPr>
            <a:r>
              <a:rPr lang="en-US" altLang="en-US" sz="1000" b="1">
                <a:latin typeface="Calibri" pitchFamily="34" charset="0"/>
              </a:rPr>
              <a:t>Health, water, and sanitation</a:t>
            </a:r>
          </a:p>
          <a:p>
            <a:pPr eaLnBrk="1" hangingPunct="1">
              <a:spcBef>
                <a:spcPct val="0"/>
              </a:spcBef>
              <a:buFontTx/>
              <a:buChar char="•"/>
            </a:pPr>
            <a:r>
              <a:rPr lang="en-US" altLang="en-US" sz="1000" b="1">
                <a:latin typeface="Calibri" pitchFamily="34" charset="0"/>
              </a:rPr>
              <a:t>Nutrition/health knowledge and norms</a:t>
            </a:r>
            <a:r>
              <a:rPr lang="en-US" altLang="en-US" sz="1000">
                <a:solidFill>
                  <a:srgbClr val="B5621A"/>
                </a:solidFill>
                <a:latin typeface="Calibri" pitchFamily="34" charset="0"/>
              </a:rPr>
              <a:t/>
            </a:r>
            <a:br>
              <a:rPr lang="en-US" altLang="en-US" sz="1000">
                <a:solidFill>
                  <a:srgbClr val="B5621A"/>
                </a:solidFill>
                <a:latin typeface="Calibri" pitchFamily="34" charset="0"/>
              </a:rPr>
            </a:br>
            <a:endParaRPr lang="en-US" altLang="en-US" sz="1000">
              <a:solidFill>
                <a:srgbClr val="B5621A"/>
              </a:solidFill>
              <a:latin typeface="Calibri" pitchFamily="34" charset="0"/>
            </a:endParaRPr>
          </a:p>
        </p:txBody>
      </p:sp>
      <p:cxnSp>
        <p:nvCxnSpPr>
          <p:cNvPr id="31" name="AutoShape 69"/>
          <p:cNvCxnSpPr>
            <a:cxnSpLocks noChangeShapeType="1"/>
          </p:cNvCxnSpPr>
          <p:nvPr/>
        </p:nvCxnSpPr>
        <p:spPr bwMode="auto">
          <a:xfrm>
            <a:off x="4625009" y="4002320"/>
            <a:ext cx="412750" cy="31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32" name="Text Box 17"/>
          <p:cNvSpPr txBox="1">
            <a:spLocks noChangeArrowheads="1"/>
          </p:cNvSpPr>
          <p:nvPr/>
        </p:nvSpPr>
        <p:spPr bwMode="auto">
          <a:xfrm>
            <a:off x="3775696" y="2832333"/>
            <a:ext cx="842963" cy="446087"/>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Food </a:t>
            </a:r>
          </a:p>
          <a:p>
            <a:pPr>
              <a:defRPr/>
            </a:pPr>
            <a:r>
              <a:rPr lang="en-US" altLang="en-US" dirty="0" smtClean="0"/>
              <a:t>Prices</a:t>
            </a:r>
          </a:p>
        </p:txBody>
      </p:sp>
      <p:cxnSp>
        <p:nvCxnSpPr>
          <p:cNvPr id="33" name="AutoShape 69"/>
          <p:cNvCxnSpPr>
            <a:cxnSpLocks noChangeShapeType="1"/>
            <a:stCxn id="24" idx="3"/>
            <a:endCxn id="32" idx="1"/>
          </p:cNvCxnSpPr>
          <p:nvPr/>
        </p:nvCxnSpPr>
        <p:spPr bwMode="auto">
          <a:xfrm flipV="1">
            <a:off x="3247059" y="3054583"/>
            <a:ext cx="528637" cy="3175"/>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AutoShape 69"/>
          <p:cNvCxnSpPr>
            <a:cxnSpLocks noChangeShapeType="1"/>
            <a:endCxn id="9" idx="0"/>
          </p:cNvCxnSpPr>
          <p:nvPr/>
        </p:nvCxnSpPr>
        <p:spPr bwMode="auto">
          <a:xfrm>
            <a:off x="5504484" y="3545120"/>
            <a:ext cx="0" cy="2190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35" name="Text Box 35"/>
          <p:cNvSpPr txBox="1">
            <a:spLocks noChangeArrowheads="1"/>
          </p:cNvSpPr>
          <p:nvPr/>
        </p:nvSpPr>
        <p:spPr bwMode="auto">
          <a:xfrm>
            <a:off x="5844209" y="2484670"/>
            <a:ext cx="2921000" cy="165100"/>
          </a:xfrm>
          <a:prstGeom prst="rect">
            <a:avLst/>
          </a:prstGeom>
          <a:noFill/>
          <a:ln w="12700">
            <a:noFill/>
            <a:miter lim="800000"/>
            <a:headEnd/>
            <a:tailEnd/>
          </a:ln>
        </p:spPr>
        <p:txBody>
          <a:bodyPr anchor="ctr"/>
          <a:lstStyle/>
          <a:p>
            <a:pPr fontAlgn="auto">
              <a:spcBef>
                <a:spcPts val="0"/>
              </a:spcBef>
              <a:spcAft>
                <a:spcPts val="0"/>
              </a:spcAft>
              <a:defRPr/>
            </a:pPr>
            <a:r>
              <a:rPr lang="en-US" sz="1050" b="1">
                <a:latin typeface="Calibri" panose="020F0502020204030204" pitchFamily="34" charset="0"/>
                <a:cs typeface="+mn-cs"/>
              </a:rPr>
              <a:t>Key components of the enabling environment:</a:t>
            </a:r>
          </a:p>
        </p:txBody>
      </p:sp>
      <p:cxnSp>
        <p:nvCxnSpPr>
          <p:cNvPr id="36" name="AutoShape 69"/>
          <p:cNvCxnSpPr>
            <a:cxnSpLocks noChangeShapeType="1"/>
            <a:endCxn id="21" idx="1"/>
          </p:cNvCxnSpPr>
          <p:nvPr/>
        </p:nvCxnSpPr>
        <p:spPr bwMode="auto">
          <a:xfrm flipV="1">
            <a:off x="1838946" y="4338870"/>
            <a:ext cx="482600" cy="1588"/>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sp>
        <p:nvSpPr>
          <p:cNvPr id="37" name="Rectangle 122"/>
          <p:cNvSpPr>
            <a:spLocks noChangeArrowheads="1"/>
          </p:cNvSpPr>
          <p:nvPr/>
        </p:nvSpPr>
        <p:spPr bwMode="auto">
          <a:xfrm rot="16200000">
            <a:off x="8559" y="4045182"/>
            <a:ext cx="3352800" cy="307975"/>
          </a:xfrm>
          <a:prstGeom prst="rect">
            <a:avLst/>
          </a:prstGeom>
          <a:solidFill>
            <a:schemeClr val="accent6">
              <a:lumMod val="50000"/>
            </a:schemeClr>
          </a:solidFill>
          <a:ln>
            <a:noFill/>
          </a:ln>
        </p:spPr>
        <p:txBody>
          <a:bodyPr>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Agricultural Livelihoods</a:t>
            </a:r>
          </a:p>
        </p:txBody>
      </p:sp>
      <p:sp>
        <p:nvSpPr>
          <p:cNvPr id="38" name="Rectangle 123"/>
          <p:cNvSpPr>
            <a:spLocks noChangeArrowheads="1"/>
          </p:cNvSpPr>
          <p:nvPr/>
        </p:nvSpPr>
        <p:spPr bwMode="auto">
          <a:xfrm rot="16200000">
            <a:off x="-831229" y="4043595"/>
            <a:ext cx="3355975"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Household Assets and Livelihoods</a:t>
            </a:r>
          </a:p>
        </p:txBody>
      </p:sp>
      <p:sp>
        <p:nvSpPr>
          <p:cNvPr id="39" name="Rectangle 124"/>
          <p:cNvSpPr>
            <a:spLocks noChangeArrowheads="1"/>
          </p:cNvSpPr>
          <p:nvPr/>
        </p:nvSpPr>
        <p:spPr bwMode="auto">
          <a:xfrm>
            <a:off x="2186609" y="1757595"/>
            <a:ext cx="2925762"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National Economic Growth</a:t>
            </a:r>
          </a:p>
        </p:txBody>
      </p:sp>
      <p:sp>
        <p:nvSpPr>
          <p:cNvPr id="40" name="Rectangle 125"/>
          <p:cNvSpPr>
            <a:spLocks noChangeArrowheads="1"/>
          </p:cNvSpPr>
          <p:nvPr/>
        </p:nvSpPr>
        <p:spPr bwMode="auto">
          <a:xfrm>
            <a:off x="5539409" y="1757595"/>
            <a:ext cx="2925762"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National Nutrition Profile</a:t>
            </a:r>
          </a:p>
        </p:txBody>
      </p:sp>
      <p:cxnSp>
        <p:nvCxnSpPr>
          <p:cNvPr id="41" name="AutoShape 69"/>
          <p:cNvCxnSpPr>
            <a:cxnSpLocks noChangeShapeType="1"/>
            <a:endCxn id="24" idx="1"/>
          </p:cNvCxnSpPr>
          <p:nvPr/>
        </p:nvCxnSpPr>
        <p:spPr bwMode="auto">
          <a:xfrm>
            <a:off x="1838946" y="3056170"/>
            <a:ext cx="463550" cy="1588"/>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2" name="AutoShape 69"/>
          <p:cNvCxnSpPr>
            <a:cxnSpLocks noChangeShapeType="1"/>
            <a:endCxn id="19" idx="1"/>
          </p:cNvCxnSpPr>
          <p:nvPr/>
        </p:nvCxnSpPr>
        <p:spPr bwMode="auto">
          <a:xfrm>
            <a:off x="1838946" y="5405670"/>
            <a:ext cx="474663" cy="0"/>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3" name="AutoShape 69"/>
          <p:cNvCxnSpPr>
            <a:cxnSpLocks noChangeShapeType="1"/>
          </p:cNvCxnSpPr>
          <p:nvPr/>
        </p:nvCxnSpPr>
        <p:spPr bwMode="auto">
          <a:xfrm>
            <a:off x="1000746" y="4330933"/>
            <a:ext cx="530225" cy="1587"/>
          </a:xfrm>
          <a:prstGeom prst="straightConnector1">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44" name="Elbow Connector 43"/>
          <p:cNvCxnSpPr>
            <a:stCxn id="39" idx="1"/>
          </p:cNvCxnSpPr>
          <p:nvPr/>
        </p:nvCxnSpPr>
        <p:spPr bwMode="auto">
          <a:xfrm rot="10800000" flipV="1">
            <a:off x="815009" y="1911583"/>
            <a:ext cx="1371600" cy="608012"/>
          </a:xfrm>
          <a:prstGeom prst="bentConnector3">
            <a:avLst>
              <a:gd name="adj1" fmla="val 100000"/>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bwMode="auto">
          <a:xfrm>
            <a:off x="3240709" y="3208570"/>
            <a:ext cx="1801812" cy="112713"/>
          </a:xfrm>
          <a:prstGeom prst="bentConnector3">
            <a:avLst>
              <a:gd name="adj1" fmla="val 1506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AutoShape 34"/>
          <p:cNvCxnSpPr>
            <a:cxnSpLocks noChangeShapeType="1"/>
            <a:stCxn id="39" idx="3"/>
            <a:endCxn id="40" idx="1"/>
          </p:cNvCxnSpPr>
          <p:nvPr/>
        </p:nvCxnSpPr>
        <p:spPr bwMode="auto">
          <a:xfrm>
            <a:off x="5112371" y="1911583"/>
            <a:ext cx="427038"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47" name="Elbow Connector 46"/>
          <p:cNvCxnSpPr>
            <a:endCxn id="40" idx="3"/>
          </p:cNvCxnSpPr>
          <p:nvPr/>
        </p:nvCxnSpPr>
        <p:spPr bwMode="auto">
          <a:xfrm rot="16200000" flipV="1">
            <a:off x="7088015" y="3288739"/>
            <a:ext cx="3181350" cy="427038"/>
          </a:xfrm>
          <a:prstGeom prst="bentConnector2">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8" name="AutoShape 70"/>
          <p:cNvCxnSpPr>
            <a:cxnSpLocks noChangeShapeType="1"/>
            <a:stCxn id="17" idx="3"/>
          </p:cNvCxnSpPr>
          <p:nvPr/>
        </p:nvCxnSpPr>
        <p:spPr bwMode="auto">
          <a:xfrm flipV="1">
            <a:off x="8696946" y="5080233"/>
            <a:ext cx="195263"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49" name="AutoShape 70"/>
          <p:cNvCxnSpPr>
            <a:cxnSpLocks noChangeShapeType="1"/>
            <a:stCxn id="14" idx="3"/>
          </p:cNvCxnSpPr>
          <p:nvPr/>
        </p:nvCxnSpPr>
        <p:spPr bwMode="auto">
          <a:xfrm>
            <a:off x="8693771" y="4195995"/>
            <a:ext cx="198438" cy="4763"/>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0" name="Elbow Connector 49"/>
          <p:cNvCxnSpPr/>
          <p:nvPr/>
        </p:nvCxnSpPr>
        <p:spPr bwMode="auto">
          <a:xfrm rot="10800000" flipV="1">
            <a:off x="920750" y="2150741"/>
            <a:ext cx="7994650" cy="381000"/>
          </a:xfrm>
          <a:prstGeom prst="bentConnector3">
            <a:avLst>
              <a:gd name="adj1" fmla="val 99995"/>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51" name="AutoShape 36"/>
          <p:cNvCxnSpPr>
            <a:cxnSpLocks noChangeShapeType="1"/>
          </p:cNvCxnSpPr>
          <p:nvPr/>
        </p:nvCxnSpPr>
        <p:spPr bwMode="auto">
          <a:xfrm>
            <a:off x="7434884" y="3951520"/>
            <a:ext cx="14287" cy="1463675"/>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2" name="AutoShape 51"/>
          <p:cNvCxnSpPr>
            <a:cxnSpLocks noChangeShapeType="1"/>
          </p:cNvCxnSpPr>
          <p:nvPr/>
        </p:nvCxnSpPr>
        <p:spPr bwMode="auto">
          <a:xfrm flipV="1">
            <a:off x="3283571" y="5451708"/>
            <a:ext cx="323850"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3" name="Straight Connector 52"/>
          <p:cNvCxnSpPr/>
          <p:nvPr/>
        </p:nvCxnSpPr>
        <p:spPr bwMode="auto">
          <a:xfrm>
            <a:off x="3612184" y="5110395"/>
            <a:ext cx="0" cy="668338"/>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a:off x="3607421" y="5110395"/>
            <a:ext cx="182563"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3615359" y="5796195"/>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sp>
        <p:nvSpPr>
          <p:cNvPr id="56" name="Text Box 17"/>
          <p:cNvSpPr txBox="1">
            <a:spLocks noChangeArrowheads="1"/>
          </p:cNvSpPr>
          <p:nvPr/>
        </p:nvSpPr>
        <p:spPr bwMode="auto">
          <a:xfrm>
            <a:off x="3785221" y="4988158"/>
            <a:ext cx="842963" cy="35083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Time</a:t>
            </a:r>
          </a:p>
        </p:txBody>
      </p:sp>
      <p:cxnSp>
        <p:nvCxnSpPr>
          <p:cNvPr id="57" name="AutoShape 97"/>
          <p:cNvCxnSpPr>
            <a:cxnSpLocks noChangeShapeType="1"/>
            <a:endCxn id="56" idx="2"/>
          </p:cNvCxnSpPr>
          <p:nvPr/>
        </p:nvCxnSpPr>
        <p:spPr bwMode="auto">
          <a:xfrm flipV="1">
            <a:off x="4204321" y="5338995"/>
            <a:ext cx="1588" cy="204788"/>
          </a:xfrm>
          <a:prstGeom prst="straightConnector1">
            <a:avLst/>
          </a:prstGeom>
          <a:noFill/>
          <a:ln w="9525">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Text Box 18"/>
          <p:cNvSpPr txBox="1">
            <a:spLocks noChangeArrowheads="1"/>
          </p:cNvSpPr>
          <p:nvPr/>
        </p:nvSpPr>
        <p:spPr bwMode="auto">
          <a:xfrm>
            <a:off x="3782046" y="5543783"/>
            <a:ext cx="846138" cy="404812"/>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Energy expenditure</a:t>
            </a:r>
          </a:p>
        </p:txBody>
      </p:sp>
      <p:cxnSp>
        <p:nvCxnSpPr>
          <p:cNvPr id="59" name="Straight Connector 58"/>
          <p:cNvCxnSpPr/>
          <p:nvPr/>
        </p:nvCxnSpPr>
        <p:spPr bwMode="auto">
          <a:xfrm>
            <a:off x="7673009" y="4195995"/>
            <a:ext cx="4762" cy="896938"/>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a:off x="7673009" y="4195995"/>
            <a:ext cx="182562"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a:off x="7677771" y="5092933"/>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a:off x="6826871" y="4877033"/>
            <a:ext cx="3175" cy="260350"/>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flipH="1">
            <a:off x="5032996" y="5177070"/>
            <a:ext cx="9525" cy="542925"/>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64" name="AutoShape 33"/>
          <p:cNvCxnSpPr>
            <a:cxnSpLocks noChangeShapeType="1"/>
          </p:cNvCxnSpPr>
          <p:nvPr/>
        </p:nvCxnSpPr>
        <p:spPr bwMode="auto">
          <a:xfrm flipV="1">
            <a:off x="5042521" y="5445358"/>
            <a:ext cx="1312863" cy="6350"/>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65" name="AutoShape 51"/>
          <p:cNvCxnSpPr>
            <a:cxnSpLocks noChangeShapeType="1"/>
          </p:cNvCxnSpPr>
          <p:nvPr/>
        </p:nvCxnSpPr>
        <p:spPr bwMode="auto">
          <a:xfrm>
            <a:off x="4628184" y="5172308"/>
            <a:ext cx="414337"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6" name="AutoShape 51"/>
          <p:cNvCxnSpPr>
            <a:cxnSpLocks noChangeShapeType="1"/>
          </p:cNvCxnSpPr>
          <p:nvPr/>
        </p:nvCxnSpPr>
        <p:spPr bwMode="auto">
          <a:xfrm>
            <a:off x="4621834" y="5719995"/>
            <a:ext cx="414337"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7" name="AutoShape 78"/>
          <p:cNvCxnSpPr>
            <a:cxnSpLocks noChangeShapeType="1"/>
          </p:cNvCxnSpPr>
          <p:nvPr/>
        </p:nvCxnSpPr>
        <p:spPr bwMode="auto">
          <a:xfrm>
            <a:off x="7304709" y="5415195"/>
            <a:ext cx="169862"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8" name="Straight Arrow Connector 67"/>
          <p:cNvCxnSpPr/>
          <p:nvPr/>
        </p:nvCxnSpPr>
        <p:spPr bwMode="auto">
          <a:xfrm>
            <a:off x="2750171" y="4561120"/>
            <a:ext cx="3175" cy="601663"/>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bwMode="auto">
          <a:xfrm>
            <a:off x="2750171" y="3281595"/>
            <a:ext cx="0" cy="833438"/>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17" idx="2"/>
          </p:cNvCxnSpPr>
          <p:nvPr/>
        </p:nvCxnSpPr>
        <p:spPr bwMode="auto">
          <a:xfrm flipV="1">
            <a:off x="4628184" y="5389795"/>
            <a:ext cx="3651250" cy="388938"/>
          </a:xfrm>
          <a:prstGeom prst="bentConnector2">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AutoShape 69"/>
          <p:cNvCxnSpPr>
            <a:cxnSpLocks noChangeShapeType="1"/>
          </p:cNvCxnSpPr>
          <p:nvPr/>
        </p:nvCxnSpPr>
        <p:spPr bwMode="auto">
          <a:xfrm flipV="1">
            <a:off x="8236571" y="4500795"/>
            <a:ext cx="0" cy="25082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73" name="Straight Connector 72"/>
          <p:cNvCxnSpPr/>
          <p:nvPr/>
        </p:nvCxnSpPr>
        <p:spPr>
          <a:xfrm flipH="1" flipV="1">
            <a:off x="3431209" y="4434120"/>
            <a:ext cx="161925" cy="11113"/>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31209" y="4445233"/>
            <a:ext cx="14287" cy="893762"/>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283571" y="5338995"/>
            <a:ext cx="161925" cy="0"/>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108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7186" y="1583254"/>
            <a:ext cx="4991725" cy="4351338"/>
          </a:xfrm>
        </p:spPr>
        <p:txBody>
          <a:bodyPr>
            <a:normAutofit/>
          </a:bodyPr>
          <a:lstStyle/>
          <a:p>
            <a:r>
              <a:rPr lang="en-US" altLang="en-US" smtClean="0"/>
              <a:t>Improved year-round income and cash flow to meet household needs, including diverse, nutritious foods</a:t>
            </a:r>
          </a:p>
          <a:p>
            <a:r>
              <a:rPr lang="en-US" altLang="en-US" dirty="0" smtClean="0"/>
              <a:t>Assumes nutritious foods are available in markets; reflects the importance of generating demand and need for nutrition education</a:t>
            </a:r>
          </a:p>
          <a:p>
            <a:endParaRPr lang="en-US" dirty="0"/>
          </a:p>
        </p:txBody>
      </p:sp>
      <p:sp>
        <p:nvSpPr>
          <p:cNvPr id="2" name="Title 1"/>
          <p:cNvSpPr>
            <a:spLocks noGrp="1"/>
          </p:cNvSpPr>
          <p:nvPr>
            <p:ph type="title"/>
          </p:nvPr>
        </p:nvSpPr>
        <p:spPr/>
        <p:txBody>
          <a:bodyPr/>
          <a:lstStyle/>
          <a:p>
            <a:r>
              <a:rPr lang="en-US" altLang="en-US" smtClean="0"/>
              <a:t>Agriculture as a Source of Income</a:t>
            </a:r>
            <a:br>
              <a:rPr lang="en-US" altLang="en-US" smtClean="0"/>
            </a:br>
            <a:endParaRPr lang="en-US"/>
          </a:p>
        </p:txBody>
      </p:sp>
      <p:sp>
        <p:nvSpPr>
          <p:cNvPr id="50178" name="Slide Number Placeholder 3"/>
          <p:cNvSpPr>
            <a:spLocks noGrp="1"/>
          </p:cNvSpPr>
          <p:nvPr>
            <p:ph type="sldNum" sz="quarter" idx="4294967295"/>
          </p:nvPr>
        </p:nvSpPr>
        <p:spPr bwMode="auto">
          <a:xfrm>
            <a:off x="87630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spcBef>
                <a:spcPct val="0"/>
              </a:spcBef>
              <a:buFontTx/>
              <a:buNone/>
            </a:pPr>
            <a:fld id="{B2B11C43-EFA8-BD45-B98D-793F9A883CBF}" type="slidenum">
              <a:rPr lang="fr-FR" altLang="en-US" sz="1200">
                <a:solidFill>
                  <a:srgbClr val="F6F5F0"/>
                </a:solidFill>
              </a:rPr>
              <a:pPr>
                <a:spcBef>
                  <a:spcPct val="0"/>
                </a:spcBef>
                <a:buFontTx/>
                <a:buNone/>
              </a:pPr>
              <a:t>12</a:t>
            </a:fld>
            <a:endParaRPr lang="fr-FR" altLang="en-US" sz="1200">
              <a:solidFill>
                <a:srgbClr val="F6F5F0"/>
              </a:solidFill>
            </a:endParaRPr>
          </a:p>
        </p:txBody>
      </p:sp>
      <p:pic>
        <p:nvPicPr>
          <p:cNvPr id="358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996965"/>
            <a:ext cx="2478760" cy="247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5035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381000" y="331333"/>
            <a:ext cx="7886700" cy="1325563"/>
          </a:xfrm>
        </p:spPr>
        <p:txBody>
          <a:bodyPr/>
          <a:lstStyle/>
          <a:p>
            <a:r>
              <a:rPr lang="en-US" dirty="0" err="1"/>
              <a:t>Netsanet</a:t>
            </a:r>
            <a:r>
              <a:rPr lang="en-US" dirty="0"/>
              <a:t> in Ethiopia: An Example </a:t>
            </a:r>
            <a:r>
              <a:rPr lang="en-US" dirty="0" smtClean="0"/>
              <a:t/>
            </a:r>
            <a:br>
              <a:rPr lang="en-US" dirty="0" smtClean="0"/>
            </a:br>
            <a:r>
              <a:rPr lang="en-US" dirty="0" smtClean="0"/>
              <a:t>of </a:t>
            </a:r>
            <a:r>
              <a:rPr lang="en-US" dirty="0"/>
              <a:t>the Agricultural Income Pathway</a:t>
            </a:r>
            <a:endParaRPr lang="en-US" altLang="en-US" dirty="0"/>
          </a:p>
        </p:txBody>
      </p:sp>
      <p:sp>
        <p:nvSpPr>
          <p:cNvPr id="54274" name="Slide Number Placeholder 3"/>
          <p:cNvSpPr>
            <a:spLocks noGrp="1"/>
          </p:cNvSpPr>
          <p:nvPr>
            <p:ph type="sldNum" sz="quarter" idx="4294967295"/>
          </p:nvPr>
        </p:nvSpPr>
        <p:spPr bwMode="auto">
          <a:xfrm>
            <a:off x="87630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spcBef>
                <a:spcPct val="0"/>
              </a:spcBef>
              <a:buFontTx/>
              <a:buNone/>
            </a:pPr>
            <a:fld id="{103764BB-853B-E94F-B78F-599BF76E0447}" type="slidenum">
              <a:rPr lang="fr-FR" altLang="en-US" sz="1200">
                <a:solidFill>
                  <a:srgbClr val="F6F5F0"/>
                </a:solidFill>
              </a:rPr>
              <a:pPr>
                <a:spcBef>
                  <a:spcPct val="0"/>
                </a:spcBef>
                <a:buFontTx/>
                <a:buNone/>
              </a:pPr>
              <a:t>13</a:t>
            </a:fld>
            <a:endParaRPr lang="fr-FR" altLang="en-US" sz="1200">
              <a:solidFill>
                <a:srgbClr val="F6F5F0"/>
              </a:solidFill>
            </a:endParaRPr>
          </a:p>
        </p:txBody>
      </p:sp>
      <p:pic>
        <p:nvPicPr>
          <p:cNvPr id="54275" name="Picture 1"/>
          <p:cNvPicPr>
            <a:picLocks noChangeAspect="1"/>
          </p:cNvPicPr>
          <p:nvPr/>
        </p:nvPicPr>
        <p:blipFill>
          <a:blip r:embed="rId4">
            <a:extLst>
              <a:ext uri="{28A0092B-C50C-407E-A947-70E740481C1C}">
                <a14:useLocalDpi xmlns:a14="http://schemas.microsoft.com/office/drawing/2010/main" val="0"/>
              </a:ext>
            </a:extLst>
          </a:blip>
          <a:srcRect l="13544" r="11487"/>
          <a:stretch>
            <a:fillRect/>
          </a:stretch>
        </p:blipFill>
        <p:spPr bwMode="auto">
          <a:xfrm>
            <a:off x="1691068" y="1680426"/>
            <a:ext cx="3781359" cy="4235428"/>
          </a:xfrm>
          <a:prstGeom prst="rect">
            <a:avLst/>
          </a:prstGeom>
          <a:noFill/>
          <a:ln w="28575">
            <a:solidFill>
              <a:srgbClr val="2D472D"/>
            </a:solidFill>
            <a:miter lim="800000"/>
            <a:headEnd/>
            <a:tailEnd/>
          </a:ln>
          <a:extLst>
            <a:ext uri="{909E8E84-426E-40DD-AFC4-6F175D3DCCD1}">
              <a14:hiddenFill xmlns:a14="http://schemas.microsoft.com/office/drawing/2010/main">
                <a:solidFill>
                  <a:srgbClr val="FFFFFF"/>
                </a:solidFill>
              </a14:hiddenFill>
            </a:ext>
          </a:extLst>
        </p:spPr>
      </p:pic>
      <p:grpSp>
        <p:nvGrpSpPr>
          <p:cNvPr id="56" name="Group 55"/>
          <p:cNvGrpSpPr>
            <a:grpSpLocks/>
          </p:cNvGrpSpPr>
          <p:nvPr/>
        </p:nvGrpSpPr>
        <p:grpSpPr bwMode="auto">
          <a:xfrm>
            <a:off x="7023255" y="4017215"/>
            <a:ext cx="914400" cy="914400"/>
            <a:chOff x="6804995" y="5085453"/>
            <a:chExt cx="1066902" cy="1068387"/>
          </a:xfrm>
        </p:grpSpPr>
        <p:sp>
          <p:nvSpPr>
            <p:cNvPr id="39" name="Oval 38"/>
            <p:cNvSpPr/>
            <p:nvPr/>
          </p:nvSpPr>
          <p:spPr bwMode="auto">
            <a:xfrm>
              <a:off x="6806848" y="5085453"/>
              <a:ext cx="1065049" cy="1068387"/>
            </a:xfrm>
            <a:prstGeom prst="ellipse">
              <a:avLst/>
            </a:prstGeom>
            <a:solidFill>
              <a:srgbClr val="47652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54297" name="Picture 23" descr="https://d30y9cdsu7xlg0.cloudfront.net/attribution/3723-600.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b="12955"/>
            <a:stretch>
              <a:fillRect/>
            </a:stretch>
          </p:blipFill>
          <p:spPr bwMode="auto">
            <a:xfrm>
              <a:off x="6804995" y="5087013"/>
              <a:ext cx="1048928" cy="106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Right Arrow 43"/>
          <p:cNvSpPr/>
          <p:nvPr/>
        </p:nvSpPr>
        <p:spPr>
          <a:xfrm rot="5400000">
            <a:off x="7389968" y="1421653"/>
            <a:ext cx="182562" cy="182562"/>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grpSp>
        <p:nvGrpSpPr>
          <p:cNvPr id="8" name="Group 7"/>
          <p:cNvGrpSpPr>
            <a:grpSpLocks/>
          </p:cNvGrpSpPr>
          <p:nvPr/>
        </p:nvGrpSpPr>
        <p:grpSpPr bwMode="auto">
          <a:xfrm>
            <a:off x="7023255" y="451690"/>
            <a:ext cx="914400" cy="914400"/>
            <a:chOff x="6329901" y="800100"/>
            <a:chExt cx="1066800" cy="1066800"/>
          </a:xfrm>
        </p:grpSpPr>
        <p:sp>
          <p:nvSpPr>
            <p:cNvPr id="42" name="Oval 41"/>
            <p:cNvSpPr/>
            <p:nvPr/>
          </p:nvSpPr>
          <p:spPr bwMode="auto">
            <a:xfrm>
              <a:off x="6329901" y="800100"/>
              <a:ext cx="1066800" cy="1066800"/>
            </a:xfrm>
            <a:prstGeom prst="ellipse">
              <a:avLst/>
            </a:prstGeom>
            <a:solidFill>
              <a:srgbClr val="47652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54295" name="Picture 1"/>
            <p:cNvPicPr>
              <a:picLocks noChangeAspect="1"/>
            </p:cNvPicPr>
            <p:nvPr/>
          </p:nvPicPr>
          <p:blipFill>
            <a:blip r:embed="rId6">
              <a:lum bright="70000" contrast="-70000"/>
              <a:extLst>
                <a:ext uri="{28A0092B-C50C-407E-A947-70E740481C1C}">
                  <a14:useLocalDpi xmlns:a14="http://schemas.microsoft.com/office/drawing/2010/main" val="0"/>
                </a:ext>
              </a:extLst>
            </a:blip>
            <a:srcRect l="18916" t="16367" r="15630" b="27521"/>
            <a:stretch>
              <a:fillRect/>
            </a:stretch>
          </p:blipFill>
          <p:spPr bwMode="auto">
            <a:xfrm>
              <a:off x="6446522" y="91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Group 53"/>
          <p:cNvGrpSpPr>
            <a:grpSpLocks/>
          </p:cNvGrpSpPr>
          <p:nvPr/>
        </p:nvGrpSpPr>
        <p:grpSpPr bwMode="auto">
          <a:xfrm>
            <a:off x="7023255" y="1640728"/>
            <a:ext cx="914400" cy="914400"/>
            <a:chOff x="6786437" y="2348995"/>
            <a:chExt cx="1068387" cy="1066800"/>
          </a:xfrm>
        </p:grpSpPr>
        <p:sp>
          <p:nvSpPr>
            <p:cNvPr id="32" name="Oval 31"/>
            <p:cNvSpPr/>
            <p:nvPr/>
          </p:nvSpPr>
          <p:spPr bwMode="auto">
            <a:xfrm>
              <a:off x="6786437" y="2348995"/>
              <a:ext cx="1068387" cy="1066800"/>
            </a:xfrm>
            <a:prstGeom prst="ellipse">
              <a:avLst/>
            </a:prstGeom>
            <a:solidFill>
              <a:srgbClr val="47652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54293" name="Picture 4"/>
            <p:cNvPicPr>
              <a:picLocks noChangeAspect="1"/>
            </p:cNvPicPr>
            <p:nvPr/>
          </p:nvPicPr>
          <p:blipFill>
            <a:blip r:embed="rId7">
              <a:lum bright="70000" contrast="-70000"/>
              <a:extLst>
                <a:ext uri="{28A0092B-C50C-407E-A947-70E740481C1C}">
                  <a14:useLocalDpi xmlns:a14="http://schemas.microsoft.com/office/drawing/2010/main" val="0"/>
                </a:ext>
              </a:extLst>
            </a:blip>
            <a:srcRect b="17117"/>
            <a:stretch>
              <a:fillRect/>
            </a:stretch>
          </p:blipFill>
          <p:spPr bwMode="auto">
            <a:xfrm>
              <a:off x="6877627" y="2421257"/>
              <a:ext cx="851082"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p:cNvGrpSpPr>
          <p:nvPr/>
        </p:nvGrpSpPr>
        <p:grpSpPr bwMode="auto">
          <a:xfrm>
            <a:off x="7023255" y="2829765"/>
            <a:ext cx="914400" cy="914400"/>
            <a:chOff x="6303106" y="3159455"/>
            <a:chExt cx="1066800" cy="1065213"/>
          </a:xfrm>
        </p:grpSpPr>
        <p:sp>
          <p:nvSpPr>
            <p:cNvPr id="36" name="Oval 35"/>
            <p:cNvSpPr/>
            <p:nvPr/>
          </p:nvSpPr>
          <p:spPr bwMode="auto">
            <a:xfrm>
              <a:off x="6303106" y="3159455"/>
              <a:ext cx="1066800" cy="1065213"/>
            </a:xfrm>
            <a:prstGeom prst="ellipse">
              <a:avLst/>
            </a:prstGeom>
            <a:solidFill>
              <a:srgbClr val="47652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54291" name="Picture 5"/>
            <p:cNvPicPr>
              <a:picLocks noChangeAspect="1"/>
            </p:cNvPicPr>
            <p:nvPr/>
          </p:nvPicPr>
          <p:blipFill>
            <a:blip r:embed="rId8">
              <a:lum bright="70000" contrast="-70000"/>
              <a:extLst>
                <a:ext uri="{28A0092B-C50C-407E-A947-70E740481C1C}">
                  <a14:useLocalDpi xmlns:a14="http://schemas.microsoft.com/office/drawing/2010/main" val="0"/>
                </a:ext>
              </a:extLst>
            </a:blip>
            <a:srcRect l="7388" t="7841" r="8737" b="13045"/>
            <a:stretch>
              <a:fillRect/>
            </a:stretch>
          </p:blipFill>
          <p:spPr bwMode="auto">
            <a:xfrm>
              <a:off x="6373368" y="3200400"/>
              <a:ext cx="91440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a:grpSpLocks/>
          </p:cNvGrpSpPr>
          <p:nvPr/>
        </p:nvGrpSpPr>
        <p:grpSpPr bwMode="auto">
          <a:xfrm>
            <a:off x="7023255" y="5206253"/>
            <a:ext cx="914400" cy="914400"/>
            <a:chOff x="7772400" y="5056188"/>
            <a:chExt cx="1065213" cy="1068387"/>
          </a:xfrm>
        </p:grpSpPr>
        <p:sp>
          <p:nvSpPr>
            <p:cNvPr id="26" name="Oval 25"/>
            <p:cNvSpPr/>
            <p:nvPr/>
          </p:nvSpPr>
          <p:spPr bwMode="auto">
            <a:xfrm>
              <a:off x="7772400" y="5056188"/>
              <a:ext cx="1065213" cy="1068387"/>
            </a:xfrm>
            <a:prstGeom prst="ellipse">
              <a:avLst/>
            </a:prstGeom>
            <a:solidFill>
              <a:srgbClr val="47652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Franklin Gothic Book" pitchFamily="34" charset="0"/>
                  <a:cs typeface="Arial" pitchFamily="34" charset="0"/>
                </a:defRPr>
              </a:lvl1pPr>
              <a:lvl2pPr marL="742950" indent="-285750">
                <a:defRPr>
                  <a:solidFill>
                    <a:schemeClr val="tx1"/>
                  </a:solidFill>
                  <a:latin typeface="Franklin Gothic Book" pitchFamily="34" charset="0"/>
                  <a:cs typeface="Arial" pitchFamily="34" charset="0"/>
                </a:defRPr>
              </a:lvl2pPr>
              <a:lvl3pPr marL="1143000" indent="-228600">
                <a:defRPr>
                  <a:solidFill>
                    <a:schemeClr val="tx1"/>
                  </a:solidFill>
                  <a:latin typeface="Franklin Gothic Book" pitchFamily="34" charset="0"/>
                  <a:cs typeface="Arial" pitchFamily="34" charset="0"/>
                </a:defRPr>
              </a:lvl3pPr>
              <a:lvl4pPr marL="1600200" indent="-228600">
                <a:defRPr>
                  <a:solidFill>
                    <a:schemeClr val="tx1"/>
                  </a:solidFill>
                  <a:latin typeface="Franklin Gothic Book" pitchFamily="34" charset="0"/>
                  <a:cs typeface="Arial" pitchFamily="34" charset="0"/>
                </a:defRPr>
              </a:lvl4pPr>
              <a:lvl5pPr marL="2057400" indent="-22860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algn="ctr" eaLnBrk="1" hangingPunct="1">
                <a:defRPr/>
              </a:pPr>
              <a:endParaRPr lang="en-US" altLang="en-US" sz="5400">
                <a:solidFill>
                  <a:srgbClr val="FFFFFF"/>
                </a:solidFill>
                <a:latin typeface="Aharoni" pitchFamily="2" charset="-79"/>
                <a:cs typeface="Aharoni" pitchFamily="2" charset="-79"/>
              </a:endParaRPr>
            </a:p>
          </p:txBody>
        </p:sp>
        <p:pic>
          <p:nvPicPr>
            <p:cNvPr id="54289" name="Picture 1"/>
            <p:cNvPicPr>
              <a:picLocks noChangeAspect="1"/>
            </p:cNvPicPr>
            <p:nvPr/>
          </p:nvPicPr>
          <p:blipFill>
            <a:blip r:embed="rId9">
              <a:lum bright="70000" contrast="-70000"/>
              <a:extLst>
                <a:ext uri="{28A0092B-C50C-407E-A947-70E740481C1C}">
                  <a14:useLocalDpi xmlns:a14="http://schemas.microsoft.com/office/drawing/2010/main" val="0"/>
                </a:ext>
              </a:extLst>
            </a:blip>
            <a:srcRect b="13560"/>
            <a:stretch>
              <a:fillRect/>
            </a:stretch>
          </p:blipFill>
          <p:spPr bwMode="auto">
            <a:xfrm>
              <a:off x="7886512" y="5146864"/>
              <a:ext cx="876488" cy="8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Right Arrow 37"/>
          <p:cNvSpPr/>
          <p:nvPr/>
        </p:nvSpPr>
        <p:spPr>
          <a:xfrm rot="5400000">
            <a:off x="7388380" y="2609103"/>
            <a:ext cx="184150" cy="184150"/>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40" name="Right Arrow 39"/>
          <p:cNvSpPr/>
          <p:nvPr/>
        </p:nvSpPr>
        <p:spPr>
          <a:xfrm rot="5400000">
            <a:off x="7389173" y="3797347"/>
            <a:ext cx="182563" cy="184150"/>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41" name="Right Arrow 40"/>
          <p:cNvSpPr/>
          <p:nvPr/>
        </p:nvSpPr>
        <p:spPr>
          <a:xfrm rot="5400000">
            <a:off x="7389174" y="4986384"/>
            <a:ext cx="182562" cy="184150"/>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27" name="Rounded Rectangle 26"/>
          <p:cNvSpPr/>
          <p:nvPr/>
        </p:nvSpPr>
        <p:spPr>
          <a:xfrm>
            <a:off x="391633" y="5878945"/>
            <a:ext cx="1066800" cy="195263"/>
          </a:xfrm>
          <a:prstGeom prst="round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800" b="1" dirty="0">
                <a:solidFill>
                  <a:schemeClr val="bg1">
                    <a:lumMod val="95000"/>
                  </a:schemeClr>
                </a:solidFill>
                <a:latin typeface="Candara" panose="020E0502030303020204" pitchFamily="34" charset="0"/>
              </a:rPr>
              <a:t>Ethiopia</a:t>
            </a:r>
          </a:p>
        </p:txBody>
      </p:sp>
      <p:pic>
        <p:nvPicPr>
          <p:cNvPr id="3688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553" y="52498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8" name="TextBox 27"/>
          <p:cNvSpPr txBox="1"/>
          <p:nvPr/>
        </p:nvSpPr>
        <p:spPr>
          <a:xfrm>
            <a:off x="4546122" y="6294943"/>
            <a:ext cx="4433977" cy="215444"/>
          </a:xfrm>
          <a:prstGeom prst="rect">
            <a:avLst/>
          </a:prstGeom>
          <a:noFill/>
        </p:spPr>
        <p:txBody>
          <a:bodyPr wrap="square" rtlCol="0">
            <a:spAutoFit/>
          </a:bodyPr>
          <a:lstStyle/>
          <a:p>
            <a:pPr algn="r"/>
            <a:r>
              <a:rPr lang="en-US" sz="800" dirty="0" smtClean="0">
                <a:solidFill>
                  <a:schemeClr val="bg1"/>
                </a:solidFill>
                <a:latin typeface="Franklin Gothic Book" panose="020B0503020102020204" pitchFamily="34" charset="0"/>
              </a:rPr>
              <a:t>Photo credit: Feed the Future</a:t>
            </a:r>
            <a:endParaRPr lang="en-US" sz="8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570612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8" grpId="0" animBg="1"/>
      <p:bldP spid="40" grpId="0" animBg="1"/>
      <p:bldP spid="41"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0" tIns="0" rIns="0" bIns="0"/>
          <a:lstStyle/>
          <a:p>
            <a:r>
              <a:rPr lang="en-US" smtClean="0">
                <a:solidFill>
                  <a:srgbClr val="47652D"/>
                </a:solidFill>
                <a:latin typeface="Franklin Gothic Book" charset="0"/>
                <a:ea typeface="Franklin Gothic Book" charset="0"/>
              </a:rPr>
              <a:t>Steps on the Income Pathway</a:t>
            </a:r>
            <a:endParaRPr lang="en-US">
              <a:solidFill>
                <a:srgbClr val="47652D"/>
              </a:solidFill>
              <a:latin typeface="Franklin Gothic Book" charset="0"/>
              <a:ea typeface="Franklin Gothic Book" charset="0"/>
            </a:endParaRPr>
          </a:p>
        </p:txBody>
      </p:sp>
      <p:sp>
        <p:nvSpPr>
          <p:cNvPr id="4" name="Rectangle 3"/>
          <p:cNvSpPr/>
          <p:nvPr/>
        </p:nvSpPr>
        <p:spPr>
          <a:xfrm>
            <a:off x="2014539" y="2340385"/>
            <a:ext cx="6689725" cy="3698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endParaRPr lang="en-US" altLang="en-US" sz="1800">
              <a:solidFill>
                <a:srgbClr val="FFFFFF"/>
              </a:solidFill>
              <a:cs typeface="Arial" charset="0"/>
            </a:endParaRPr>
          </a:p>
        </p:txBody>
      </p:sp>
      <p:cxnSp>
        <p:nvCxnSpPr>
          <p:cNvPr id="5" name="AutoShape 69"/>
          <p:cNvCxnSpPr>
            <a:cxnSpLocks noChangeShapeType="1"/>
          </p:cNvCxnSpPr>
          <p:nvPr/>
        </p:nvCxnSpPr>
        <p:spPr bwMode="auto">
          <a:xfrm>
            <a:off x="4611689" y="4613685"/>
            <a:ext cx="428625" cy="0"/>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6" name="Text Box 17"/>
          <p:cNvSpPr txBox="1">
            <a:spLocks noChangeArrowheads="1"/>
          </p:cNvSpPr>
          <p:nvPr/>
        </p:nvSpPr>
        <p:spPr bwMode="auto">
          <a:xfrm>
            <a:off x="3768726" y="3745323"/>
            <a:ext cx="842963" cy="446087"/>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Food Expenditure</a:t>
            </a:r>
          </a:p>
        </p:txBody>
      </p:sp>
      <p:cxnSp>
        <p:nvCxnSpPr>
          <p:cNvPr id="7" name="AutoShape 97"/>
          <p:cNvCxnSpPr>
            <a:cxnSpLocks noChangeShapeType="1"/>
            <a:stCxn id="10" idx="0"/>
            <a:endCxn id="6" idx="2"/>
          </p:cNvCxnSpPr>
          <p:nvPr/>
        </p:nvCxnSpPr>
        <p:spPr bwMode="auto">
          <a:xfrm flipV="1">
            <a:off x="4189414" y="4191410"/>
            <a:ext cx="1587" cy="223838"/>
          </a:xfrm>
          <a:prstGeom prst="straightConnector1">
            <a:avLst/>
          </a:prstGeom>
          <a:noFill/>
          <a:ln w="9525">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 name="Straight Arrow Connector 7"/>
          <p:cNvCxnSpPr>
            <a:stCxn id="11" idx="2"/>
            <a:endCxn id="16" idx="0"/>
          </p:cNvCxnSpPr>
          <p:nvPr/>
        </p:nvCxnSpPr>
        <p:spPr bwMode="auto">
          <a:xfrm>
            <a:off x="6807201" y="4108860"/>
            <a:ext cx="3175" cy="268288"/>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Box 16"/>
          <p:cNvSpPr txBox="1">
            <a:spLocks noChangeArrowheads="1"/>
          </p:cNvSpPr>
          <p:nvPr/>
        </p:nvSpPr>
        <p:spPr bwMode="auto">
          <a:xfrm>
            <a:off x="5040314" y="3734210"/>
            <a:ext cx="912812" cy="447675"/>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Food Access</a:t>
            </a:r>
          </a:p>
        </p:txBody>
      </p:sp>
      <p:sp>
        <p:nvSpPr>
          <p:cNvPr id="10" name="Text Box 18"/>
          <p:cNvSpPr txBox="1">
            <a:spLocks noChangeArrowheads="1"/>
          </p:cNvSpPr>
          <p:nvPr/>
        </p:nvSpPr>
        <p:spPr bwMode="auto">
          <a:xfrm>
            <a:off x="3765551" y="4415248"/>
            <a:ext cx="846138" cy="441325"/>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Non-food Expenditure</a:t>
            </a:r>
          </a:p>
        </p:txBody>
      </p:sp>
      <p:sp>
        <p:nvSpPr>
          <p:cNvPr id="11" name="Text Box 21"/>
          <p:cNvSpPr txBox="1">
            <a:spLocks noChangeArrowheads="1"/>
          </p:cNvSpPr>
          <p:nvPr/>
        </p:nvSpPr>
        <p:spPr bwMode="auto">
          <a:xfrm>
            <a:off x="6348414" y="3785010"/>
            <a:ext cx="917575" cy="323850"/>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Diet</a:t>
            </a:r>
          </a:p>
        </p:txBody>
      </p:sp>
      <p:cxnSp>
        <p:nvCxnSpPr>
          <p:cNvPr id="12" name="AutoShape 33"/>
          <p:cNvCxnSpPr>
            <a:cxnSpLocks noChangeShapeType="1"/>
            <a:stCxn id="9" idx="3"/>
            <a:endCxn id="11" idx="1"/>
          </p:cNvCxnSpPr>
          <p:nvPr/>
        </p:nvCxnSpPr>
        <p:spPr bwMode="auto">
          <a:xfrm flipV="1">
            <a:off x="5953126" y="3946935"/>
            <a:ext cx="395288" cy="11113"/>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13" name="AutoShape 34"/>
          <p:cNvCxnSpPr>
            <a:cxnSpLocks noChangeShapeType="1"/>
          </p:cNvCxnSpPr>
          <p:nvPr/>
        </p:nvCxnSpPr>
        <p:spPr bwMode="auto">
          <a:xfrm flipV="1">
            <a:off x="5945189" y="4608923"/>
            <a:ext cx="406400" cy="31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14" name="Text Box 35"/>
          <p:cNvSpPr txBox="1">
            <a:spLocks noChangeArrowheads="1"/>
          </p:cNvSpPr>
          <p:nvPr/>
        </p:nvSpPr>
        <p:spPr bwMode="auto">
          <a:xfrm>
            <a:off x="7848601" y="3861210"/>
            <a:ext cx="838200" cy="609600"/>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Child Nutrition Outcomes</a:t>
            </a:r>
          </a:p>
        </p:txBody>
      </p:sp>
      <p:cxnSp>
        <p:nvCxnSpPr>
          <p:cNvPr id="15" name="AutoShape 51"/>
          <p:cNvCxnSpPr>
            <a:cxnSpLocks noChangeShapeType="1"/>
            <a:stCxn id="21" idx="3"/>
          </p:cNvCxnSpPr>
          <p:nvPr/>
        </p:nvCxnSpPr>
        <p:spPr bwMode="auto">
          <a:xfrm flipV="1">
            <a:off x="3262314" y="4308885"/>
            <a:ext cx="323850"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16" name="Text Box 64"/>
          <p:cNvSpPr txBox="1">
            <a:spLocks noChangeArrowheads="1"/>
          </p:cNvSpPr>
          <p:nvPr/>
        </p:nvSpPr>
        <p:spPr bwMode="auto">
          <a:xfrm>
            <a:off x="6351589" y="4377148"/>
            <a:ext cx="915987" cy="474662"/>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Health</a:t>
            </a:r>
          </a:p>
          <a:p>
            <a:pPr>
              <a:defRPr/>
            </a:pPr>
            <a:r>
              <a:rPr lang="en-US" altLang="en-US" dirty="0" smtClean="0"/>
              <a:t>Status</a:t>
            </a:r>
          </a:p>
        </p:txBody>
      </p:sp>
      <p:sp>
        <p:nvSpPr>
          <p:cNvPr id="17" name="Text Box 65"/>
          <p:cNvSpPr txBox="1">
            <a:spLocks noChangeArrowheads="1"/>
          </p:cNvSpPr>
          <p:nvPr/>
        </p:nvSpPr>
        <p:spPr bwMode="auto">
          <a:xfrm>
            <a:off x="7854951" y="4742273"/>
            <a:ext cx="835025" cy="617537"/>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Mother’s Nutrition Outcomes</a:t>
            </a:r>
          </a:p>
        </p:txBody>
      </p:sp>
      <p:sp>
        <p:nvSpPr>
          <p:cNvPr id="18" name="Text Box 68"/>
          <p:cNvSpPr txBox="1">
            <a:spLocks noChangeArrowheads="1"/>
          </p:cNvSpPr>
          <p:nvPr/>
        </p:nvSpPr>
        <p:spPr bwMode="auto">
          <a:xfrm>
            <a:off x="5030789" y="4404135"/>
            <a:ext cx="912812" cy="447675"/>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Health</a:t>
            </a:r>
          </a:p>
          <a:p>
            <a:pPr>
              <a:defRPr/>
            </a:pPr>
            <a:r>
              <a:rPr lang="en-US" altLang="en-US" dirty="0" smtClean="0"/>
              <a:t>Care</a:t>
            </a:r>
          </a:p>
        </p:txBody>
      </p:sp>
      <p:sp>
        <p:nvSpPr>
          <p:cNvPr id="19" name="Text Box 71"/>
          <p:cNvSpPr txBox="1">
            <a:spLocks noChangeArrowheads="1"/>
          </p:cNvSpPr>
          <p:nvPr/>
        </p:nvSpPr>
        <p:spPr bwMode="auto">
          <a:xfrm>
            <a:off x="2306639" y="5147085"/>
            <a:ext cx="955675" cy="458788"/>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Women’s Empowerment</a:t>
            </a:r>
          </a:p>
        </p:txBody>
      </p:sp>
      <p:cxnSp>
        <p:nvCxnSpPr>
          <p:cNvPr id="20" name="AutoShape 78"/>
          <p:cNvCxnSpPr>
            <a:cxnSpLocks noChangeShapeType="1"/>
          </p:cNvCxnSpPr>
          <p:nvPr/>
        </p:nvCxnSpPr>
        <p:spPr bwMode="auto">
          <a:xfrm>
            <a:off x="7267576" y="4623210"/>
            <a:ext cx="398463"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21" name="Text Box 81"/>
          <p:cNvSpPr txBox="1">
            <a:spLocks noChangeArrowheads="1"/>
          </p:cNvSpPr>
          <p:nvPr/>
        </p:nvSpPr>
        <p:spPr bwMode="auto">
          <a:xfrm>
            <a:off x="2314576" y="4089810"/>
            <a:ext cx="947738" cy="438150"/>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Agricultural Income </a:t>
            </a:r>
          </a:p>
        </p:txBody>
      </p:sp>
      <p:sp>
        <p:nvSpPr>
          <p:cNvPr id="22" name="Text Box 83"/>
          <p:cNvSpPr txBox="1">
            <a:spLocks noChangeArrowheads="1"/>
          </p:cNvSpPr>
          <p:nvPr/>
        </p:nvSpPr>
        <p:spPr bwMode="auto">
          <a:xfrm>
            <a:off x="6351589" y="5123273"/>
            <a:ext cx="936625" cy="44767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Caring Capacity &amp; Practices</a:t>
            </a:r>
          </a:p>
        </p:txBody>
      </p:sp>
      <p:cxnSp>
        <p:nvCxnSpPr>
          <p:cNvPr id="23" name="AutoShape 37"/>
          <p:cNvCxnSpPr>
            <a:cxnSpLocks noChangeShapeType="1"/>
          </p:cNvCxnSpPr>
          <p:nvPr/>
        </p:nvCxnSpPr>
        <p:spPr bwMode="auto">
          <a:xfrm>
            <a:off x="7267576" y="3931060"/>
            <a:ext cx="160338" cy="1588"/>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24" name="Text Box 79"/>
          <p:cNvSpPr txBox="1">
            <a:spLocks noChangeArrowheads="1"/>
          </p:cNvSpPr>
          <p:nvPr/>
        </p:nvSpPr>
        <p:spPr bwMode="auto">
          <a:xfrm>
            <a:off x="2295526" y="2802348"/>
            <a:ext cx="944563" cy="452437"/>
          </a:xfrm>
          <a:prstGeom prst="rect">
            <a:avLst/>
          </a:prstGeom>
          <a:solidFill>
            <a:srgbClr val="99993E"/>
          </a:solidFill>
          <a:ln w="12700">
            <a:noFill/>
            <a:miter lim="800000"/>
            <a:headEnd/>
            <a:tailEnd/>
          </a:ln>
        </p:spPr>
        <p:txBody>
          <a:bodyPr lIns="45720" rIns="45720" anchor="ct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defRPr/>
            </a:pPr>
            <a:r>
              <a:rPr lang="en-US" altLang="en-US" sz="1050" smtClean="0">
                <a:solidFill>
                  <a:schemeClr val="bg1"/>
                </a:solidFill>
                <a:latin typeface="Calibri" panose="020F0502020204030204" pitchFamily="34" charset="0"/>
              </a:rPr>
              <a:t>Food </a:t>
            </a:r>
            <a:r>
              <a:rPr lang="en-US" altLang="en-US" sz="1050">
                <a:solidFill>
                  <a:schemeClr val="bg1"/>
                </a:solidFill>
                <a:latin typeface="Calibri" panose="020F0502020204030204" pitchFamily="34" charset="0"/>
              </a:rPr>
              <a:t>P</a:t>
            </a:r>
            <a:r>
              <a:rPr lang="en-US" altLang="en-US" sz="1050" smtClean="0">
                <a:solidFill>
                  <a:schemeClr val="bg1"/>
                </a:solidFill>
                <a:latin typeface="Calibri" panose="020F0502020204030204" pitchFamily="34" charset="0"/>
              </a:rPr>
              <a:t>roduction</a:t>
            </a:r>
          </a:p>
        </p:txBody>
      </p:sp>
      <p:cxnSp>
        <p:nvCxnSpPr>
          <p:cNvPr id="25" name="AutoShape 28"/>
          <p:cNvCxnSpPr>
            <a:cxnSpLocks noChangeShapeType="1"/>
            <a:endCxn id="6" idx="0"/>
          </p:cNvCxnSpPr>
          <p:nvPr/>
        </p:nvCxnSpPr>
        <p:spPr bwMode="auto">
          <a:xfrm>
            <a:off x="4187826" y="2975385"/>
            <a:ext cx="3175" cy="769938"/>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26" name="Straight Connector 25"/>
          <p:cNvCxnSpPr/>
          <p:nvPr/>
        </p:nvCxnSpPr>
        <p:spPr bwMode="auto">
          <a:xfrm>
            <a:off x="3590926" y="3967573"/>
            <a:ext cx="0" cy="668337"/>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6" idx="1"/>
          </p:cNvCxnSpPr>
          <p:nvPr/>
        </p:nvCxnSpPr>
        <p:spPr bwMode="auto">
          <a:xfrm>
            <a:off x="3586164" y="3967573"/>
            <a:ext cx="182562"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 idx="1"/>
          </p:cNvCxnSpPr>
          <p:nvPr/>
        </p:nvCxnSpPr>
        <p:spPr bwMode="auto">
          <a:xfrm>
            <a:off x="3590926" y="4635910"/>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17"/>
          <p:cNvSpPr txBox="1">
            <a:spLocks noChangeArrowheads="1"/>
          </p:cNvSpPr>
          <p:nvPr/>
        </p:nvSpPr>
        <p:spPr bwMode="auto">
          <a:xfrm>
            <a:off x="5030789" y="3069048"/>
            <a:ext cx="912812"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Processing </a:t>
            </a:r>
          </a:p>
          <a:p>
            <a:pPr>
              <a:defRPr/>
            </a:pPr>
            <a:r>
              <a:rPr lang="en-US" altLang="en-US" smtClean="0"/>
              <a:t>&amp; Storage</a:t>
            </a:r>
          </a:p>
        </p:txBody>
      </p:sp>
      <p:sp>
        <p:nvSpPr>
          <p:cNvPr id="30" name="Text Box 35"/>
          <p:cNvSpPr txBox="1">
            <a:spLocks noChangeArrowheads="1"/>
          </p:cNvSpPr>
          <p:nvPr/>
        </p:nvSpPr>
        <p:spPr bwMode="auto">
          <a:xfrm>
            <a:off x="6065839" y="2568985"/>
            <a:ext cx="263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marL="171450" indent="-171450"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eaLnBrk="1" hangingPunct="1">
              <a:spcBef>
                <a:spcPct val="0"/>
              </a:spcBef>
              <a:buFontTx/>
              <a:buChar char="•"/>
            </a:pPr>
            <a:r>
              <a:rPr lang="en-US" altLang="en-US" sz="1000" b="1">
                <a:latin typeface="Calibri" pitchFamily="34" charset="0"/>
              </a:rPr>
              <a:t>Food market environment</a:t>
            </a:r>
          </a:p>
          <a:p>
            <a:pPr eaLnBrk="1" hangingPunct="1">
              <a:spcBef>
                <a:spcPct val="0"/>
              </a:spcBef>
              <a:buFontTx/>
              <a:buChar char="•"/>
            </a:pPr>
            <a:r>
              <a:rPr lang="en-US" altLang="en-US" sz="1000" b="1">
                <a:latin typeface="Calibri" pitchFamily="34" charset="0"/>
              </a:rPr>
              <a:t>Natural resources environment</a:t>
            </a:r>
          </a:p>
          <a:p>
            <a:pPr eaLnBrk="1" hangingPunct="1">
              <a:spcBef>
                <a:spcPct val="0"/>
              </a:spcBef>
              <a:buFontTx/>
              <a:buChar char="•"/>
            </a:pPr>
            <a:r>
              <a:rPr lang="en-US" altLang="en-US" sz="1000" b="1">
                <a:latin typeface="Calibri" pitchFamily="34" charset="0"/>
              </a:rPr>
              <a:t>Health, water, and sanitation</a:t>
            </a:r>
          </a:p>
          <a:p>
            <a:pPr eaLnBrk="1" hangingPunct="1">
              <a:spcBef>
                <a:spcPct val="0"/>
              </a:spcBef>
              <a:buFontTx/>
              <a:buChar char="•"/>
            </a:pPr>
            <a:r>
              <a:rPr lang="en-US" altLang="en-US" sz="1000" b="1">
                <a:latin typeface="Calibri" pitchFamily="34" charset="0"/>
              </a:rPr>
              <a:t>Nutrition/health knowledge and norms</a:t>
            </a:r>
            <a:r>
              <a:rPr lang="en-US" altLang="en-US" sz="1000">
                <a:solidFill>
                  <a:srgbClr val="B5621A"/>
                </a:solidFill>
                <a:latin typeface="Calibri" pitchFamily="34" charset="0"/>
              </a:rPr>
              <a:t/>
            </a:r>
            <a:br>
              <a:rPr lang="en-US" altLang="en-US" sz="1000">
                <a:solidFill>
                  <a:srgbClr val="B5621A"/>
                </a:solidFill>
                <a:latin typeface="Calibri" pitchFamily="34" charset="0"/>
              </a:rPr>
            </a:br>
            <a:endParaRPr lang="en-US" altLang="en-US" sz="1000">
              <a:solidFill>
                <a:srgbClr val="B5621A"/>
              </a:solidFill>
              <a:latin typeface="Calibri" pitchFamily="34" charset="0"/>
            </a:endParaRPr>
          </a:p>
        </p:txBody>
      </p:sp>
      <p:cxnSp>
        <p:nvCxnSpPr>
          <p:cNvPr id="31" name="AutoShape 69"/>
          <p:cNvCxnSpPr>
            <a:cxnSpLocks noChangeShapeType="1"/>
          </p:cNvCxnSpPr>
          <p:nvPr/>
        </p:nvCxnSpPr>
        <p:spPr bwMode="auto">
          <a:xfrm>
            <a:off x="4618039" y="3972335"/>
            <a:ext cx="412750" cy="31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32" name="Text Box 17"/>
          <p:cNvSpPr txBox="1">
            <a:spLocks noChangeArrowheads="1"/>
          </p:cNvSpPr>
          <p:nvPr/>
        </p:nvSpPr>
        <p:spPr bwMode="auto">
          <a:xfrm>
            <a:off x="3768726" y="2802348"/>
            <a:ext cx="842963"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Food </a:t>
            </a:r>
          </a:p>
          <a:p>
            <a:pPr>
              <a:defRPr/>
            </a:pPr>
            <a:r>
              <a:rPr lang="en-US" altLang="en-US" smtClean="0"/>
              <a:t>Prices</a:t>
            </a:r>
          </a:p>
        </p:txBody>
      </p:sp>
      <p:cxnSp>
        <p:nvCxnSpPr>
          <p:cNvPr id="33" name="AutoShape 69"/>
          <p:cNvCxnSpPr>
            <a:cxnSpLocks noChangeShapeType="1"/>
            <a:stCxn id="24" idx="3"/>
            <a:endCxn id="32" idx="1"/>
          </p:cNvCxnSpPr>
          <p:nvPr/>
        </p:nvCxnSpPr>
        <p:spPr bwMode="auto">
          <a:xfrm flipV="1">
            <a:off x="3240089" y="3024598"/>
            <a:ext cx="528637" cy="3175"/>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AutoShape 69"/>
          <p:cNvCxnSpPr>
            <a:cxnSpLocks noChangeShapeType="1"/>
            <a:endCxn id="9" idx="0"/>
          </p:cNvCxnSpPr>
          <p:nvPr/>
        </p:nvCxnSpPr>
        <p:spPr bwMode="auto">
          <a:xfrm>
            <a:off x="5497514" y="3515135"/>
            <a:ext cx="0" cy="2190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35" name="Text Box 35"/>
          <p:cNvSpPr txBox="1">
            <a:spLocks noChangeArrowheads="1"/>
          </p:cNvSpPr>
          <p:nvPr/>
        </p:nvSpPr>
        <p:spPr bwMode="auto">
          <a:xfrm>
            <a:off x="5837239" y="2454685"/>
            <a:ext cx="2921000" cy="165100"/>
          </a:xfrm>
          <a:prstGeom prst="rect">
            <a:avLst/>
          </a:prstGeom>
          <a:noFill/>
          <a:ln w="12700">
            <a:noFill/>
            <a:miter lim="800000"/>
            <a:headEnd/>
            <a:tailEnd/>
          </a:ln>
        </p:spPr>
        <p:txBody>
          <a:bodyPr anchor="ctr"/>
          <a:lstStyle/>
          <a:p>
            <a:pPr fontAlgn="auto">
              <a:spcBef>
                <a:spcPts val="0"/>
              </a:spcBef>
              <a:spcAft>
                <a:spcPts val="0"/>
              </a:spcAft>
              <a:defRPr/>
            </a:pPr>
            <a:r>
              <a:rPr lang="en-US" sz="1050" b="1">
                <a:latin typeface="Calibri" panose="020F0502020204030204" pitchFamily="34" charset="0"/>
                <a:cs typeface="+mn-cs"/>
              </a:rPr>
              <a:t>Key components of the enabling environment:</a:t>
            </a:r>
          </a:p>
        </p:txBody>
      </p:sp>
      <p:cxnSp>
        <p:nvCxnSpPr>
          <p:cNvPr id="36" name="AutoShape 69"/>
          <p:cNvCxnSpPr>
            <a:cxnSpLocks noChangeShapeType="1"/>
            <a:endCxn id="21" idx="1"/>
          </p:cNvCxnSpPr>
          <p:nvPr/>
        </p:nvCxnSpPr>
        <p:spPr bwMode="auto">
          <a:xfrm flipV="1">
            <a:off x="1831976" y="4308885"/>
            <a:ext cx="482600" cy="1588"/>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sp>
        <p:nvSpPr>
          <p:cNvPr id="37" name="Rectangle 122"/>
          <p:cNvSpPr>
            <a:spLocks noChangeArrowheads="1"/>
          </p:cNvSpPr>
          <p:nvPr/>
        </p:nvSpPr>
        <p:spPr bwMode="auto">
          <a:xfrm rot="16200000">
            <a:off x="1589" y="4015197"/>
            <a:ext cx="3352800" cy="307975"/>
          </a:xfrm>
          <a:prstGeom prst="rect">
            <a:avLst/>
          </a:prstGeom>
          <a:solidFill>
            <a:schemeClr val="accent6">
              <a:lumMod val="50000"/>
            </a:schemeClr>
          </a:solidFill>
          <a:ln>
            <a:noFill/>
          </a:ln>
        </p:spPr>
        <p:txBody>
          <a:bodyPr>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Agricultural Livelihoods</a:t>
            </a:r>
          </a:p>
        </p:txBody>
      </p:sp>
      <p:sp>
        <p:nvSpPr>
          <p:cNvPr id="38" name="Rectangle 123"/>
          <p:cNvSpPr>
            <a:spLocks noChangeArrowheads="1"/>
          </p:cNvSpPr>
          <p:nvPr/>
        </p:nvSpPr>
        <p:spPr bwMode="auto">
          <a:xfrm rot="16200000">
            <a:off x="-838199" y="4013610"/>
            <a:ext cx="3355975"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Household Assets and Livelihoods</a:t>
            </a:r>
          </a:p>
        </p:txBody>
      </p:sp>
      <p:sp>
        <p:nvSpPr>
          <p:cNvPr id="39" name="Rectangle 124"/>
          <p:cNvSpPr>
            <a:spLocks noChangeArrowheads="1"/>
          </p:cNvSpPr>
          <p:nvPr/>
        </p:nvSpPr>
        <p:spPr bwMode="auto">
          <a:xfrm>
            <a:off x="2179639" y="1727610"/>
            <a:ext cx="2925762"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National Economic Growth</a:t>
            </a:r>
          </a:p>
        </p:txBody>
      </p:sp>
      <p:sp>
        <p:nvSpPr>
          <p:cNvPr id="40" name="Rectangle 125"/>
          <p:cNvSpPr>
            <a:spLocks noChangeArrowheads="1"/>
          </p:cNvSpPr>
          <p:nvPr/>
        </p:nvSpPr>
        <p:spPr bwMode="auto">
          <a:xfrm>
            <a:off x="5532439" y="1727610"/>
            <a:ext cx="2925762"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National Nutrition Profile</a:t>
            </a:r>
          </a:p>
        </p:txBody>
      </p:sp>
      <p:cxnSp>
        <p:nvCxnSpPr>
          <p:cNvPr id="41" name="AutoShape 69"/>
          <p:cNvCxnSpPr>
            <a:cxnSpLocks noChangeShapeType="1"/>
            <a:endCxn id="24" idx="1"/>
          </p:cNvCxnSpPr>
          <p:nvPr/>
        </p:nvCxnSpPr>
        <p:spPr bwMode="auto">
          <a:xfrm>
            <a:off x="1831976" y="3026185"/>
            <a:ext cx="463550" cy="1588"/>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2" name="AutoShape 69"/>
          <p:cNvCxnSpPr>
            <a:cxnSpLocks noChangeShapeType="1"/>
            <a:endCxn id="19" idx="1"/>
          </p:cNvCxnSpPr>
          <p:nvPr/>
        </p:nvCxnSpPr>
        <p:spPr bwMode="auto">
          <a:xfrm>
            <a:off x="1831976" y="5375685"/>
            <a:ext cx="474663" cy="0"/>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3" name="AutoShape 69"/>
          <p:cNvCxnSpPr>
            <a:cxnSpLocks noChangeShapeType="1"/>
          </p:cNvCxnSpPr>
          <p:nvPr/>
        </p:nvCxnSpPr>
        <p:spPr bwMode="auto">
          <a:xfrm>
            <a:off x="993776" y="4300948"/>
            <a:ext cx="530225" cy="1587"/>
          </a:xfrm>
          <a:prstGeom prst="straightConnector1">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44" name="Elbow Connector 43"/>
          <p:cNvCxnSpPr>
            <a:stCxn id="39" idx="1"/>
          </p:cNvCxnSpPr>
          <p:nvPr/>
        </p:nvCxnSpPr>
        <p:spPr bwMode="auto">
          <a:xfrm rot="10800000" flipV="1">
            <a:off x="808039" y="1881598"/>
            <a:ext cx="1371600" cy="608012"/>
          </a:xfrm>
          <a:prstGeom prst="bentConnector3">
            <a:avLst>
              <a:gd name="adj1" fmla="val 100000"/>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bwMode="auto">
          <a:xfrm>
            <a:off x="3233739" y="3178585"/>
            <a:ext cx="1801812" cy="112713"/>
          </a:xfrm>
          <a:prstGeom prst="bentConnector3">
            <a:avLst>
              <a:gd name="adj1" fmla="val 1506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AutoShape 34"/>
          <p:cNvCxnSpPr>
            <a:cxnSpLocks noChangeShapeType="1"/>
            <a:stCxn id="39" idx="3"/>
            <a:endCxn id="40" idx="1"/>
          </p:cNvCxnSpPr>
          <p:nvPr/>
        </p:nvCxnSpPr>
        <p:spPr bwMode="auto">
          <a:xfrm>
            <a:off x="5105401" y="1881598"/>
            <a:ext cx="427038"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47" name="Elbow Connector 46"/>
          <p:cNvCxnSpPr>
            <a:endCxn id="40" idx="3"/>
          </p:cNvCxnSpPr>
          <p:nvPr/>
        </p:nvCxnSpPr>
        <p:spPr bwMode="auto">
          <a:xfrm rot="16200000" flipV="1">
            <a:off x="7081045" y="3258754"/>
            <a:ext cx="3181350" cy="427038"/>
          </a:xfrm>
          <a:prstGeom prst="bentConnector2">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8" name="AutoShape 70"/>
          <p:cNvCxnSpPr>
            <a:cxnSpLocks noChangeShapeType="1"/>
            <a:stCxn id="17" idx="3"/>
          </p:cNvCxnSpPr>
          <p:nvPr/>
        </p:nvCxnSpPr>
        <p:spPr bwMode="auto">
          <a:xfrm flipV="1">
            <a:off x="8689976" y="5050248"/>
            <a:ext cx="195263"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49" name="AutoShape 70"/>
          <p:cNvCxnSpPr>
            <a:cxnSpLocks noChangeShapeType="1"/>
            <a:stCxn id="14" idx="3"/>
          </p:cNvCxnSpPr>
          <p:nvPr/>
        </p:nvCxnSpPr>
        <p:spPr bwMode="auto">
          <a:xfrm>
            <a:off x="8686801" y="4166010"/>
            <a:ext cx="198438" cy="4763"/>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0" name="Elbow Connector 49"/>
          <p:cNvCxnSpPr/>
          <p:nvPr/>
        </p:nvCxnSpPr>
        <p:spPr bwMode="auto">
          <a:xfrm rot="10800000" flipV="1">
            <a:off x="913780" y="2120756"/>
            <a:ext cx="7994650" cy="381000"/>
          </a:xfrm>
          <a:prstGeom prst="bentConnector3">
            <a:avLst>
              <a:gd name="adj1" fmla="val 99995"/>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51" name="AutoShape 36"/>
          <p:cNvCxnSpPr>
            <a:cxnSpLocks noChangeShapeType="1"/>
          </p:cNvCxnSpPr>
          <p:nvPr/>
        </p:nvCxnSpPr>
        <p:spPr bwMode="auto">
          <a:xfrm>
            <a:off x="7427914" y="3921535"/>
            <a:ext cx="14287" cy="1463675"/>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2" name="AutoShape 51"/>
          <p:cNvCxnSpPr>
            <a:cxnSpLocks noChangeShapeType="1"/>
          </p:cNvCxnSpPr>
          <p:nvPr/>
        </p:nvCxnSpPr>
        <p:spPr bwMode="auto">
          <a:xfrm flipV="1">
            <a:off x="3276601" y="5421723"/>
            <a:ext cx="323850"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3" name="Straight Connector 52"/>
          <p:cNvCxnSpPr/>
          <p:nvPr/>
        </p:nvCxnSpPr>
        <p:spPr bwMode="auto">
          <a:xfrm>
            <a:off x="3605214" y="5080410"/>
            <a:ext cx="0" cy="668338"/>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a:off x="3600451" y="5080410"/>
            <a:ext cx="182563"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3608389" y="5766210"/>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sp>
        <p:nvSpPr>
          <p:cNvPr id="56" name="Text Box 17"/>
          <p:cNvSpPr txBox="1">
            <a:spLocks noChangeArrowheads="1"/>
          </p:cNvSpPr>
          <p:nvPr/>
        </p:nvSpPr>
        <p:spPr bwMode="auto">
          <a:xfrm>
            <a:off x="3778251" y="4958173"/>
            <a:ext cx="842963" cy="35083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Time</a:t>
            </a:r>
          </a:p>
        </p:txBody>
      </p:sp>
      <p:cxnSp>
        <p:nvCxnSpPr>
          <p:cNvPr id="57" name="AutoShape 97"/>
          <p:cNvCxnSpPr>
            <a:cxnSpLocks noChangeShapeType="1"/>
            <a:endCxn id="56" idx="2"/>
          </p:cNvCxnSpPr>
          <p:nvPr/>
        </p:nvCxnSpPr>
        <p:spPr bwMode="auto">
          <a:xfrm flipV="1">
            <a:off x="4197351" y="5309010"/>
            <a:ext cx="1588" cy="204788"/>
          </a:xfrm>
          <a:prstGeom prst="straightConnector1">
            <a:avLst/>
          </a:prstGeom>
          <a:noFill/>
          <a:ln w="9525">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Text Box 18"/>
          <p:cNvSpPr txBox="1">
            <a:spLocks noChangeArrowheads="1"/>
          </p:cNvSpPr>
          <p:nvPr/>
        </p:nvSpPr>
        <p:spPr bwMode="auto">
          <a:xfrm>
            <a:off x="3775076" y="5513798"/>
            <a:ext cx="846138" cy="404812"/>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Energy expenditure</a:t>
            </a:r>
          </a:p>
        </p:txBody>
      </p:sp>
      <p:cxnSp>
        <p:nvCxnSpPr>
          <p:cNvPr id="59" name="Straight Connector 58"/>
          <p:cNvCxnSpPr/>
          <p:nvPr/>
        </p:nvCxnSpPr>
        <p:spPr bwMode="auto">
          <a:xfrm>
            <a:off x="7666039" y="4166010"/>
            <a:ext cx="4762" cy="896938"/>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a:off x="7666039" y="4166010"/>
            <a:ext cx="182562"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a:off x="7670801" y="5062948"/>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a:off x="6819901" y="4847048"/>
            <a:ext cx="3175" cy="260350"/>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flipH="1">
            <a:off x="5026026" y="5147085"/>
            <a:ext cx="9525" cy="542925"/>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64" name="AutoShape 33"/>
          <p:cNvCxnSpPr>
            <a:cxnSpLocks noChangeShapeType="1"/>
          </p:cNvCxnSpPr>
          <p:nvPr/>
        </p:nvCxnSpPr>
        <p:spPr bwMode="auto">
          <a:xfrm flipV="1">
            <a:off x="5035551" y="5415373"/>
            <a:ext cx="1312863" cy="6350"/>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65" name="AutoShape 51"/>
          <p:cNvCxnSpPr>
            <a:cxnSpLocks noChangeShapeType="1"/>
          </p:cNvCxnSpPr>
          <p:nvPr/>
        </p:nvCxnSpPr>
        <p:spPr bwMode="auto">
          <a:xfrm>
            <a:off x="4621214" y="5142323"/>
            <a:ext cx="414337"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6" name="AutoShape 51"/>
          <p:cNvCxnSpPr>
            <a:cxnSpLocks noChangeShapeType="1"/>
          </p:cNvCxnSpPr>
          <p:nvPr/>
        </p:nvCxnSpPr>
        <p:spPr bwMode="auto">
          <a:xfrm>
            <a:off x="4614864" y="5690010"/>
            <a:ext cx="414337"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7" name="AutoShape 78"/>
          <p:cNvCxnSpPr>
            <a:cxnSpLocks noChangeShapeType="1"/>
          </p:cNvCxnSpPr>
          <p:nvPr/>
        </p:nvCxnSpPr>
        <p:spPr bwMode="auto">
          <a:xfrm>
            <a:off x="7297739" y="5385210"/>
            <a:ext cx="169862"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8" name="Straight Arrow Connector 67"/>
          <p:cNvCxnSpPr/>
          <p:nvPr/>
        </p:nvCxnSpPr>
        <p:spPr bwMode="auto">
          <a:xfrm>
            <a:off x="2743201" y="4531135"/>
            <a:ext cx="3175" cy="601663"/>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bwMode="auto">
          <a:xfrm>
            <a:off x="2743201" y="3251610"/>
            <a:ext cx="0" cy="833438"/>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17" idx="2"/>
          </p:cNvCxnSpPr>
          <p:nvPr/>
        </p:nvCxnSpPr>
        <p:spPr bwMode="auto">
          <a:xfrm flipV="1">
            <a:off x="4621214" y="5359810"/>
            <a:ext cx="3651250" cy="388938"/>
          </a:xfrm>
          <a:prstGeom prst="bentConnector2">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AutoShape 69"/>
          <p:cNvCxnSpPr>
            <a:cxnSpLocks noChangeShapeType="1"/>
          </p:cNvCxnSpPr>
          <p:nvPr/>
        </p:nvCxnSpPr>
        <p:spPr bwMode="auto">
          <a:xfrm flipV="1">
            <a:off x="8229601" y="4470810"/>
            <a:ext cx="0" cy="25082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73" name="Straight Connector 72"/>
          <p:cNvCxnSpPr/>
          <p:nvPr/>
        </p:nvCxnSpPr>
        <p:spPr>
          <a:xfrm>
            <a:off x="3262314" y="5309010"/>
            <a:ext cx="176212" cy="0"/>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438526" y="4470810"/>
            <a:ext cx="0" cy="838200"/>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438526" y="4470810"/>
            <a:ext cx="161925" cy="0"/>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062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457903" y="2081047"/>
            <a:ext cx="5057447" cy="4095915"/>
          </a:xfrm>
        </p:spPr>
        <p:txBody>
          <a:bodyPr/>
          <a:lstStyle/>
          <a:p>
            <a:r>
              <a:rPr lang="en-US" altLang="en-US" dirty="0"/>
              <a:t>Women’s access to income is considered more often than time and energy </a:t>
            </a:r>
            <a:r>
              <a:rPr lang="en-US" altLang="en-US" dirty="0" smtClean="0"/>
              <a:t>use.</a:t>
            </a:r>
            <a:endParaRPr lang="en-US" altLang="en-US" dirty="0"/>
          </a:p>
          <a:p>
            <a:r>
              <a:rPr lang="en-US" altLang="en-US" dirty="0"/>
              <a:t>Women are more likely to spend added income on the health and nutritional needs of the </a:t>
            </a:r>
            <a:r>
              <a:rPr lang="en-US" altLang="en-US" dirty="0" smtClean="0"/>
              <a:t>household.</a:t>
            </a:r>
            <a:endParaRPr lang="en-US" altLang="en-US" dirty="0"/>
          </a:p>
        </p:txBody>
      </p:sp>
      <p:sp>
        <p:nvSpPr>
          <p:cNvPr id="2" name="Title 1"/>
          <p:cNvSpPr>
            <a:spLocks noGrp="1"/>
          </p:cNvSpPr>
          <p:nvPr>
            <p:ph type="title"/>
          </p:nvPr>
        </p:nvSpPr>
        <p:spPr/>
        <p:txBody>
          <a:bodyPr/>
          <a:lstStyle/>
          <a:p>
            <a:r>
              <a:rPr lang="en-US" altLang="en-US" smtClean="0"/>
              <a:t>Agriculture as a Means to Women’s Empowerment</a:t>
            </a:r>
            <a:endParaRPr lang="en-US"/>
          </a:p>
        </p:txBody>
      </p:sp>
      <p:sp>
        <p:nvSpPr>
          <p:cNvPr id="68610" name="Slide Number Placeholder 3"/>
          <p:cNvSpPr>
            <a:spLocks noGrp="1"/>
          </p:cNvSpPr>
          <p:nvPr>
            <p:ph type="sldNum" sz="quarter" idx="4294967295"/>
          </p:nvPr>
        </p:nvSpPr>
        <p:spPr bwMode="auto">
          <a:xfrm>
            <a:off x="87630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spcBef>
                <a:spcPct val="0"/>
              </a:spcBef>
              <a:buFontTx/>
              <a:buNone/>
            </a:pPr>
            <a:fld id="{6F8843D8-E6C7-704D-9E29-15A54A0DB8CC}" type="slidenum">
              <a:rPr lang="fr-FR" altLang="en-US" sz="1200">
                <a:solidFill>
                  <a:srgbClr val="F6F5F0"/>
                </a:solidFill>
              </a:rPr>
              <a:pPr>
                <a:spcBef>
                  <a:spcPct val="0"/>
                </a:spcBef>
                <a:buFontTx/>
                <a:buNone/>
              </a:pPr>
              <a:t>15</a:t>
            </a:fld>
            <a:endParaRPr lang="fr-FR" altLang="en-US" sz="1200">
              <a:solidFill>
                <a:srgbClr val="F6F5F0"/>
              </a:solidFill>
            </a:endParaRPr>
          </a:p>
        </p:txBody>
      </p:sp>
      <p:pic>
        <p:nvPicPr>
          <p:cNvPr id="389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165128"/>
            <a:ext cx="2385552" cy="238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227476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28650" y="299809"/>
            <a:ext cx="7886700" cy="1325563"/>
          </a:xfrm>
        </p:spPr>
        <p:txBody>
          <a:bodyPr>
            <a:normAutofit/>
          </a:bodyPr>
          <a:lstStyle/>
          <a:p>
            <a:r>
              <a:rPr lang="en-US" altLang="en-US">
                <a:latin typeface="Franklin Gothic Book" charset="0"/>
                <a:ea typeface="Franklin Gothic Book" charset="0"/>
              </a:rPr>
              <a:t>Pakhtakor Village in Tajikistan: An Example of the Women’s Empowerment Pathway</a:t>
            </a:r>
          </a:p>
        </p:txBody>
      </p:sp>
      <p:sp>
        <p:nvSpPr>
          <p:cNvPr id="70658" name="Slide Number Placeholder 3"/>
          <p:cNvSpPr>
            <a:spLocks noGrp="1"/>
          </p:cNvSpPr>
          <p:nvPr>
            <p:ph type="sldNum" sz="quarter" idx="4294967295"/>
          </p:nvPr>
        </p:nvSpPr>
        <p:spPr bwMode="auto">
          <a:xfrm>
            <a:off x="86487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spcBef>
                <a:spcPct val="0"/>
              </a:spcBef>
              <a:buFontTx/>
              <a:buNone/>
            </a:pPr>
            <a:fld id="{90E7C9F1-A342-9D49-AC12-B05286ADCEEF}" type="slidenum">
              <a:rPr lang="fr-FR" altLang="en-US" sz="1200">
                <a:solidFill>
                  <a:srgbClr val="F6F5F0"/>
                </a:solidFill>
              </a:rPr>
              <a:pPr>
                <a:spcBef>
                  <a:spcPct val="0"/>
                </a:spcBef>
                <a:buFontTx/>
                <a:buNone/>
              </a:pPr>
              <a:t>16</a:t>
            </a:fld>
            <a:endParaRPr lang="fr-FR" altLang="en-US" sz="1200">
              <a:solidFill>
                <a:srgbClr val="F6F5F0"/>
              </a:solidFill>
            </a:endParaRPr>
          </a:p>
        </p:txBody>
      </p:sp>
      <p:pic>
        <p:nvPicPr>
          <p:cNvPr id="70659" name="Picture 1"/>
          <p:cNvPicPr>
            <a:picLocks noChangeAspect="1"/>
          </p:cNvPicPr>
          <p:nvPr/>
        </p:nvPicPr>
        <p:blipFill>
          <a:blip r:embed="rId4">
            <a:extLst>
              <a:ext uri="{28A0092B-C50C-407E-A947-70E740481C1C}">
                <a14:useLocalDpi xmlns:a14="http://schemas.microsoft.com/office/drawing/2010/main" val="0"/>
              </a:ext>
            </a:extLst>
          </a:blip>
          <a:srcRect l="1785" t="12685" r="44643" b="7317"/>
          <a:stretch>
            <a:fillRect/>
          </a:stretch>
        </p:blipFill>
        <p:spPr bwMode="auto">
          <a:xfrm>
            <a:off x="1817930" y="1504950"/>
            <a:ext cx="4036494" cy="4521200"/>
          </a:xfrm>
          <a:prstGeom prst="rect">
            <a:avLst/>
          </a:prstGeom>
          <a:noFill/>
          <a:ln w="28575">
            <a:solidFill>
              <a:srgbClr val="E28432"/>
            </a:solidFill>
            <a:miter lim="800000"/>
            <a:headEnd/>
            <a:tailEnd/>
          </a:ln>
          <a:extLst>
            <a:ext uri="{909E8E84-426E-40DD-AFC4-6F175D3DCCD1}">
              <a14:hiddenFill xmlns:a14="http://schemas.microsoft.com/office/drawing/2010/main">
                <a:solidFill>
                  <a:srgbClr val="FFFFFF"/>
                </a:solidFill>
              </a14:hiddenFill>
            </a:ext>
          </a:extLst>
        </p:spPr>
      </p:pic>
      <p:grpSp>
        <p:nvGrpSpPr>
          <p:cNvPr id="27" name="Group 26"/>
          <p:cNvGrpSpPr>
            <a:grpSpLocks/>
          </p:cNvGrpSpPr>
          <p:nvPr/>
        </p:nvGrpSpPr>
        <p:grpSpPr bwMode="auto">
          <a:xfrm>
            <a:off x="6858000" y="2576513"/>
            <a:ext cx="914400" cy="914400"/>
            <a:chOff x="6770562" y="953068"/>
            <a:chExt cx="1065212" cy="1066800"/>
          </a:xfrm>
        </p:grpSpPr>
        <p:sp>
          <p:nvSpPr>
            <p:cNvPr id="18" name="Oval 17"/>
            <p:cNvSpPr/>
            <p:nvPr/>
          </p:nvSpPr>
          <p:spPr bwMode="auto">
            <a:xfrm>
              <a:off x="6770562" y="953068"/>
              <a:ext cx="1065212" cy="1066800"/>
            </a:xfrm>
            <a:prstGeom prst="ellipse">
              <a:avLst/>
            </a:prstGeom>
            <a:solidFill>
              <a:srgbClr val="E2843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70681" name="Picture 1"/>
            <p:cNvPicPr>
              <a:picLocks noChangeAspect="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818187" y="1016155"/>
              <a:ext cx="940626" cy="94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p:cNvGrpSpPr>
            <a:grpSpLocks/>
          </p:cNvGrpSpPr>
          <p:nvPr/>
        </p:nvGrpSpPr>
        <p:grpSpPr bwMode="auto">
          <a:xfrm>
            <a:off x="7451725" y="3765550"/>
            <a:ext cx="914400" cy="914400"/>
            <a:chOff x="6818187" y="3720595"/>
            <a:chExt cx="1066800" cy="1065212"/>
          </a:xfrm>
        </p:grpSpPr>
        <p:sp>
          <p:nvSpPr>
            <p:cNvPr id="24" name="Oval 23"/>
            <p:cNvSpPr/>
            <p:nvPr/>
          </p:nvSpPr>
          <p:spPr bwMode="auto">
            <a:xfrm>
              <a:off x="6818187" y="3720595"/>
              <a:ext cx="1066800" cy="1065212"/>
            </a:xfrm>
            <a:prstGeom prst="ellipse">
              <a:avLst/>
            </a:prstGeom>
            <a:solidFill>
              <a:srgbClr val="E2843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70679" name="Picture 6"/>
            <p:cNvPicPr>
              <a:picLocks noChangeAspect="1"/>
            </p:cNvPicPr>
            <p:nvPr/>
          </p:nvPicPr>
          <p:blipFill>
            <a:blip r:embed="rId6">
              <a:lum bright="70000" contrast="-70000"/>
              <a:extLst>
                <a:ext uri="{28A0092B-C50C-407E-A947-70E740481C1C}">
                  <a14:useLocalDpi xmlns:a14="http://schemas.microsoft.com/office/drawing/2010/main" val="0"/>
                </a:ext>
              </a:extLst>
            </a:blip>
            <a:srcRect b="16937"/>
            <a:stretch>
              <a:fillRect/>
            </a:stretch>
          </p:blipFill>
          <p:spPr bwMode="auto">
            <a:xfrm>
              <a:off x="6848837" y="3763395"/>
              <a:ext cx="94358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p:cNvGrpSpPr>
            <a:grpSpLocks/>
          </p:cNvGrpSpPr>
          <p:nvPr/>
        </p:nvGrpSpPr>
        <p:grpSpPr bwMode="auto">
          <a:xfrm>
            <a:off x="7451725" y="4953000"/>
            <a:ext cx="914400" cy="914400"/>
            <a:chOff x="6806684" y="5085453"/>
            <a:chExt cx="1065213" cy="1068387"/>
          </a:xfrm>
        </p:grpSpPr>
        <p:sp>
          <p:nvSpPr>
            <p:cNvPr id="13" name="Oval 12"/>
            <p:cNvSpPr/>
            <p:nvPr/>
          </p:nvSpPr>
          <p:spPr bwMode="auto">
            <a:xfrm>
              <a:off x="6806684" y="5085453"/>
              <a:ext cx="1065213" cy="1068387"/>
            </a:xfrm>
            <a:prstGeom prst="ellipse">
              <a:avLst/>
            </a:prstGeom>
            <a:solidFill>
              <a:srgbClr val="E2843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70677" name="Picture 7"/>
            <p:cNvPicPr>
              <a:picLocks noChangeAspect="1"/>
            </p:cNvPicPr>
            <p:nvPr/>
          </p:nvPicPr>
          <p:blipFill>
            <a:blip r:embed="rId7">
              <a:lum bright="70000" contrast="-70000"/>
              <a:extLst>
                <a:ext uri="{28A0092B-C50C-407E-A947-70E740481C1C}">
                  <a14:useLocalDpi xmlns:a14="http://schemas.microsoft.com/office/drawing/2010/main" val="0"/>
                </a:ext>
              </a:extLst>
            </a:blip>
            <a:srcRect t="-2" b="18343"/>
            <a:stretch>
              <a:fillRect/>
            </a:stretch>
          </p:blipFill>
          <p:spPr bwMode="auto">
            <a:xfrm>
              <a:off x="6811386" y="5085453"/>
              <a:ext cx="1055807"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a:grpSpLocks/>
          </p:cNvGrpSpPr>
          <p:nvPr/>
        </p:nvGrpSpPr>
        <p:grpSpPr bwMode="auto">
          <a:xfrm>
            <a:off x="6858000" y="1387475"/>
            <a:ext cx="914400" cy="914400"/>
            <a:chOff x="6786563" y="2349500"/>
            <a:chExt cx="1068387" cy="1066800"/>
          </a:xfrm>
        </p:grpSpPr>
        <p:sp>
          <p:nvSpPr>
            <p:cNvPr id="21" name="Oval 20"/>
            <p:cNvSpPr/>
            <p:nvPr/>
          </p:nvSpPr>
          <p:spPr bwMode="auto">
            <a:xfrm>
              <a:off x="6786563" y="2349500"/>
              <a:ext cx="1068387" cy="1066800"/>
            </a:xfrm>
            <a:prstGeom prst="ellipse">
              <a:avLst/>
            </a:prstGeom>
            <a:solidFill>
              <a:srgbClr val="E2843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70675" name="Picture 1"/>
            <p:cNvPicPr>
              <a:picLocks noChangeAspect="1"/>
            </p:cNvPicPr>
            <p:nvPr/>
          </p:nvPicPr>
          <p:blipFill>
            <a:blip r:embed="rId8">
              <a:lum bright="70000" contrast="-70000"/>
              <a:extLst>
                <a:ext uri="{28A0092B-C50C-407E-A947-70E740481C1C}">
                  <a14:useLocalDpi xmlns:a14="http://schemas.microsoft.com/office/drawing/2010/main" val="0"/>
                </a:ext>
              </a:extLst>
            </a:blip>
            <a:srcRect b="11902"/>
            <a:stretch>
              <a:fillRect/>
            </a:stretch>
          </p:blipFill>
          <p:spPr bwMode="auto">
            <a:xfrm>
              <a:off x="6821424" y="2350008"/>
              <a:ext cx="978617"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6264275" y="3765550"/>
            <a:ext cx="914400" cy="914400"/>
            <a:chOff x="8305800" y="4019550"/>
            <a:chExt cx="1066800" cy="1065213"/>
          </a:xfrm>
        </p:grpSpPr>
        <p:sp>
          <p:nvSpPr>
            <p:cNvPr id="32" name="Oval 31"/>
            <p:cNvSpPr/>
            <p:nvPr/>
          </p:nvSpPr>
          <p:spPr bwMode="auto">
            <a:xfrm>
              <a:off x="8305800" y="4019550"/>
              <a:ext cx="1066800" cy="1065213"/>
            </a:xfrm>
            <a:prstGeom prst="ellipse">
              <a:avLst/>
            </a:prstGeom>
            <a:solidFill>
              <a:srgbClr val="E2843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2400">
                <a:solidFill>
                  <a:srgbClr val="FFFFFF"/>
                </a:solidFill>
                <a:latin typeface="Calibri" charset="0"/>
                <a:ea typeface="Arial" charset="0"/>
                <a:cs typeface="Arial" charset="0"/>
              </a:endParaRPr>
            </a:p>
          </p:txBody>
        </p:sp>
        <p:pic>
          <p:nvPicPr>
            <p:cNvPr id="70673" name="Picture 6"/>
            <p:cNvPicPr>
              <a:picLocks noChangeAspect="1"/>
            </p:cNvPicPr>
            <p:nvPr/>
          </p:nvPicPr>
          <p:blipFill>
            <a:blip r:embed="rId9">
              <a:lum bright="70000" contrast="-70000"/>
              <a:extLst>
                <a:ext uri="{28A0092B-C50C-407E-A947-70E740481C1C}">
                  <a14:useLocalDpi xmlns:a14="http://schemas.microsoft.com/office/drawing/2010/main" val="0"/>
                </a:ext>
              </a:extLst>
            </a:blip>
            <a:srcRect t="-2" b="14409"/>
            <a:stretch>
              <a:fillRect/>
            </a:stretch>
          </p:blipFill>
          <p:spPr bwMode="auto">
            <a:xfrm>
              <a:off x="8380682" y="4069080"/>
              <a:ext cx="91571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Right Arrow 35"/>
          <p:cNvSpPr/>
          <p:nvPr/>
        </p:nvSpPr>
        <p:spPr>
          <a:xfrm rot="5400000">
            <a:off x="7224713" y="2357438"/>
            <a:ext cx="182562" cy="182562"/>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37" name="Right Arrow 36"/>
          <p:cNvSpPr/>
          <p:nvPr/>
        </p:nvSpPr>
        <p:spPr>
          <a:xfrm rot="7200000">
            <a:off x="6903244" y="3545682"/>
            <a:ext cx="184150" cy="182562"/>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38" name="Right Arrow 37"/>
          <p:cNvSpPr/>
          <p:nvPr/>
        </p:nvSpPr>
        <p:spPr>
          <a:xfrm rot="5400000">
            <a:off x="7818437" y="4733926"/>
            <a:ext cx="182563" cy="182562"/>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39" name="Right Arrow 38"/>
          <p:cNvSpPr/>
          <p:nvPr/>
        </p:nvSpPr>
        <p:spPr>
          <a:xfrm rot="3600000">
            <a:off x="7543007" y="3545681"/>
            <a:ext cx="184150" cy="182563"/>
          </a:xfrm>
          <a:prstGeom prst="rightArrow">
            <a:avLst>
              <a:gd name="adj1" fmla="val 50000"/>
              <a:gd name="adj2" fmla="val 7778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lgn="ctr" eaLnBrk="1" hangingPunct="1">
              <a:spcBef>
                <a:spcPct val="0"/>
              </a:spcBef>
              <a:buFontTx/>
              <a:buNone/>
            </a:pPr>
            <a:endParaRPr lang="en-US" altLang="en-US" sz="1800">
              <a:solidFill>
                <a:srgbClr val="FFFFFF"/>
              </a:solidFill>
              <a:ea typeface="Arial" charset="0"/>
              <a:cs typeface="Arial" charset="0"/>
            </a:endParaRPr>
          </a:p>
        </p:txBody>
      </p:sp>
      <p:sp>
        <p:nvSpPr>
          <p:cNvPr id="26" name="Rounded Rectangle 25"/>
          <p:cNvSpPr/>
          <p:nvPr/>
        </p:nvSpPr>
        <p:spPr>
          <a:xfrm>
            <a:off x="456406" y="5813868"/>
            <a:ext cx="1066800" cy="195263"/>
          </a:xfrm>
          <a:prstGeom prst="round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800" b="1" dirty="0">
                <a:solidFill>
                  <a:schemeClr val="bg1">
                    <a:lumMod val="95000"/>
                  </a:schemeClr>
                </a:solidFill>
                <a:latin typeface="Candara" panose="020E0502030303020204" pitchFamily="34" charset="0"/>
              </a:rPr>
              <a:t>Tajikistan</a:t>
            </a:r>
          </a:p>
        </p:txBody>
      </p:sp>
      <p:pic>
        <p:nvPicPr>
          <p:cNvPr id="3995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23" y="5209953"/>
            <a:ext cx="9128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8" name="TextBox 27"/>
          <p:cNvSpPr txBox="1"/>
          <p:nvPr/>
        </p:nvSpPr>
        <p:spPr>
          <a:xfrm>
            <a:off x="4546122" y="6294943"/>
            <a:ext cx="4433977" cy="215444"/>
          </a:xfrm>
          <a:prstGeom prst="rect">
            <a:avLst/>
          </a:prstGeom>
          <a:noFill/>
        </p:spPr>
        <p:txBody>
          <a:bodyPr wrap="square" rtlCol="0">
            <a:spAutoFit/>
          </a:bodyPr>
          <a:lstStyle/>
          <a:p>
            <a:pPr algn="r"/>
            <a:r>
              <a:rPr lang="en-US" sz="800" dirty="0" smtClean="0">
                <a:solidFill>
                  <a:schemeClr val="bg1"/>
                </a:solidFill>
                <a:latin typeface="Franklin Gothic Book" panose="020B0503020102020204" pitchFamily="34" charset="0"/>
              </a:rPr>
              <a:t>Photo credit: SPRING</a:t>
            </a:r>
            <a:endParaRPr lang="en-US" sz="8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359914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0" tIns="0" rIns="0" bIns="0"/>
          <a:lstStyle/>
          <a:p>
            <a:r>
              <a:rPr lang="en-US" smtClean="0">
                <a:solidFill>
                  <a:srgbClr val="47652D"/>
                </a:solidFill>
                <a:latin typeface="Franklin Gothic Book" charset="0"/>
                <a:ea typeface="Franklin Gothic Book" charset="0"/>
              </a:rPr>
              <a:t>Steps on the Women’s Empowerment Pathway</a:t>
            </a:r>
            <a:endParaRPr lang="en-US">
              <a:solidFill>
                <a:srgbClr val="47652D"/>
              </a:solidFill>
              <a:latin typeface="Franklin Gothic Book" charset="0"/>
              <a:ea typeface="Franklin Gothic Book" charset="0"/>
            </a:endParaRPr>
          </a:p>
        </p:txBody>
      </p:sp>
      <p:sp>
        <p:nvSpPr>
          <p:cNvPr id="4" name="Rectangle 3"/>
          <p:cNvSpPr/>
          <p:nvPr/>
        </p:nvSpPr>
        <p:spPr>
          <a:xfrm>
            <a:off x="2021509" y="2374099"/>
            <a:ext cx="6689725" cy="3698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endParaRPr lang="en-US" altLang="en-US" sz="1800">
              <a:solidFill>
                <a:srgbClr val="FFFFFF"/>
              </a:solidFill>
              <a:cs typeface="Arial" charset="0"/>
            </a:endParaRPr>
          </a:p>
        </p:txBody>
      </p:sp>
      <p:cxnSp>
        <p:nvCxnSpPr>
          <p:cNvPr id="5" name="AutoShape 69"/>
          <p:cNvCxnSpPr>
            <a:cxnSpLocks noChangeShapeType="1"/>
          </p:cNvCxnSpPr>
          <p:nvPr/>
        </p:nvCxnSpPr>
        <p:spPr bwMode="auto">
          <a:xfrm>
            <a:off x="4618659" y="4647399"/>
            <a:ext cx="428625" cy="0"/>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6" name="Text Box 17"/>
          <p:cNvSpPr txBox="1">
            <a:spLocks noChangeArrowheads="1"/>
          </p:cNvSpPr>
          <p:nvPr/>
        </p:nvSpPr>
        <p:spPr bwMode="auto">
          <a:xfrm>
            <a:off x="3775696" y="3779037"/>
            <a:ext cx="842963" cy="446087"/>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Food Expenditure</a:t>
            </a:r>
          </a:p>
        </p:txBody>
      </p:sp>
      <p:cxnSp>
        <p:nvCxnSpPr>
          <p:cNvPr id="7" name="AutoShape 97"/>
          <p:cNvCxnSpPr>
            <a:cxnSpLocks noChangeShapeType="1"/>
            <a:stCxn id="10" idx="0"/>
            <a:endCxn id="6" idx="2"/>
          </p:cNvCxnSpPr>
          <p:nvPr/>
        </p:nvCxnSpPr>
        <p:spPr bwMode="auto">
          <a:xfrm flipV="1">
            <a:off x="4196384" y="4225124"/>
            <a:ext cx="1587" cy="223838"/>
          </a:xfrm>
          <a:prstGeom prst="straightConnector1">
            <a:avLst/>
          </a:prstGeom>
          <a:noFill/>
          <a:ln w="9525">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 name="Straight Arrow Connector 7"/>
          <p:cNvCxnSpPr>
            <a:stCxn id="11" idx="2"/>
            <a:endCxn id="16" idx="0"/>
          </p:cNvCxnSpPr>
          <p:nvPr/>
        </p:nvCxnSpPr>
        <p:spPr bwMode="auto">
          <a:xfrm>
            <a:off x="6814171" y="4142574"/>
            <a:ext cx="3175" cy="268288"/>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Box 16"/>
          <p:cNvSpPr txBox="1">
            <a:spLocks noChangeArrowheads="1"/>
          </p:cNvSpPr>
          <p:nvPr/>
        </p:nvSpPr>
        <p:spPr bwMode="auto">
          <a:xfrm>
            <a:off x="5047284" y="3767924"/>
            <a:ext cx="912812" cy="447675"/>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Food Access</a:t>
            </a:r>
          </a:p>
        </p:txBody>
      </p:sp>
      <p:sp>
        <p:nvSpPr>
          <p:cNvPr id="10" name="Text Box 18"/>
          <p:cNvSpPr txBox="1">
            <a:spLocks noChangeArrowheads="1"/>
          </p:cNvSpPr>
          <p:nvPr/>
        </p:nvSpPr>
        <p:spPr bwMode="auto">
          <a:xfrm>
            <a:off x="3772521" y="4448962"/>
            <a:ext cx="846138" cy="441325"/>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Non-food Expenditure</a:t>
            </a:r>
          </a:p>
        </p:txBody>
      </p:sp>
      <p:sp>
        <p:nvSpPr>
          <p:cNvPr id="11" name="Text Box 21"/>
          <p:cNvSpPr txBox="1">
            <a:spLocks noChangeArrowheads="1"/>
          </p:cNvSpPr>
          <p:nvPr/>
        </p:nvSpPr>
        <p:spPr bwMode="auto">
          <a:xfrm>
            <a:off x="6355384" y="3818724"/>
            <a:ext cx="917575" cy="323850"/>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Diet</a:t>
            </a:r>
          </a:p>
        </p:txBody>
      </p:sp>
      <p:cxnSp>
        <p:nvCxnSpPr>
          <p:cNvPr id="12" name="AutoShape 33"/>
          <p:cNvCxnSpPr>
            <a:cxnSpLocks noChangeShapeType="1"/>
            <a:stCxn id="9" idx="3"/>
            <a:endCxn id="11" idx="1"/>
          </p:cNvCxnSpPr>
          <p:nvPr/>
        </p:nvCxnSpPr>
        <p:spPr bwMode="auto">
          <a:xfrm flipV="1">
            <a:off x="5960096" y="3980649"/>
            <a:ext cx="395288" cy="11113"/>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13" name="AutoShape 34"/>
          <p:cNvCxnSpPr>
            <a:cxnSpLocks noChangeShapeType="1"/>
          </p:cNvCxnSpPr>
          <p:nvPr/>
        </p:nvCxnSpPr>
        <p:spPr bwMode="auto">
          <a:xfrm flipV="1">
            <a:off x="5952159" y="4642637"/>
            <a:ext cx="406400" cy="31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14" name="Text Box 35"/>
          <p:cNvSpPr txBox="1">
            <a:spLocks noChangeArrowheads="1"/>
          </p:cNvSpPr>
          <p:nvPr/>
        </p:nvSpPr>
        <p:spPr bwMode="auto">
          <a:xfrm>
            <a:off x="7855571" y="3894924"/>
            <a:ext cx="838200" cy="609600"/>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Child Nutrition Outcomes</a:t>
            </a:r>
          </a:p>
        </p:txBody>
      </p:sp>
      <p:cxnSp>
        <p:nvCxnSpPr>
          <p:cNvPr id="15" name="AutoShape 51"/>
          <p:cNvCxnSpPr>
            <a:cxnSpLocks noChangeShapeType="1"/>
            <a:stCxn id="21" idx="3"/>
          </p:cNvCxnSpPr>
          <p:nvPr/>
        </p:nvCxnSpPr>
        <p:spPr bwMode="auto">
          <a:xfrm flipV="1">
            <a:off x="3269284" y="4342599"/>
            <a:ext cx="323850"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16" name="Text Box 64"/>
          <p:cNvSpPr txBox="1">
            <a:spLocks noChangeArrowheads="1"/>
          </p:cNvSpPr>
          <p:nvPr/>
        </p:nvSpPr>
        <p:spPr bwMode="auto">
          <a:xfrm>
            <a:off x="6358559" y="4410862"/>
            <a:ext cx="915987" cy="474662"/>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Health</a:t>
            </a:r>
          </a:p>
          <a:p>
            <a:pPr>
              <a:defRPr/>
            </a:pPr>
            <a:r>
              <a:rPr lang="en-US" altLang="en-US" smtClean="0"/>
              <a:t>Status</a:t>
            </a:r>
          </a:p>
        </p:txBody>
      </p:sp>
      <p:sp>
        <p:nvSpPr>
          <p:cNvPr id="17" name="Text Box 65"/>
          <p:cNvSpPr txBox="1">
            <a:spLocks noChangeArrowheads="1"/>
          </p:cNvSpPr>
          <p:nvPr/>
        </p:nvSpPr>
        <p:spPr bwMode="auto">
          <a:xfrm>
            <a:off x="7861921" y="4775987"/>
            <a:ext cx="835025" cy="617537"/>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Mother’s Nutrition Outcomes</a:t>
            </a:r>
          </a:p>
        </p:txBody>
      </p:sp>
      <p:sp>
        <p:nvSpPr>
          <p:cNvPr id="18" name="Text Box 68"/>
          <p:cNvSpPr txBox="1">
            <a:spLocks noChangeArrowheads="1"/>
          </p:cNvSpPr>
          <p:nvPr/>
        </p:nvSpPr>
        <p:spPr bwMode="auto">
          <a:xfrm>
            <a:off x="5037759" y="4437849"/>
            <a:ext cx="912812" cy="447675"/>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Health</a:t>
            </a:r>
          </a:p>
          <a:p>
            <a:pPr>
              <a:defRPr/>
            </a:pPr>
            <a:r>
              <a:rPr lang="en-US" altLang="en-US" smtClean="0"/>
              <a:t>Care</a:t>
            </a:r>
          </a:p>
        </p:txBody>
      </p:sp>
      <p:sp>
        <p:nvSpPr>
          <p:cNvPr id="19" name="Text Box 71"/>
          <p:cNvSpPr txBox="1">
            <a:spLocks noChangeArrowheads="1"/>
          </p:cNvSpPr>
          <p:nvPr/>
        </p:nvSpPr>
        <p:spPr bwMode="auto">
          <a:xfrm>
            <a:off x="2313609" y="5180799"/>
            <a:ext cx="955675" cy="458788"/>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Women’s Empowerment</a:t>
            </a:r>
          </a:p>
        </p:txBody>
      </p:sp>
      <p:cxnSp>
        <p:nvCxnSpPr>
          <p:cNvPr id="20" name="AutoShape 78"/>
          <p:cNvCxnSpPr>
            <a:cxnSpLocks noChangeShapeType="1"/>
          </p:cNvCxnSpPr>
          <p:nvPr/>
        </p:nvCxnSpPr>
        <p:spPr bwMode="auto">
          <a:xfrm>
            <a:off x="7274546" y="4656924"/>
            <a:ext cx="398463"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21" name="Text Box 81"/>
          <p:cNvSpPr txBox="1">
            <a:spLocks noChangeArrowheads="1"/>
          </p:cNvSpPr>
          <p:nvPr/>
        </p:nvSpPr>
        <p:spPr bwMode="auto">
          <a:xfrm>
            <a:off x="2321546" y="4123524"/>
            <a:ext cx="947738" cy="438150"/>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Agricultural Income </a:t>
            </a:r>
          </a:p>
        </p:txBody>
      </p:sp>
      <p:sp>
        <p:nvSpPr>
          <p:cNvPr id="22" name="Text Box 83"/>
          <p:cNvSpPr txBox="1">
            <a:spLocks noChangeArrowheads="1"/>
          </p:cNvSpPr>
          <p:nvPr/>
        </p:nvSpPr>
        <p:spPr bwMode="auto">
          <a:xfrm>
            <a:off x="6358559" y="5156987"/>
            <a:ext cx="936625" cy="447675"/>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Caring Capacity &amp; Practices</a:t>
            </a:r>
          </a:p>
        </p:txBody>
      </p:sp>
      <p:cxnSp>
        <p:nvCxnSpPr>
          <p:cNvPr id="23" name="AutoShape 37"/>
          <p:cNvCxnSpPr>
            <a:cxnSpLocks noChangeShapeType="1"/>
          </p:cNvCxnSpPr>
          <p:nvPr/>
        </p:nvCxnSpPr>
        <p:spPr bwMode="auto">
          <a:xfrm>
            <a:off x="7274546" y="3964774"/>
            <a:ext cx="160338" cy="1588"/>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24" name="Text Box 79"/>
          <p:cNvSpPr txBox="1">
            <a:spLocks noChangeArrowheads="1"/>
          </p:cNvSpPr>
          <p:nvPr/>
        </p:nvSpPr>
        <p:spPr bwMode="auto">
          <a:xfrm>
            <a:off x="2302496" y="2836062"/>
            <a:ext cx="944563" cy="452437"/>
          </a:xfrm>
          <a:prstGeom prst="rect">
            <a:avLst/>
          </a:prstGeom>
          <a:solidFill>
            <a:srgbClr val="99993E"/>
          </a:solidFill>
          <a:ln w="12700">
            <a:noFill/>
            <a:miter lim="800000"/>
            <a:headEnd/>
            <a:tailEnd/>
          </a:ln>
        </p:spPr>
        <p:txBody>
          <a:bodyPr lIns="45720" rIns="45720" anchor="ct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defRPr/>
            </a:pPr>
            <a:r>
              <a:rPr lang="en-US" altLang="en-US" sz="1050" smtClean="0">
                <a:solidFill>
                  <a:schemeClr val="bg1"/>
                </a:solidFill>
                <a:latin typeface="Calibri" panose="020F0502020204030204" pitchFamily="34" charset="0"/>
              </a:rPr>
              <a:t>Food </a:t>
            </a:r>
            <a:r>
              <a:rPr lang="en-US" altLang="en-US" sz="1050">
                <a:solidFill>
                  <a:schemeClr val="bg1"/>
                </a:solidFill>
                <a:latin typeface="Calibri" panose="020F0502020204030204" pitchFamily="34" charset="0"/>
              </a:rPr>
              <a:t>P</a:t>
            </a:r>
            <a:r>
              <a:rPr lang="en-US" altLang="en-US" sz="1050" smtClean="0">
                <a:solidFill>
                  <a:schemeClr val="bg1"/>
                </a:solidFill>
                <a:latin typeface="Calibri" panose="020F0502020204030204" pitchFamily="34" charset="0"/>
              </a:rPr>
              <a:t>roduction</a:t>
            </a:r>
          </a:p>
        </p:txBody>
      </p:sp>
      <p:cxnSp>
        <p:nvCxnSpPr>
          <p:cNvPr id="25" name="AutoShape 28"/>
          <p:cNvCxnSpPr>
            <a:cxnSpLocks noChangeShapeType="1"/>
            <a:endCxn id="6" idx="0"/>
          </p:cNvCxnSpPr>
          <p:nvPr/>
        </p:nvCxnSpPr>
        <p:spPr bwMode="auto">
          <a:xfrm>
            <a:off x="4194796" y="3009099"/>
            <a:ext cx="3175" cy="769938"/>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26" name="Straight Connector 25"/>
          <p:cNvCxnSpPr/>
          <p:nvPr/>
        </p:nvCxnSpPr>
        <p:spPr bwMode="auto">
          <a:xfrm>
            <a:off x="3597896" y="4001287"/>
            <a:ext cx="0" cy="668337"/>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6" idx="1"/>
          </p:cNvCxnSpPr>
          <p:nvPr/>
        </p:nvCxnSpPr>
        <p:spPr bwMode="auto">
          <a:xfrm>
            <a:off x="3593134" y="4001287"/>
            <a:ext cx="182562"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 idx="1"/>
          </p:cNvCxnSpPr>
          <p:nvPr/>
        </p:nvCxnSpPr>
        <p:spPr bwMode="auto">
          <a:xfrm>
            <a:off x="3597896" y="4669624"/>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17"/>
          <p:cNvSpPr txBox="1">
            <a:spLocks noChangeArrowheads="1"/>
          </p:cNvSpPr>
          <p:nvPr/>
        </p:nvSpPr>
        <p:spPr bwMode="auto">
          <a:xfrm>
            <a:off x="5037759" y="3102762"/>
            <a:ext cx="912812"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Processing </a:t>
            </a:r>
          </a:p>
          <a:p>
            <a:pPr>
              <a:defRPr/>
            </a:pPr>
            <a:r>
              <a:rPr lang="en-US" altLang="en-US" smtClean="0"/>
              <a:t>&amp; Storage</a:t>
            </a:r>
          </a:p>
        </p:txBody>
      </p:sp>
      <p:sp>
        <p:nvSpPr>
          <p:cNvPr id="30" name="Text Box 35"/>
          <p:cNvSpPr txBox="1">
            <a:spLocks noChangeArrowheads="1"/>
          </p:cNvSpPr>
          <p:nvPr/>
        </p:nvSpPr>
        <p:spPr bwMode="auto">
          <a:xfrm>
            <a:off x="6072809" y="2602699"/>
            <a:ext cx="263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marL="171450" indent="-171450"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eaLnBrk="1" hangingPunct="1">
              <a:spcBef>
                <a:spcPct val="0"/>
              </a:spcBef>
              <a:buFontTx/>
              <a:buChar char="•"/>
            </a:pPr>
            <a:r>
              <a:rPr lang="en-US" altLang="en-US" sz="1000" b="1">
                <a:latin typeface="Calibri" pitchFamily="34" charset="0"/>
              </a:rPr>
              <a:t>Food market environment</a:t>
            </a:r>
          </a:p>
          <a:p>
            <a:pPr eaLnBrk="1" hangingPunct="1">
              <a:spcBef>
                <a:spcPct val="0"/>
              </a:spcBef>
              <a:buFontTx/>
              <a:buChar char="•"/>
            </a:pPr>
            <a:r>
              <a:rPr lang="en-US" altLang="en-US" sz="1000" b="1">
                <a:latin typeface="Calibri" pitchFamily="34" charset="0"/>
              </a:rPr>
              <a:t>Natural resources environment</a:t>
            </a:r>
          </a:p>
          <a:p>
            <a:pPr eaLnBrk="1" hangingPunct="1">
              <a:spcBef>
                <a:spcPct val="0"/>
              </a:spcBef>
              <a:buFontTx/>
              <a:buChar char="•"/>
            </a:pPr>
            <a:r>
              <a:rPr lang="en-US" altLang="en-US" sz="1000" b="1">
                <a:latin typeface="Calibri" pitchFamily="34" charset="0"/>
              </a:rPr>
              <a:t>Health, water, and sanitation</a:t>
            </a:r>
          </a:p>
          <a:p>
            <a:pPr eaLnBrk="1" hangingPunct="1">
              <a:spcBef>
                <a:spcPct val="0"/>
              </a:spcBef>
              <a:buFontTx/>
              <a:buChar char="•"/>
            </a:pPr>
            <a:r>
              <a:rPr lang="en-US" altLang="en-US" sz="1000" b="1">
                <a:latin typeface="Calibri" pitchFamily="34" charset="0"/>
              </a:rPr>
              <a:t>Nutrition/health knowledge and norms</a:t>
            </a:r>
            <a:r>
              <a:rPr lang="en-US" altLang="en-US" sz="1000">
                <a:solidFill>
                  <a:srgbClr val="B5621A"/>
                </a:solidFill>
                <a:latin typeface="Calibri" pitchFamily="34" charset="0"/>
              </a:rPr>
              <a:t/>
            </a:r>
            <a:br>
              <a:rPr lang="en-US" altLang="en-US" sz="1000">
                <a:solidFill>
                  <a:srgbClr val="B5621A"/>
                </a:solidFill>
                <a:latin typeface="Calibri" pitchFamily="34" charset="0"/>
              </a:rPr>
            </a:br>
            <a:endParaRPr lang="en-US" altLang="en-US" sz="1000">
              <a:solidFill>
                <a:srgbClr val="B5621A"/>
              </a:solidFill>
              <a:latin typeface="Calibri" pitchFamily="34" charset="0"/>
            </a:endParaRPr>
          </a:p>
        </p:txBody>
      </p:sp>
      <p:cxnSp>
        <p:nvCxnSpPr>
          <p:cNvPr id="31" name="AutoShape 69"/>
          <p:cNvCxnSpPr>
            <a:cxnSpLocks noChangeShapeType="1"/>
          </p:cNvCxnSpPr>
          <p:nvPr/>
        </p:nvCxnSpPr>
        <p:spPr bwMode="auto">
          <a:xfrm>
            <a:off x="4625009" y="4006049"/>
            <a:ext cx="412750" cy="31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32" name="Text Box 17"/>
          <p:cNvSpPr txBox="1">
            <a:spLocks noChangeArrowheads="1"/>
          </p:cNvSpPr>
          <p:nvPr/>
        </p:nvSpPr>
        <p:spPr bwMode="auto">
          <a:xfrm>
            <a:off x="3775696" y="2836062"/>
            <a:ext cx="842963"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smtClean="0"/>
              <a:t>Food </a:t>
            </a:r>
          </a:p>
          <a:p>
            <a:pPr>
              <a:defRPr/>
            </a:pPr>
            <a:r>
              <a:rPr lang="en-US" altLang="en-US" smtClean="0"/>
              <a:t>Prices</a:t>
            </a:r>
          </a:p>
        </p:txBody>
      </p:sp>
      <p:cxnSp>
        <p:nvCxnSpPr>
          <p:cNvPr id="33" name="AutoShape 69"/>
          <p:cNvCxnSpPr>
            <a:cxnSpLocks noChangeShapeType="1"/>
            <a:stCxn id="24" idx="3"/>
            <a:endCxn id="32" idx="1"/>
          </p:cNvCxnSpPr>
          <p:nvPr/>
        </p:nvCxnSpPr>
        <p:spPr bwMode="auto">
          <a:xfrm flipV="1">
            <a:off x="3247059" y="3058312"/>
            <a:ext cx="528637" cy="3175"/>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AutoShape 69"/>
          <p:cNvCxnSpPr>
            <a:cxnSpLocks noChangeShapeType="1"/>
            <a:endCxn id="9" idx="0"/>
          </p:cNvCxnSpPr>
          <p:nvPr/>
        </p:nvCxnSpPr>
        <p:spPr bwMode="auto">
          <a:xfrm>
            <a:off x="5504484" y="3548849"/>
            <a:ext cx="0" cy="2190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35" name="Text Box 35"/>
          <p:cNvSpPr txBox="1">
            <a:spLocks noChangeArrowheads="1"/>
          </p:cNvSpPr>
          <p:nvPr/>
        </p:nvSpPr>
        <p:spPr bwMode="auto">
          <a:xfrm>
            <a:off x="5844209" y="2488399"/>
            <a:ext cx="2921000" cy="165100"/>
          </a:xfrm>
          <a:prstGeom prst="rect">
            <a:avLst/>
          </a:prstGeom>
          <a:noFill/>
          <a:ln w="12700">
            <a:noFill/>
            <a:miter lim="800000"/>
            <a:headEnd/>
            <a:tailEnd/>
          </a:ln>
        </p:spPr>
        <p:txBody>
          <a:bodyPr anchor="ctr"/>
          <a:lstStyle/>
          <a:p>
            <a:pPr fontAlgn="auto">
              <a:spcBef>
                <a:spcPts val="0"/>
              </a:spcBef>
              <a:spcAft>
                <a:spcPts val="0"/>
              </a:spcAft>
              <a:defRPr/>
            </a:pPr>
            <a:r>
              <a:rPr lang="en-US" sz="1050" b="1">
                <a:latin typeface="Calibri" panose="020F0502020204030204" pitchFamily="34" charset="0"/>
                <a:cs typeface="+mn-cs"/>
              </a:rPr>
              <a:t>Key components of the enabling environment:</a:t>
            </a:r>
          </a:p>
        </p:txBody>
      </p:sp>
      <p:cxnSp>
        <p:nvCxnSpPr>
          <p:cNvPr id="36" name="AutoShape 69"/>
          <p:cNvCxnSpPr>
            <a:cxnSpLocks noChangeShapeType="1"/>
            <a:endCxn id="21" idx="1"/>
          </p:cNvCxnSpPr>
          <p:nvPr/>
        </p:nvCxnSpPr>
        <p:spPr bwMode="auto">
          <a:xfrm flipV="1">
            <a:off x="1838946" y="4342599"/>
            <a:ext cx="482600" cy="1588"/>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sp>
        <p:nvSpPr>
          <p:cNvPr id="37" name="Rectangle 122"/>
          <p:cNvSpPr>
            <a:spLocks noChangeArrowheads="1"/>
          </p:cNvSpPr>
          <p:nvPr/>
        </p:nvSpPr>
        <p:spPr bwMode="auto">
          <a:xfrm rot="16200000">
            <a:off x="8559" y="4048911"/>
            <a:ext cx="3352800" cy="307975"/>
          </a:xfrm>
          <a:prstGeom prst="rect">
            <a:avLst/>
          </a:prstGeom>
          <a:solidFill>
            <a:schemeClr val="accent6">
              <a:lumMod val="50000"/>
            </a:schemeClr>
          </a:solidFill>
          <a:ln>
            <a:noFill/>
          </a:ln>
        </p:spPr>
        <p:txBody>
          <a:bodyPr>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Agricultural Livelihoods</a:t>
            </a:r>
          </a:p>
        </p:txBody>
      </p:sp>
      <p:sp>
        <p:nvSpPr>
          <p:cNvPr id="38" name="Rectangle 123"/>
          <p:cNvSpPr>
            <a:spLocks noChangeArrowheads="1"/>
          </p:cNvSpPr>
          <p:nvPr/>
        </p:nvSpPr>
        <p:spPr bwMode="auto">
          <a:xfrm rot="16200000">
            <a:off x="-831229" y="4047324"/>
            <a:ext cx="3355975"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Household Assets and Livelihoods</a:t>
            </a:r>
          </a:p>
        </p:txBody>
      </p:sp>
      <p:sp>
        <p:nvSpPr>
          <p:cNvPr id="39" name="Rectangle 124"/>
          <p:cNvSpPr>
            <a:spLocks noChangeArrowheads="1"/>
          </p:cNvSpPr>
          <p:nvPr/>
        </p:nvSpPr>
        <p:spPr bwMode="auto">
          <a:xfrm>
            <a:off x="2186609" y="1761324"/>
            <a:ext cx="2925762"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National Economic Growth</a:t>
            </a:r>
          </a:p>
        </p:txBody>
      </p:sp>
      <p:sp>
        <p:nvSpPr>
          <p:cNvPr id="40" name="Rectangle 125"/>
          <p:cNvSpPr>
            <a:spLocks noChangeArrowheads="1"/>
          </p:cNvSpPr>
          <p:nvPr/>
        </p:nvSpPr>
        <p:spPr bwMode="auto">
          <a:xfrm>
            <a:off x="5539409" y="1761324"/>
            <a:ext cx="2925762"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National Nutrition Profile</a:t>
            </a:r>
          </a:p>
        </p:txBody>
      </p:sp>
      <p:cxnSp>
        <p:nvCxnSpPr>
          <p:cNvPr id="41" name="AutoShape 69"/>
          <p:cNvCxnSpPr>
            <a:cxnSpLocks noChangeShapeType="1"/>
            <a:endCxn id="24" idx="1"/>
          </p:cNvCxnSpPr>
          <p:nvPr/>
        </p:nvCxnSpPr>
        <p:spPr bwMode="auto">
          <a:xfrm>
            <a:off x="1838946" y="3059899"/>
            <a:ext cx="463550" cy="1588"/>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2" name="AutoShape 69"/>
          <p:cNvCxnSpPr>
            <a:cxnSpLocks noChangeShapeType="1"/>
            <a:endCxn id="19" idx="1"/>
          </p:cNvCxnSpPr>
          <p:nvPr/>
        </p:nvCxnSpPr>
        <p:spPr bwMode="auto">
          <a:xfrm>
            <a:off x="1838946" y="5409399"/>
            <a:ext cx="474663" cy="0"/>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3" name="AutoShape 69"/>
          <p:cNvCxnSpPr>
            <a:cxnSpLocks noChangeShapeType="1"/>
          </p:cNvCxnSpPr>
          <p:nvPr/>
        </p:nvCxnSpPr>
        <p:spPr bwMode="auto">
          <a:xfrm>
            <a:off x="1000746" y="4334662"/>
            <a:ext cx="530225" cy="1587"/>
          </a:xfrm>
          <a:prstGeom prst="straightConnector1">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44" name="Elbow Connector 43"/>
          <p:cNvCxnSpPr>
            <a:stCxn id="39" idx="1"/>
          </p:cNvCxnSpPr>
          <p:nvPr/>
        </p:nvCxnSpPr>
        <p:spPr bwMode="auto">
          <a:xfrm rot="10800000" flipV="1">
            <a:off x="815009" y="1915312"/>
            <a:ext cx="1371600" cy="608012"/>
          </a:xfrm>
          <a:prstGeom prst="bentConnector3">
            <a:avLst>
              <a:gd name="adj1" fmla="val 100000"/>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bwMode="auto">
          <a:xfrm>
            <a:off x="3240709" y="3212299"/>
            <a:ext cx="1801812" cy="112713"/>
          </a:xfrm>
          <a:prstGeom prst="bentConnector3">
            <a:avLst>
              <a:gd name="adj1" fmla="val 1506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AutoShape 34"/>
          <p:cNvCxnSpPr>
            <a:cxnSpLocks noChangeShapeType="1"/>
            <a:stCxn id="39" idx="3"/>
            <a:endCxn id="40" idx="1"/>
          </p:cNvCxnSpPr>
          <p:nvPr/>
        </p:nvCxnSpPr>
        <p:spPr bwMode="auto">
          <a:xfrm>
            <a:off x="5112371" y="1915312"/>
            <a:ext cx="427038"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47" name="Elbow Connector 46"/>
          <p:cNvCxnSpPr>
            <a:endCxn id="40" idx="3"/>
          </p:cNvCxnSpPr>
          <p:nvPr/>
        </p:nvCxnSpPr>
        <p:spPr bwMode="auto">
          <a:xfrm rot="16200000" flipV="1">
            <a:off x="7088015" y="3292468"/>
            <a:ext cx="3181350" cy="427038"/>
          </a:xfrm>
          <a:prstGeom prst="bentConnector2">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8" name="AutoShape 70"/>
          <p:cNvCxnSpPr>
            <a:cxnSpLocks noChangeShapeType="1"/>
            <a:stCxn id="17" idx="3"/>
          </p:cNvCxnSpPr>
          <p:nvPr/>
        </p:nvCxnSpPr>
        <p:spPr bwMode="auto">
          <a:xfrm flipV="1">
            <a:off x="8696946" y="5083962"/>
            <a:ext cx="195263"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49" name="AutoShape 70"/>
          <p:cNvCxnSpPr>
            <a:cxnSpLocks noChangeShapeType="1"/>
            <a:stCxn id="14" idx="3"/>
          </p:cNvCxnSpPr>
          <p:nvPr/>
        </p:nvCxnSpPr>
        <p:spPr bwMode="auto">
          <a:xfrm>
            <a:off x="8693771" y="4199724"/>
            <a:ext cx="198438" cy="4763"/>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0" name="Elbow Connector 49"/>
          <p:cNvCxnSpPr/>
          <p:nvPr/>
        </p:nvCxnSpPr>
        <p:spPr bwMode="auto">
          <a:xfrm rot="10800000" flipV="1">
            <a:off x="920750" y="2154470"/>
            <a:ext cx="7994650" cy="381000"/>
          </a:xfrm>
          <a:prstGeom prst="bentConnector3">
            <a:avLst>
              <a:gd name="adj1" fmla="val 99995"/>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51" name="AutoShape 36"/>
          <p:cNvCxnSpPr>
            <a:cxnSpLocks noChangeShapeType="1"/>
          </p:cNvCxnSpPr>
          <p:nvPr/>
        </p:nvCxnSpPr>
        <p:spPr bwMode="auto">
          <a:xfrm>
            <a:off x="7434884" y="3955249"/>
            <a:ext cx="14287" cy="1463675"/>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2" name="AutoShape 51"/>
          <p:cNvCxnSpPr>
            <a:cxnSpLocks noChangeShapeType="1"/>
          </p:cNvCxnSpPr>
          <p:nvPr/>
        </p:nvCxnSpPr>
        <p:spPr bwMode="auto">
          <a:xfrm flipV="1">
            <a:off x="3283571" y="5455437"/>
            <a:ext cx="323850"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3" name="Straight Connector 52"/>
          <p:cNvCxnSpPr/>
          <p:nvPr/>
        </p:nvCxnSpPr>
        <p:spPr bwMode="auto">
          <a:xfrm>
            <a:off x="3612184" y="5114124"/>
            <a:ext cx="0" cy="668338"/>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a:off x="3607421" y="5114124"/>
            <a:ext cx="182563"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3615359" y="5799924"/>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sp>
        <p:nvSpPr>
          <p:cNvPr id="56" name="Text Box 17"/>
          <p:cNvSpPr txBox="1">
            <a:spLocks noChangeArrowheads="1"/>
          </p:cNvSpPr>
          <p:nvPr/>
        </p:nvSpPr>
        <p:spPr bwMode="auto">
          <a:xfrm>
            <a:off x="3785221" y="4991887"/>
            <a:ext cx="842963" cy="350837"/>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Time</a:t>
            </a:r>
          </a:p>
        </p:txBody>
      </p:sp>
      <p:cxnSp>
        <p:nvCxnSpPr>
          <p:cNvPr id="57" name="AutoShape 97"/>
          <p:cNvCxnSpPr>
            <a:cxnSpLocks noChangeShapeType="1"/>
            <a:endCxn id="56" idx="2"/>
          </p:cNvCxnSpPr>
          <p:nvPr/>
        </p:nvCxnSpPr>
        <p:spPr bwMode="auto">
          <a:xfrm flipV="1">
            <a:off x="4204321" y="5342724"/>
            <a:ext cx="1588" cy="204788"/>
          </a:xfrm>
          <a:prstGeom prst="straightConnector1">
            <a:avLst/>
          </a:prstGeom>
          <a:noFill/>
          <a:ln w="9525">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Text Box 18"/>
          <p:cNvSpPr txBox="1">
            <a:spLocks noChangeArrowheads="1"/>
          </p:cNvSpPr>
          <p:nvPr/>
        </p:nvSpPr>
        <p:spPr bwMode="auto">
          <a:xfrm>
            <a:off x="3782046" y="5547512"/>
            <a:ext cx="846138" cy="404812"/>
          </a:xfrm>
          <a:prstGeom prst="rect">
            <a:avLst/>
          </a:prstGeom>
          <a:solidFill>
            <a:srgbClr val="E28432"/>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smtClean="0"/>
              <a:t>Energy expenditure</a:t>
            </a:r>
          </a:p>
        </p:txBody>
      </p:sp>
      <p:cxnSp>
        <p:nvCxnSpPr>
          <p:cNvPr id="59" name="Straight Connector 58"/>
          <p:cNvCxnSpPr/>
          <p:nvPr/>
        </p:nvCxnSpPr>
        <p:spPr bwMode="auto">
          <a:xfrm>
            <a:off x="7673009" y="4199724"/>
            <a:ext cx="4762" cy="896938"/>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a:off x="7673009" y="4199724"/>
            <a:ext cx="182562"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a:off x="7677771" y="5096662"/>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a:off x="6826871" y="4880762"/>
            <a:ext cx="3175" cy="260350"/>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flipH="1">
            <a:off x="5032996" y="5180799"/>
            <a:ext cx="9525" cy="542925"/>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64" name="AutoShape 33"/>
          <p:cNvCxnSpPr>
            <a:cxnSpLocks noChangeShapeType="1"/>
          </p:cNvCxnSpPr>
          <p:nvPr/>
        </p:nvCxnSpPr>
        <p:spPr bwMode="auto">
          <a:xfrm flipV="1">
            <a:off x="5042521" y="5449087"/>
            <a:ext cx="1312863" cy="6350"/>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65" name="AutoShape 51"/>
          <p:cNvCxnSpPr>
            <a:cxnSpLocks noChangeShapeType="1"/>
          </p:cNvCxnSpPr>
          <p:nvPr/>
        </p:nvCxnSpPr>
        <p:spPr bwMode="auto">
          <a:xfrm>
            <a:off x="4628184" y="5176037"/>
            <a:ext cx="414337"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6" name="AutoShape 51"/>
          <p:cNvCxnSpPr>
            <a:cxnSpLocks noChangeShapeType="1"/>
          </p:cNvCxnSpPr>
          <p:nvPr/>
        </p:nvCxnSpPr>
        <p:spPr bwMode="auto">
          <a:xfrm>
            <a:off x="4621834" y="5723724"/>
            <a:ext cx="414337"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7" name="AutoShape 78"/>
          <p:cNvCxnSpPr>
            <a:cxnSpLocks noChangeShapeType="1"/>
          </p:cNvCxnSpPr>
          <p:nvPr/>
        </p:nvCxnSpPr>
        <p:spPr bwMode="auto">
          <a:xfrm>
            <a:off x="7304709" y="5418924"/>
            <a:ext cx="169862"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8" name="Straight Arrow Connector 67"/>
          <p:cNvCxnSpPr/>
          <p:nvPr/>
        </p:nvCxnSpPr>
        <p:spPr bwMode="auto">
          <a:xfrm>
            <a:off x="2750171" y="4564849"/>
            <a:ext cx="3175" cy="601663"/>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bwMode="auto">
          <a:xfrm>
            <a:off x="2750171" y="3285324"/>
            <a:ext cx="0" cy="833438"/>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17" idx="2"/>
          </p:cNvCxnSpPr>
          <p:nvPr/>
        </p:nvCxnSpPr>
        <p:spPr bwMode="auto">
          <a:xfrm flipV="1">
            <a:off x="4628184" y="5393524"/>
            <a:ext cx="3651250" cy="388938"/>
          </a:xfrm>
          <a:prstGeom prst="bentConnector2">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AutoShape 69"/>
          <p:cNvCxnSpPr>
            <a:cxnSpLocks noChangeShapeType="1"/>
          </p:cNvCxnSpPr>
          <p:nvPr/>
        </p:nvCxnSpPr>
        <p:spPr bwMode="auto">
          <a:xfrm flipV="1">
            <a:off x="8236571" y="4504524"/>
            <a:ext cx="0" cy="25082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73" name="Straight Connector 72"/>
          <p:cNvCxnSpPr/>
          <p:nvPr/>
        </p:nvCxnSpPr>
        <p:spPr>
          <a:xfrm flipV="1">
            <a:off x="3431209" y="4448963"/>
            <a:ext cx="14287" cy="893761"/>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3283571" y="5342724"/>
            <a:ext cx="161925" cy="0"/>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445496" y="4448963"/>
            <a:ext cx="147638" cy="0"/>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2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04429"/>
            <a:ext cx="7792071" cy="777874"/>
          </a:xfrm>
        </p:spPr>
        <p:txBody>
          <a:bodyPr lIns="0" tIns="0" rIns="0">
            <a:normAutofit fontScale="90000"/>
          </a:bodyPr>
          <a:lstStyle/>
          <a:p>
            <a:r>
              <a:rPr lang="en-US">
                <a:solidFill>
                  <a:srgbClr val="47652D"/>
                </a:solidFill>
                <a:latin typeface="Century Gothic" panose="020B0502020202020204" pitchFamily="34" charset="0"/>
              </a:rPr>
              <a:t>Pathways in Context: </a:t>
            </a:r>
            <a:r>
              <a:rPr lang="en-US" smtClean="0">
                <a:solidFill>
                  <a:srgbClr val="47652D"/>
                </a:solidFill>
                <a:latin typeface="Century Gothic" panose="020B0502020202020204" pitchFamily="34" charset="0"/>
              </a:rPr>
              <a:t>Enabling </a:t>
            </a:r>
            <a:r>
              <a:rPr lang="en-US">
                <a:solidFill>
                  <a:srgbClr val="47652D"/>
                </a:solidFill>
                <a:latin typeface="Century Gothic" panose="020B0502020202020204" pitchFamily="34" charset="0"/>
              </a:rPr>
              <a:t>Environment</a:t>
            </a:r>
          </a:p>
        </p:txBody>
      </p:sp>
      <p:sp>
        <p:nvSpPr>
          <p:cNvPr id="4" name="Rectangle 3"/>
          <p:cNvSpPr/>
          <p:nvPr/>
        </p:nvSpPr>
        <p:spPr>
          <a:xfrm>
            <a:off x="2021509" y="1755775"/>
            <a:ext cx="6689725" cy="3698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endParaRPr lang="en-US" altLang="en-US" sz="1800">
              <a:solidFill>
                <a:srgbClr val="FFFFFF"/>
              </a:solidFill>
              <a:cs typeface="Arial" charset="0"/>
            </a:endParaRPr>
          </a:p>
        </p:txBody>
      </p:sp>
      <p:cxnSp>
        <p:nvCxnSpPr>
          <p:cNvPr id="5" name="AutoShape 69"/>
          <p:cNvCxnSpPr>
            <a:cxnSpLocks noChangeShapeType="1"/>
          </p:cNvCxnSpPr>
          <p:nvPr/>
        </p:nvCxnSpPr>
        <p:spPr bwMode="auto">
          <a:xfrm>
            <a:off x="4618659" y="4029075"/>
            <a:ext cx="428625" cy="0"/>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6" name="Text Box 17"/>
          <p:cNvSpPr txBox="1">
            <a:spLocks noChangeArrowheads="1"/>
          </p:cNvSpPr>
          <p:nvPr/>
        </p:nvSpPr>
        <p:spPr bwMode="auto">
          <a:xfrm>
            <a:off x="3775696" y="3160713"/>
            <a:ext cx="842963"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Food Expenditure</a:t>
            </a:r>
          </a:p>
        </p:txBody>
      </p:sp>
      <p:cxnSp>
        <p:nvCxnSpPr>
          <p:cNvPr id="7" name="AutoShape 97"/>
          <p:cNvCxnSpPr>
            <a:cxnSpLocks noChangeShapeType="1"/>
            <a:stCxn id="10" idx="0"/>
            <a:endCxn id="6" idx="2"/>
          </p:cNvCxnSpPr>
          <p:nvPr/>
        </p:nvCxnSpPr>
        <p:spPr bwMode="auto">
          <a:xfrm flipV="1">
            <a:off x="4196384" y="3606800"/>
            <a:ext cx="1587" cy="223838"/>
          </a:xfrm>
          <a:prstGeom prst="straightConnector1">
            <a:avLst/>
          </a:prstGeom>
          <a:noFill/>
          <a:ln w="9525">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 name="Straight Arrow Connector 7"/>
          <p:cNvCxnSpPr>
            <a:stCxn id="11" idx="2"/>
            <a:endCxn id="16" idx="0"/>
          </p:cNvCxnSpPr>
          <p:nvPr/>
        </p:nvCxnSpPr>
        <p:spPr bwMode="auto">
          <a:xfrm>
            <a:off x="6814171" y="3524250"/>
            <a:ext cx="3175" cy="268288"/>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Box 16"/>
          <p:cNvSpPr txBox="1">
            <a:spLocks noChangeArrowheads="1"/>
          </p:cNvSpPr>
          <p:nvPr/>
        </p:nvSpPr>
        <p:spPr bwMode="auto">
          <a:xfrm>
            <a:off x="5047284" y="3149600"/>
            <a:ext cx="912812" cy="44767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Food Access</a:t>
            </a:r>
          </a:p>
        </p:txBody>
      </p:sp>
      <p:sp>
        <p:nvSpPr>
          <p:cNvPr id="10" name="Text Box 18"/>
          <p:cNvSpPr txBox="1">
            <a:spLocks noChangeArrowheads="1"/>
          </p:cNvSpPr>
          <p:nvPr/>
        </p:nvSpPr>
        <p:spPr bwMode="auto">
          <a:xfrm>
            <a:off x="3772521" y="3830638"/>
            <a:ext cx="846138" cy="44132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Non-food Expenditure</a:t>
            </a:r>
          </a:p>
        </p:txBody>
      </p:sp>
      <p:sp>
        <p:nvSpPr>
          <p:cNvPr id="11" name="Text Box 21"/>
          <p:cNvSpPr txBox="1">
            <a:spLocks noChangeArrowheads="1"/>
          </p:cNvSpPr>
          <p:nvPr/>
        </p:nvSpPr>
        <p:spPr bwMode="auto">
          <a:xfrm>
            <a:off x="6355384" y="3200400"/>
            <a:ext cx="917575" cy="323850"/>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Diet</a:t>
            </a:r>
          </a:p>
        </p:txBody>
      </p:sp>
      <p:cxnSp>
        <p:nvCxnSpPr>
          <p:cNvPr id="12" name="AutoShape 33"/>
          <p:cNvCxnSpPr>
            <a:cxnSpLocks noChangeShapeType="1"/>
            <a:stCxn id="9" idx="3"/>
            <a:endCxn id="11" idx="1"/>
          </p:cNvCxnSpPr>
          <p:nvPr/>
        </p:nvCxnSpPr>
        <p:spPr bwMode="auto">
          <a:xfrm flipV="1">
            <a:off x="5960096" y="3362325"/>
            <a:ext cx="395288" cy="11113"/>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13" name="AutoShape 34"/>
          <p:cNvCxnSpPr>
            <a:cxnSpLocks noChangeShapeType="1"/>
          </p:cNvCxnSpPr>
          <p:nvPr/>
        </p:nvCxnSpPr>
        <p:spPr bwMode="auto">
          <a:xfrm flipV="1">
            <a:off x="5952159" y="4024313"/>
            <a:ext cx="406400" cy="31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14" name="Text Box 35"/>
          <p:cNvSpPr txBox="1">
            <a:spLocks noChangeArrowheads="1"/>
          </p:cNvSpPr>
          <p:nvPr/>
        </p:nvSpPr>
        <p:spPr bwMode="auto">
          <a:xfrm>
            <a:off x="7855571" y="3276600"/>
            <a:ext cx="838200" cy="609600"/>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Child Nutrition Outcomes</a:t>
            </a:r>
          </a:p>
        </p:txBody>
      </p:sp>
      <p:cxnSp>
        <p:nvCxnSpPr>
          <p:cNvPr id="15" name="AutoShape 51"/>
          <p:cNvCxnSpPr>
            <a:cxnSpLocks noChangeShapeType="1"/>
            <a:stCxn id="21" idx="3"/>
          </p:cNvCxnSpPr>
          <p:nvPr/>
        </p:nvCxnSpPr>
        <p:spPr bwMode="auto">
          <a:xfrm flipV="1">
            <a:off x="3269284" y="3724275"/>
            <a:ext cx="323850"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16" name="Text Box 64"/>
          <p:cNvSpPr txBox="1">
            <a:spLocks noChangeArrowheads="1"/>
          </p:cNvSpPr>
          <p:nvPr/>
        </p:nvSpPr>
        <p:spPr bwMode="auto">
          <a:xfrm>
            <a:off x="6358559" y="3792538"/>
            <a:ext cx="915987" cy="474662"/>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Health</a:t>
            </a:r>
          </a:p>
          <a:p>
            <a:pPr>
              <a:defRPr/>
            </a:pPr>
            <a:r>
              <a:rPr lang="en-US" altLang="en-US"/>
              <a:t>Status</a:t>
            </a:r>
          </a:p>
        </p:txBody>
      </p:sp>
      <p:sp>
        <p:nvSpPr>
          <p:cNvPr id="17" name="Text Box 65"/>
          <p:cNvSpPr txBox="1">
            <a:spLocks noChangeArrowheads="1"/>
          </p:cNvSpPr>
          <p:nvPr/>
        </p:nvSpPr>
        <p:spPr bwMode="auto">
          <a:xfrm>
            <a:off x="7861921" y="4157663"/>
            <a:ext cx="835025" cy="61753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Mother’s Nutrition Outcomes</a:t>
            </a:r>
          </a:p>
        </p:txBody>
      </p:sp>
      <p:sp>
        <p:nvSpPr>
          <p:cNvPr id="18" name="Text Box 68"/>
          <p:cNvSpPr txBox="1">
            <a:spLocks noChangeArrowheads="1"/>
          </p:cNvSpPr>
          <p:nvPr/>
        </p:nvSpPr>
        <p:spPr bwMode="auto">
          <a:xfrm>
            <a:off x="5037759" y="3819525"/>
            <a:ext cx="912812" cy="44767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Health</a:t>
            </a:r>
          </a:p>
          <a:p>
            <a:pPr>
              <a:defRPr/>
            </a:pPr>
            <a:r>
              <a:rPr lang="en-US" altLang="en-US"/>
              <a:t>Care</a:t>
            </a:r>
          </a:p>
        </p:txBody>
      </p:sp>
      <p:sp>
        <p:nvSpPr>
          <p:cNvPr id="19" name="Text Box 71"/>
          <p:cNvSpPr txBox="1">
            <a:spLocks noChangeArrowheads="1"/>
          </p:cNvSpPr>
          <p:nvPr/>
        </p:nvSpPr>
        <p:spPr bwMode="auto">
          <a:xfrm>
            <a:off x="2313609" y="4562475"/>
            <a:ext cx="955675" cy="458788"/>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Women’s Empowerment</a:t>
            </a:r>
          </a:p>
        </p:txBody>
      </p:sp>
      <p:cxnSp>
        <p:nvCxnSpPr>
          <p:cNvPr id="20" name="AutoShape 78"/>
          <p:cNvCxnSpPr>
            <a:cxnSpLocks noChangeShapeType="1"/>
          </p:cNvCxnSpPr>
          <p:nvPr/>
        </p:nvCxnSpPr>
        <p:spPr bwMode="auto">
          <a:xfrm>
            <a:off x="7274546" y="4038600"/>
            <a:ext cx="398463"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21" name="Text Box 81"/>
          <p:cNvSpPr txBox="1">
            <a:spLocks noChangeArrowheads="1"/>
          </p:cNvSpPr>
          <p:nvPr/>
        </p:nvSpPr>
        <p:spPr bwMode="auto">
          <a:xfrm>
            <a:off x="2321546" y="3505200"/>
            <a:ext cx="947738" cy="438150"/>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Agricultural Income </a:t>
            </a:r>
          </a:p>
        </p:txBody>
      </p:sp>
      <p:sp>
        <p:nvSpPr>
          <p:cNvPr id="22" name="Text Box 83"/>
          <p:cNvSpPr txBox="1">
            <a:spLocks noChangeArrowheads="1"/>
          </p:cNvSpPr>
          <p:nvPr/>
        </p:nvSpPr>
        <p:spPr bwMode="auto">
          <a:xfrm>
            <a:off x="6358559" y="4538663"/>
            <a:ext cx="936625" cy="44767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Caring Capacity &amp; Practices</a:t>
            </a:r>
          </a:p>
        </p:txBody>
      </p:sp>
      <p:cxnSp>
        <p:nvCxnSpPr>
          <p:cNvPr id="23" name="AutoShape 37"/>
          <p:cNvCxnSpPr>
            <a:cxnSpLocks noChangeShapeType="1"/>
          </p:cNvCxnSpPr>
          <p:nvPr/>
        </p:nvCxnSpPr>
        <p:spPr bwMode="auto">
          <a:xfrm>
            <a:off x="7274546" y="3346450"/>
            <a:ext cx="160338" cy="1588"/>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24" name="Text Box 79"/>
          <p:cNvSpPr txBox="1">
            <a:spLocks noChangeArrowheads="1"/>
          </p:cNvSpPr>
          <p:nvPr/>
        </p:nvSpPr>
        <p:spPr bwMode="auto">
          <a:xfrm>
            <a:off x="2302496" y="2217738"/>
            <a:ext cx="944563" cy="452437"/>
          </a:xfrm>
          <a:prstGeom prst="rect">
            <a:avLst/>
          </a:prstGeom>
          <a:solidFill>
            <a:srgbClr val="99993E"/>
          </a:solidFill>
          <a:ln w="12700">
            <a:noFill/>
            <a:miter lim="800000"/>
            <a:headEnd/>
            <a:tailEnd/>
          </a:ln>
        </p:spPr>
        <p:txBody>
          <a:bodyPr lIns="45720" rIns="45720" anchor="ct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defRPr/>
            </a:pPr>
            <a:r>
              <a:rPr lang="en-US" altLang="en-US" sz="1050">
                <a:solidFill>
                  <a:schemeClr val="bg1"/>
                </a:solidFill>
                <a:latin typeface="Calibri" panose="020F0502020204030204" pitchFamily="34" charset="0"/>
              </a:rPr>
              <a:t>Food Production</a:t>
            </a:r>
          </a:p>
        </p:txBody>
      </p:sp>
      <p:cxnSp>
        <p:nvCxnSpPr>
          <p:cNvPr id="25" name="AutoShape 28"/>
          <p:cNvCxnSpPr>
            <a:cxnSpLocks noChangeShapeType="1"/>
            <a:endCxn id="6" idx="0"/>
          </p:cNvCxnSpPr>
          <p:nvPr/>
        </p:nvCxnSpPr>
        <p:spPr bwMode="auto">
          <a:xfrm>
            <a:off x="4194796" y="2390775"/>
            <a:ext cx="3175" cy="769938"/>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26" name="Straight Connector 25"/>
          <p:cNvCxnSpPr/>
          <p:nvPr/>
        </p:nvCxnSpPr>
        <p:spPr bwMode="auto">
          <a:xfrm>
            <a:off x="3597896" y="3382963"/>
            <a:ext cx="0" cy="668337"/>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6" idx="1"/>
          </p:cNvCxnSpPr>
          <p:nvPr/>
        </p:nvCxnSpPr>
        <p:spPr bwMode="auto">
          <a:xfrm>
            <a:off x="3593134" y="3382963"/>
            <a:ext cx="182562"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 idx="1"/>
          </p:cNvCxnSpPr>
          <p:nvPr/>
        </p:nvCxnSpPr>
        <p:spPr bwMode="auto">
          <a:xfrm>
            <a:off x="3597896" y="4051300"/>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17"/>
          <p:cNvSpPr txBox="1">
            <a:spLocks noChangeArrowheads="1"/>
          </p:cNvSpPr>
          <p:nvPr/>
        </p:nvSpPr>
        <p:spPr bwMode="auto">
          <a:xfrm>
            <a:off x="5037759" y="2484438"/>
            <a:ext cx="912812"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Processing </a:t>
            </a:r>
          </a:p>
          <a:p>
            <a:pPr>
              <a:defRPr/>
            </a:pPr>
            <a:r>
              <a:rPr lang="en-US" altLang="en-US"/>
              <a:t>&amp; Storage</a:t>
            </a:r>
          </a:p>
        </p:txBody>
      </p:sp>
      <p:sp>
        <p:nvSpPr>
          <p:cNvPr id="30" name="Text Box 35"/>
          <p:cNvSpPr txBox="1">
            <a:spLocks noChangeArrowheads="1"/>
          </p:cNvSpPr>
          <p:nvPr/>
        </p:nvSpPr>
        <p:spPr bwMode="auto">
          <a:xfrm>
            <a:off x="6072809" y="1984375"/>
            <a:ext cx="263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marL="171450" indent="-171450"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eaLnBrk="1" hangingPunct="1">
              <a:spcBef>
                <a:spcPct val="0"/>
              </a:spcBef>
              <a:buFontTx/>
              <a:buChar char="•"/>
            </a:pPr>
            <a:r>
              <a:rPr lang="en-US" altLang="en-US" sz="1000" b="1">
                <a:latin typeface="Calibri" pitchFamily="34" charset="0"/>
              </a:rPr>
              <a:t>Food market environment</a:t>
            </a:r>
          </a:p>
          <a:p>
            <a:pPr eaLnBrk="1" hangingPunct="1">
              <a:spcBef>
                <a:spcPct val="0"/>
              </a:spcBef>
              <a:buFontTx/>
              <a:buChar char="•"/>
            </a:pPr>
            <a:r>
              <a:rPr lang="en-US" altLang="en-US" sz="1000" b="1">
                <a:latin typeface="Calibri" pitchFamily="34" charset="0"/>
              </a:rPr>
              <a:t>Natural resources environment</a:t>
            </a:r>
          </a:p>
          <a:p>
            <a:pPr eaLnBrk="1" hangingPunct="1">
              <a:spcBef>
                <a:spcPct val="0"/>
              </a:spcBef>
              <a:buFontTx/>
              <a:buChar char="•"/>
            </a:pPr>
            <a:r>
              <a:rPr lang="en-US" altLang="en-US" sz="1000" b="1">
                <a:latin typeface="Calibri" pitchFamily="34" charset="0"/>
              </a:rPr>
              <a:t>Health, water, and sanitation</a:t>
            </a:r>
          </a:p>
          <a:p>
            <a:pPr eaLnBrk="1" hangingPunct="1">
              <a:spcBef>
                <a:spcPct val="0"/>
              </a:spcBef>
              <a:buFontTx/>
              <a:buChar char="•"/>
            </a:pPr>
            <a:r>
              <a:rPr lang="en-US" altLang="en-US" sz="1000" b="1">
                <a:latin typeface="Calibri" pitchFamily="34" charset="0"/>
              </a:rPr>
              <a:t>Nutrition/health knowledge and norms</a:t>
            </a:r>
            <a:r>
              <a:rPr lang="en-US" altLang="en-US" sz="1000">
                <a:solidFill>
                  <a:srgbClr val="B5621A"/>
                </a:solidFill>
                <a:latin typeface="Calibri" pitchFamily="34" charset="0"/>
              </a:rPr>
              <a:t/>
            </a:r>
            <a:br>
              <a:rPr lang="en-US" altLang="en-US" sz="1000">
                <a:solidFill>
                  <a:srgbClr val="B5621A"/>
                </a:solidFill>
                <a:latin typeface="Calibri" pitchFamily="34" charset="0"/>
              </a:rPr>
            </a:br>
            <a:endParaRPr lang="en-US" altLang="en-US" sz="1000">
              <a:solidFill>
                <a:srgbClr val="B5621A"/>
              </a:solidFill>
              <a:latin typeface="Calibri" pitchFamily="34" charset="0"/>
            </a:endParaRPr>
          </a:p>
        </p:txBody>
      </p:sp>
      <p:cxnSp>
        <p:nvCxnSpPr>
          <p:cNvPr id="31" name="AutoShape 69"/>
          <p:cNvCxnSpPr>
            <a:cxnSpLocks noChangeShapeType="1"/>
          </p:cNvCxnSpPr>
          <p:nvPr/>
        </p:nvCxnSpPr>
        <p:spPr bwMode="auto">
          <a:xfrm>
            <a:off x="4625009" y="3387725"/>
            <a:ext cx="412750" cy="31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32" name="Text Box 17"/>
          <p:cNvSpPr txBox="1">
            <a:spLocks noChangeArrowheads="1"/>
          </p:cNvSpPr>
          <p:nvPr/>
        </p:nvSpPr>
        <p:spPr bwMode="auto">
          <a:xfrm>
            <a:off x="3775696" y="2217738"/>
            <a:ext cx="842963"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Food </a:t>
            </a:r>
          </a:p>
          <a:p>
            <a:pPr>
              <a:defRPr/>
            </a:pPr>
            <a:r>
              <a:rPr lang="en-US" altLang="en-US"/>
              <a:t>Prices</a:t>
            </a:r>
          </a:p>
        </p:txBody>
      </p:sp>
      <p:cxnSp>
        <p:nvCxnSpPr>
          <p:cNvPr id="33" name="AutoShape 69"/>
          <p:cNvCxnSpPr>
            <a:cxnSpLocks noChangeShapeType="1"/>
            <a:stCxn id="24" idx="3"/>
            <a:endCxn id="32" idx="1"/>
          </p:cNvCxnSpPr>
          <p:nvPr/>
        </p:nvCxnSpPr>
        <p:spPr bwMode="auto">
          <a:xfrm flipV="1">
            <a:off x="3247059" y="2439988"/>
            <a:ext cx="528637" cy="3175"/>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AutoShape 69"/>
          <p:cNvCxnSpPr>
            <a:cxnSpLocks noChangeShapeType="1"/>
            <a:endCxn id="9" idx="0"/>
          </p:cNvCxnSpPr>
          <p:nvPr/>
        </p:nvCxnSpPr>
        <p:spPr bwMode="auto">
          <a:xfrm>
            <a:off x="5504484" y="2930525"/>
            <a:ext cx="0" cy="2190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35" name="Text Box 35"/>
          <p:cNvSpPr txBox="1">
            <a:spLocks noChangeArrowheads="1"/>
          </p:cNvSpPr>
          <p:nvPr/>
        </p:nvSpPr>
        <p:spPr bwMode="auto">
          <a:xfrm>
            <a:off x="5844209" y="1870075"/>
            <a:ext cx="2921000" cy="165100"/>
          </a:xfrm>
          <a:prstGeom prst="rect">
            <a:avLst/>
          </a:prstGeom>
          <a:noFill/>
          <a:ln w="12700">
            <a:noFill/>
            <a:miter lim="800000"/>
            <a:headEnd/>
            <a:tailEnd/>
          </a:ln>
        </p:spPr>
        <p:txBody>
          <a:bodyPr anchor="ctr"/>
          <a:lstStyle/>
          <a:p>
            <a:pPr fontAlgn="auto">
              <a:spcBef>
                <a:spcPts val="0"/>
              </a:spcBef>
              <a:spcAft>
                <a:spcPts val="0"/>
              </a:spcAft>
              <a:defRPr/>
            </a:pPr>
            <a:r>
              <a:rPr lang="en-US" sz="1050" b="1">
                <a:latin typeface="Calibri" panose="020F0502020204030204" pitchFamily="34" charset="0"/>
                <a:cs typeface="+mn-cs"/>
              </a:rPr>
              <a:t>Key components of the enabling environment:</a:t>
            </a:r>
          </a:p>
        </p:txBody>
      </p:sp>
      <p:cxnSp>
        <p:nvCxnSpPr>
          <p:cNvPr id="36" name="AutoShape 69"/>
          <p:cNvCxnSpPr>
            <a:cxnSpLocks noChangeShapeType="1"/>
            <a:endCxn id="21" idx="1"/>
          </p:cNvCxnSpPr>
          <p:nvPr/>
        </p:nvCxnSpPr>
        <p:spPr bwMode="auto">
          <a:xfrm flipV="1">
            <a:off x="1838946" y="3724275"/>
            <a:ext cx="482600" cy="1588"/>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sp>
        <p:nvSpPr>
          <p:cNvPr id="37" name="Rectangle 122"/>
          <p:cNvSpPr>
            <a:spLocks noChangeArrowheads="1"/>
          </p:cNvSpPr>
          <p:nvPr/>
        </p:nvSpPr>
        <p:spPr bwMode="auto">
          <a:xfrm rot="16200000">
            <a:off x="8559" y="3430587"/>
            <a:ext cx="3352800" cy="307975"/>
          </a:xfrm>
          <a:prstGeom prst="rect">
            <a:avLst/>
          </a:prstGeom>
          <a:solidFill>
            <a:schemeClr val="accent6">
              <a:lumMod val="50000"/>
            </a:schemeClr>
          </a:solidFill>
          <a:ln>
            <a:noFill/>
          </a:ln>
        </p:spPr>
        <p:txBody>
          <a:bodyPr>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Agricultural Livelihoods</a:t>
            </a:r>
          </a:p>
        </p:txBody>
      </p:sp>
      <p:sp>
        <p:nvSpPr>
          <p:cNvPr id="38" name="Rectangle 123"/>
          <p:cNvSpPr>
            <a:spLocks noChangeArrowheads="1"/>
          </p:cNvSpPr>
          <p:nvPr/>
        </p:nvSpPr>
        <p:spPr bwMode="auto">
          <a:xfrm rot="16200000">
            <a:off x="-831229" y="3429000"/>
            <a:ext cx="3355975"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Household Assets and Livelihoods</a:t>
            </a:r>
          </a:p>
        </p:txBody>
      </p:sp>
      <p:sp>
        <p:nvSpPr>
          <p:cNvPr id="39" name="Rectangle 124"/>
          <p:cNvSpPr>
            <a:spLocks noChangeArrowheads="1"/>
          </p:cNvSpPr>
          <p:nvPr/>
        </p:nvSpPr>
        <p:spPr bwMode="auto">
          <a:xfrm>
            <a:off x="2186609" y="1143000"/>
            <a:ext cx="2925762"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National Economic Growth</a:t>
            </a:r>
          </a:p>
        </p:txBody>
      </p:sp>
      <p:sp>
        <p:nvSpPr>
          <p:cNvPr id="40" name="Rectangle 125"/>
          <p:cNvSpPr>
            <a:spLocks noChangeArrowheads="1"/>
          </p:cNvSpPr>
          <p:nvPr/>
        </p:nvSpPr>
        <p:spPr bwMode="auto">
          <a:xfrm>
            <a:off x="5539409" y="1143000"/>
            <a:ext cx="2925762"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a:solidFill>
                  <a:schemeClr val="bg1"/>
                </a:solidFill>
              </a:rPr>
              <a:t>National Nutrition Profile</a:t>
            </a:r>
          </a:p>
        </p:txBody>
      </p:sp>
      <p:cxnSp>
        <p:nvCxnSpPr>
          <p:cNvPr id="41" name="AutoShape 69"/>
          <p:cNvCxnSpPr>
            <a:cxnSpLocks noChangeShapeType="1"/>
            <a:endCxn id="24" idx="1"/>
          </p:cNvCxnSpPr>
          <p:nvPr/>
        </p:nvCxnSpPr>
        <p:spPr bwMode="auto">
          <a:xfrm>
            <a:off x="1838946" y="2441575"/>
            <a:ext cx="463550" cy="1588"/>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2" name="AutoShape 69"/>
          <p:cNvCxnSpPr>
            <a:cxnSpLocks noChangeShapeType="1"/>
            <a:endCxn id="19" idx="1"/>
          </p:cNvCxnSpPr>
          <p:nvPr/>
        </p:nvCxnSpPr>
        <p:spPr bwMode="auto">
          <a:xfrm>
            <a:off x="1838946" y="4791075"/>
            <a:ext cx="474663" cy="0"/>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3" name="AutoShape 69"/>
          <p:cNvCxnSpPr>
            <a:cxnSpLocks noChangeShapeType="1"/>
          </p:cNvCxnSpPr>
          <p:nvPr/>
        </p:nvCxnSpPr>
        <p:spPr bwMode="auto">
          <a:xfrm>
            <a:off x="1000746" y="3716338"/>
            <a:ext cx="530225" cy="1587"/>
          </a:xfrm>
          <a:prstGeom prst="straightConnector1">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44" name="Elbow Connector 43"/>
          <p:cNvCxnSpPr>
            <a:stCxn id="39" idx="1"/>
          </p:cNvCxnSpPr>
          <p:nvPr/>
        </p:nvCxnSpPr>
        <p:spPr bwMode="auto">
          <a:xfrm rot="10800000" flipV="1">
            <a:off x="815009" y="1296988"/>
            <a:ext cx="1371600" cy="608012"/>
          </a:xfrm>
          <a:prstGeom prst="bentConnector3">
            <a:avLst>
              <a:gd name="adj1" fmla="val 100000"/>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bwMode="auto">
          <a:xfrm>
            <a:off x="3240709" y="2593975"/>
            <a:ext cx="1801812" cy="112713"/>
          </a:xfrm>
          <a:prstGeom prst="bentConnector3">
            <a:avLst>
              <a:gd name="adj1" fmla="val 1506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AutoShape 34"/>
          <p:cNvCxnSpPr>
            <a:cxnSpLocks noChangeShapeType="1"/>
            <a:stCxn id="39" idx="3"/>
            <a:endCxn id="40" idx="1"/>
          </p:cNvCxnSpPr>
          <p:nvPr/>
        </p:nvCxnSpPr>
        <p:spPr bwMode="auto">
          <a:xfrm>
            <a:off x="5112371" y="1296988"/>
            <a:ext cx="427038"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47" name="Elbow Connector 46"/>
          <p:cNvCxnSpPr>
            <a:endCxn id="40" idx="3"/>
          </p:cNvCxnSpPr>
          <p:nvPr/>
        </p:nvCxnSpPr>
        <p:spPr bwMode="auto">
          <a:xfrm rot="16200000" flipV="1">
            <a:off x="7088015" y="2674144"/>
            <a:ext cx="3181350" cy="427038"/>
          </a:xfrm>
          <a:prstGeom prst="bentConnector2">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8" name="AutoShape 70"/>
          <p:cNvCxnSpPr>
            <a:cxnSpLocks noChangeShapeType="1"/>
            <a:stCxn id="17" idx="3"/>
          </p:cNvCxnSpPr>
          <p:nvPr/>
        </p:nvCxnSpPr>
        <p:spPr bwMode="auto">
          <a:xfrm flipV="1">
            <a:off x="8696946" y="4465638"/>
            <a:ext cx="195263"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49" name="AutoShape 70"/>
          <p:cNvCxnSpPr>
            <a:cxnSpLocks noChangeShapeType="1"/>
            <a:stCxn id="14" idx="3"/>
          </p:cNvCxnSpPr>
          <p:nvPr/>
        </p:nvCxnSpPr>
        <p:spPr bwMode="auto">
          <a:xfrm>
            <a:off x="8693771" y="3581400"/>
            <a:ext cx="198438" cy="4763"/>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0" name="Elbow Connector 49"/>
          <p:cNvCxnSpPr/>
          <p:nvPr/>
        </p:nvCxnSpPr>
        <p:spPr bwMode="auto">
          <a:xfrm rot="10800000" flipV="1">
            <a:off x="920750" y="1536146"/>
            <a:ext cx="7994650" cy="381000"/>
          </a:xfrm>
          <a:prstGeom prst="bentConnector3">
            <a:avLst>
              <a:gd name="adj1" fmla="val 99995"/>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51" name="AutoShape 36"/>
          <p:cNvCxnSpPr>
            <a:cxnSpLocks noChangeShapeType="1"/>
          </p:cNvCxnSpPr>
          <p:nvPr/>
        </p:nvCxnSpPr>
        <p:spPr bwMode="auto">
          <a:xfrm>
            <a:off x="7434884" y="3336925"/>
            <a:ext cx="14287" cy="1463675"/>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2" name="AutoShape 51"/>
          <p:cNvCxnSpPr>
            <a:cxnSpLocks noChangeShapeType="1"/>
          </p:cNvCxnSpPr>
          <p:nvPr/>
        </p:nvCxnSpPr>
        <p:spPr bwMode="auto">
          <a:xfrm flipV="1">
            <a:off x="3283571" y="4837113"/>
            <a:ext cx="323850"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3" name="Straight Connector 52"/>
          <p:cNvCxnSpPr/>
          <p:nvPr/>
        </p:nvCxnSpPr>
        <p:spPr bwMode="auto">
          <a:xfrm>
            <a:off x="3612184" y="4495800"/>
            <a:ext cx="0" cy="668338"/>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a:off x="3607421" y="4495800"/>
            <a:ext cx="182563"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3615359" y="5181600"/>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sp>
        <p:nvSpPr>
          <p:cNvPr id="56" name="Text Box 17"/>
          <p:cNvSpPr txBox="1">
            <a:spLocks noChangeArrowheads="1"/>
          </p:cNvSpPr>
          <p:nvPr/>
        </p:nvSpPr>
        <p:spPr bwMode="auto">
          <a:xfrm>
            <a:off x="3785221" y="4373563"/>
            <a:ext cx="842963" cy="35083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Time</a:t>
            </a:r>
          </a:p>
        </p:txBody>
      </p:sp>
      <p:cxnSp>
        <p:nvCxnSpPr>
          <p:cNvPr id="57" name="AutoShape 97"/>
          <p:cNvCxnSpPr>
            <a:cxnSpLocks noChangeShapeType="1"/>
            <a:endCxn id="56" idx="2"/>
          </p:cNvCxnSpPr>
          <p:nvPr/>
        </p:nvCxnSpPr>
        <p:spPr bwMode="auto">
          <a:xfrm flipV="1">
            <a:off x="4204321" y="4724400"/>
            <a:ext cx="1588" cy="204788"/>
          </a:xfrm>
          <a:prstGeom prst="straightConnector1">
            <a:avLst/>
          </a:prstGeom>
          <a:noFill/>
          <a:ln w="9525">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Text Box 18"/>
          <p:cNvSpPr txBox="1">
            <a:spLocks noChangeArrowheads="1"/>
          </p:cNvSpPr>
          <p:nvPr/>
        </p:nvSpPr>
        <p:spPr bwMode="auto">
          <a:xfrm>
            <a:off x="3782046" y="4929188"/>
            <a:ext cx="846138" cy="404812"/>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a:t>Energy </a:t>
            </a:r>
            <a:r>
              <a:rPr lang="en-US" altLang="en-US" smtClean="0"/>
              <a:t>Expenditure</a:t>
            </a:r>
            <a:endParaRPr lang="en-US" altLang="en-US"/>
          </a:p>
        </p:txBody>
      </p:sp>
      <p:cxnSp>
        <p:nvCxnSpPr>
          <p:cNvPr id="59" name="Straight Connector 58"/>
          <p:cNvCxnSpPr/>
          <p:nvPr/>
        </p:nvCxnSpPr>
        <p:spPr bwMode="auto">
          <a:xfrm>
            <a:off x="7673009" y="3581400"/>
            <a:ext cx="4762" cy="896938"/>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a:off x="7673009" y="3581400"/>
            <a:ext cx="182562"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a:off x="7677771" y="4478338"/>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a:off x="6826871" y="4262438"/>
            <a:ext cx="3175" cy="260350"/>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flipH="1">
            <a:off x="5032996" y="4562475"/>
            <a:ext cx="9525" cy="542925"/>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64" name="AutoShape 33"/>
          <p:cNvCxnSpPr>
            <a:cxnSpLocks noChangeShapeType="1"/>
          </p:cNvCxnSpPr>
          <p:nvPr/>
        </p:nvCxnSpPr>
        <p:spPr bwMode="auto">
          <a:xfrm flipV="1">
            <a:off x="5042521" y="4830763"/>
            <a:ext cx="1312863" cy="6350"/>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65" name="AutoShape 51"/>
          <p:cNvCxnSpPr>
            <a:cxnSpLocks noChangeShapeType="1"/>
          </p:cNvCxnSpPr>
          <p:nvPr/>
        </p:nvCxnSpPr>
        <p:spPr bwMode="auto">
          <a:xfrm>
            <a:off x="4628184" y="4557713"/>
            <a:ext cx="414337"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6" name="AutoShape 51"/>
          <p:cNvCxnSpPr>
            <a:cxnSpLocks noChangeShapeType="1"/>
          </p:cNvCxnSpPr>
          <p:nvPr/>
        </p:nvCxnSpPr>
        <p:spPr bwMode="auto">
          <a:xfrm>
            <a:off x="4621834" y="5105400"/>
            <a:ext cx="414337"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7" name="AutoShape 78"/>
          <p:cNvCxnSpPr>
            <a:cxnSpLocks noChangeShapeType="1"/>
          </p:cNvCxnSpPr>
          <p:nvPr/>
        </p:nvCxnSpPr>
        <p:spPr bwMode="auto">
          <a:xfrm>
            <a:off x="7304709" y="4800600"/>
            <a:ext cx="169862"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8" name="Straight Arrow Connector 67"/>
          <p:cNvCxnSpPr/>
          <p:nvPr/>
        </p:nvCxnSpPr>
        <p:spPr bwMode="auto">
          <a:xfrm>
            <a:off x="2750171" y="3946525"/>
            <a:ext cx="3175" cy="601663"/>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bwMode="auto">
          <a:xfrm>
            <a:off x="2750171" y="2667000"/>
            <a:ext cx="0" cy="833438"/>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17" idx="2"/>
          </p:cNvCxnSpPr>
          <p:nvPr/>
        </p:nvCxnSpPr>
        <p:spPr bwMode="auto">
          <a:xfrm flipV="1">
            <a:off x="4628184" y="4775200"/>
            <a:ext cx="3651250" cy="388938"/>
          </a:xfrm>
          <a:prstGeom prst="bentConnector2">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AutoShape 69"/>
          <p:cNvCxnSpPr>
            <a:cxnSpLocks noChangeShapeType="1"/>
          </p:cNvCxnSpPr>
          <p:nvPr/>
        </p:nvCxnSpPr>
        <p:spPr bwMode="auto">
          <a:xfrm flipV="1">
            <a:off x="8236571" y="3886200"/>
            <a:ext cx="0" cy="25082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72" name="Shape 400"/>
          <p:cNvSpPr txBox="1"/>
          <p:nvPr/>
        </p:nvSpPr>
        <p:spPr>
          <a:xfrm>
            <a:off x="685800" y="5659438"/>
            <a:ext cx="8025434" cy="497964"/>
          </a:xfrm>
          <a:prstGeom prst="rect">
            <a:avLst/>
          </a:prstGeom>
          <a:solidFill>
            <a:schemeClr val="lt1"/>
          </a:solidFill>
          <a:ln w="9525" cap="flat" cmpd="sng">
            <a:noFill/>
            <a:prstDash val="solid"/>
            <a:miter/>
            <a:headEnd type="none" w="med" len="med"/>
            <a:tailEnd type="none" w="med" len="med"/>
          </a:ln>
        </p:spPr>
        <p:txBody>
          <a:bodyPr lIns="0" tIns="45700" rIns="0" bIns="45700" numCol="2" spcCol="274320" anchor="t" anchorCtr="0">
            <a:noAutofit/>
          </a:bodyPr>
          <a:lstStyle/>
          <a:p>
            <a:pPr marL="119063" marR="0" lvl="0" indent="-111125" algn="l" rtl="0">
              <a:lnSpc>
                <a:spcPct val="100000"/>
              </a:lnSpc>
              <a:spcBef>
                <a:spcPts val="0"/>
              </a:spcBef>
              <a:spcAft>
                <a:spcPts val="0"/>
              </a:spcAft>
              <a:buClr>
                <a:srgbClr val="000000"/>
              </a:buClr>
              <a:buSzPct val="100000"/>
              <a:buFont typeface="Calibri"/>
              <a:buAutoNum type="arabicPeriod"/>
            </a:pPr>
            <a:r>
              <a:rPr lang="en-US" sz="800" u="none" dirty="0">
                <a:solidFill>
                  <a:srgbClr val="000000"/>
                </a:solidFill>
                <a:latin typeface="Franklin Gothic Book" panose="020B0503020102020204" pitchFamily="34" charset="0"/>
                <a:ea typeface="Century Gothic" charset="0"/>
                <a:cs typeface="Century Gothic" charset="0"/>
                <a:sym typeface="Source Sans Pro"/>
              </a:rPr>
              <a:t>Headey, D., Chiu, A., &amp; </a:t>
            </a:r>
            <a:r>
              <a:rPr lang="en-US" sz="800" u="none" dirty="0" err="1">
                <a:solidFill>
                  <a:srgbClr val="000000"/>
                </a:solidFill>
                <a:latin typeface="Franklin Gothic Book" panose="020B0503020102020204" pitchFamily="34" charset="0"/>
                <a:ea typeface="Century Gothic" charset="0"/>
                <a:cs typeface="Century Gothic" charset="0"/>
                <a:sym typeface="Source Sans Pro"/>
              </a:rPr>
              <a:t>Kadiyala</a:t>
            </a:r>
            <a:r>
              <a:rPr lang="en-US" sz="800" u="none" dirty="0">
                <a:solidFill>
                  <a:srgbClr val="000000"/>
                </a:solidFill>
                <a:latin typeface="Franklin Gothic Book" panose="020B0503020102020204" pitchFamily="34" charset="0"/>
                <a:ea typeface="Century Gothic" charset="0"/>
                <a:cs typeface="Century Gothic" charset="0"/>
                <a:sym typeface="Source Sans Pro"/>
              </a:rPr>
              <a:t>, S. (2011). Agriculture’s role in the Indian enigma: Help or hindrance to the undernutrition crisis?: IFPRI discussion paper 01085. Washington, DC: IFPRI.</a:t>
            </a:r>
          </a:p>
          <a:p>
            <a:pPr marL="119063" marR="0" lvl="0" indent="-111125" algn="l" rtl="0">
              <a:lnSpc>
                <a:spcPct val="100000"/>
              </a:lnSpc>
              <a:spcBef>
                <a:spcPts val="0"/>
              </a:spcBef>
              <a:spcAft>
                <a:spcPts val="0"/>
              </a:spcAft>
              <a:buClr>
                <a:srgbClr val="000000"/>
              </a:buClr>
              <a:buSzPct val="100000"/>
              <a:buFont typeface="Calibri"/>
              <a:buAutoNum type="arabicPeriod"/>
            </a:pPr>
            <a:r>
              <a:rPr lang="en-US" sz="800" u="none" dirty="0" err="1">
                <a:solidFill>
                  <a:srgbClr val="000000"/>
                </a:solidFill>
                <a:latin typeface="Franklin Gothic Book" panose="020B0503020102020204" pitchFamily="34" charset="0"/>
                <a:ea typeface="Century Gothic" charset="0"/>
                <a:cs typeface="Century Gothic" charset="0"/>
                <a:sym typeface="Source Sans Pro"/>
              </a:rPr>
              <a:t>Kadiyala</a:t>
            </a:r>
            <a:r>
              <a:rPr lang="en-US" sz="800" u="none" dirty="0">
                <a:solidFill>
                  <a:srgbClr val="000000"/>
                </a:solidFill>
                <a:latin typeface="Franklin Gothic Book" panose="020B0503020102020204" pitchFamily="34" charset="0"/>
                <a:ea typeface="Century Gothic" charset="0"/>
                <a:cs typeface="Century Gothic" charset="0"/>
                <a:sym typeface="Source Sans Pro"/>
              </a:rPr>
              <a:t> S, Harris J, Headey D, Yosef S, Gillespie S., Agriculture and nutrition in India: mapping evidence to pathways., Ann N Y </a:t>
            </a:r>
            <a:r>
              <a:rPr lang="en-US" sz="800" u="none" dirty="0" err="1">
                <a:solidFill>
                  <a:srgbClr val="000000"/>
                </a:solidFill>
                <a:latin typeface="Franklin Gothic Book" panose="020B0503020102020204" pitchFamily="34" charset="0"/>
                <a:ea typeface="Century Gothic" charset="0"/>
                <a:cs typeface="Century Gothic" charset="0"/>
                <a:sym typeface="Source Sans Pro"/>
              </a:rPr>
              <a:t>Acad</a:t>
            </a:r>
            <a:r>
              <a:rPr lang="en-US" sz="800" u="none" dirty="0">
                <a:solidFill>
                  <a:srgbClr val="000000"/>
                </a:solidFill>
                <a:latin typeface="Franklin Gothic Book" panose="020B0503020102020204" pitchFamily="34" charset="0"/>
                <a:ea typeface="Century Gothic" charset="0"/>
                <a:cs typeface="Century Gothic" charset="0"/>
                <a:sym typeface="Source Sans Pro"/>
              </a:rPr>
              <a:t> Sci. 2014 Dec;1331:43-56.</a:t>
            </a:r>
          </a:p>
        </p:txBody>
      </p:sp>
      <p:cxnSp>
        <p:nvCxnSpPr>
          <p:cNvPr id="74" name="Straight Connector 73"/>
          <p:cNvCxnSpPr/>
          <p:nvPr/>
        </p:nvCxnSpPr>
        <p:spPr>
          <a:xfrm>
            <a:off x="3269284" y="4724400"/>
            <a:ext cx="161925" cy="0"/>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445496" y="3819525"/>
            <a:ext cx="0" cy="904875"/>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3445496" y="3819525"/>
            <a:ext cx="169863" cy="1"/>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933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14" t="10111" b="13597"/>
          <a:stretch/>
        </p:blipFill>
        <p:spPr bwMode="auto">
          <a:xfrm>
            <a:off x="0" y="0"/>
            <a:ext cx="9144000" cy="625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91116" y="0"/>
            <a:ext cx="3484034" cy="6252284"/>
          </a:xfrm>
          <a:solidFill>
            <a:srgbClr val="646561">
              <a:alpha val="86000"/>
            </a:srgbClr>
          </a:solidFill>
        </p:spPr>
        <p:txBody>
          <a:bodyPr lIns="182880" rIns="182880" anchor="ctr" anchorCtr="0"/>
          <a:lstStyle/>
          <a:p>
            <a:pPr marL="0" indent="0">
              <a:spcAft>
                <a:spcPts val="600"/>
              </a:spcAft>
              <a:buNone/>
            </a:pPr>
            <a:r>
              <a:rPr lang="en-US" sz="3600" b="1" dirty="0" smtClean="0">
                <a:solidFill>
                  <a:schemeClr val="bg1"/>
                </a:solidFill>
              </a:rPr>
              <a:t>The </a:t>
            </a:r>
            <a:r>
              <a:rPr lang="en-US" sz="3600" b="1" dirty="0">
                <a:solidFill>
                  <a:schemeClr val="bg1"/>
                </a:solidFill>
              </a:rPr>
              <a:t>Enabling Environment</a:t>
            </a:r>
            <a:endParaRPr lang="en-US" sz="3600" b="1" dirty="0" smtClean="0">
              <a:solidFill>
                <a:schemeClr val="bg1"/>
              </a:solidFill>
            </a:endParaRPr>
          </a:p>
          <a:p>
            <a:pPr>
              <a:spcAft>
                <a:spcPts val="600"/>
              </a:spcAft>
            </a:pPr>
            <a:r>
              <a:rPr lang="en-US" dirty="0" smtClean="0">
                <a:solidFill>
                  <a:schemeClr val="bg1"/>
                </a:solidFill>
              </a:rPr>
              <a:t>Food </a:t>
            </a:r>
            <a:r>
              <a:rPr lang="en-US" dirty="0">
                <a:solidFill>
                  <a:schemeClr val="bg1"/>
                </a:solidFill>
              </a:rPr>
              <a:t>Market Environment</a:t>
            </a:r>
          </a:p>
          <a:p>
            <a:pPr>
              <a:spcAft>
                <a:spcPts val="600"/>
              </a:spcAft>
            </a:pPr>
            <a:r>
              <a:rPr lang="en-US" dirty="0" smtClean="0">
                <a:solidFill>
                  <a:schemeClr val="bg1"/>
                </a:solidFill>
              </a:rPr>
              <a:t>Natural </a:t>
            </a:r>
            <a:r>
              <a:rPr lang="en-US" dirty="0">
                <a:solidFill>
                  <a:schemeClr val="bg1"/>
                </a:solidFill>
              </a:rPr>
              <a:t>Resources Environment</a:t>
            </a:r>
          </a:p>
          <a:p>
            <a:pPr>
              <a:spcAft>
                <a:spcPts val="600"/>
              </a:spcAft>
            </a:pPr>
            <a:r>
              <a:rPr lang="en-US" dirty="0">
                <a:solidFill>
                  <a:schemeClr val="bg1"/>
                </a:solidFill>
              </a:rPr>
              <a:t>Health, Water and Sanitation</a:t>
            </a:r>
          </a:p>
          <a:p>
            <a:pPr>
              <a:spcAft>
                <a:spcPts val="600"/>
              </a:spcAft>
            </a:pPr>
            <a:r>
              <a:rPr lang="en-US" dirty="0">
                <a:solidFill>
                  <a:schemeClr val="bg1"/>
                </a:solidFill>
              </a:rPr>
              <a:t>Nutrition/Health Knowledge and </a:t>
            </a:r>
            <a:r>
              <a:rPr lang="en-US" dirty="0" smtClean="0">
                <a:solidFill>
                  <a:schemeClr val="bg1"/>
                </a:solidFill>
              </a:rPr>
              <a:t>Norms</a:t>
            </a:r>
            <a:endParaRPr lang="en-US" dirty="0">
              <a:solidFill>
                <a:schemeClr val="bg1"/>
              </a:solidFill>
            </a:endParaRPr>
          </a:p>
        </p:txBody>
      </p:sp>
      <p:sp>
        <p:nvSpPr>
          <p:cNvPr id="4" name="TextBox 3"/>
          <p:cNvSpPr txBox="1"/>
          <p:nvPr/>
        </p:nvSpPr>
        <p:spPr>
          <a:xfrm>
            <a:off x="4572000" y="6294943"/>
            <a:ext cx="4433977" cy="215444"/>
          </a:xfrm>
          <a:prstGeom prst="rect">
            <a:avLst/>
          </a:prstGeom>
          <a:noFill/>
        </p:spPr>
        <p:txBody>
          <a:bodyPr wrap="square" rtlCol="0">
            <a:spAutoFit/>
          </a:bodyPr>
          <a:lstStyle/>
          <a:p>
            <a:pPr algn="r"/>
            <a:r>
              <a:rPr lang="en-US" sz="800" dirty="0" smtClean="0">
                <a:solidFill>
                  <a:schemeClr val="bg1"/>
                </a:solidFill>
                <a:latin typeface="Franklin Gothic Book" panose="020B0503020102020204" pitchFamily="34" charset="0"/>
              </a:rPr>
              <a:t>Photo credit: Sarah Hogan, SPRING</a:t>
            </a:r>
            <a:endParaRPr lang="en-US" sz="8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331047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Subtitle 2"/>
          <p:cNvSpPr>
            <a:spLocks noGrp="1"/>
          </p:cNvSpPr>
          <p:nvPr>
            <p:ph idx="1"/>
          </p:nvPr>
        </p:nvSpPr>
        <p:spPr>
          <a:xfrm>
            <a:off x="628650" y="1708662"/>
            <a:ext cx="8355862" cy="4122688"/>
          </a:xfrm>
        </p:spPr>
        <p:txBody>
          <a:bodyPr>
            <a:normAutofit/>
          </a:bodyPr>
          <a:lstStyle/>
          <a:p>
            <a:pPr lvl="0">
              <a:spcAft>
                <a:spcPts val="1200"/>
              </a:spcAft>
            </a:pPr>
            <a:r>
              <a:rPr lang="en-US" dirty="0" smtClean="0"/>
              <a:t>Effectively describe the three main pathways and how they overlap</a:t>
            </a:r>
          </a:p>
          <a:p>
            <a:pPr lvl="0">
              <a:spcAft>
                <a:spcPts val="1200"/>
              </a:spcAft>
            </a:pPr>
            <a:r>
              <a:rPr lang="en-US" dirty="0" smtClean="0"/>
              <a:t>Explain the enabling environment in which all pathways operate</a:t>
            </a:r>
          </a:p>
        </p:txBody>
      </p:sp>
      <p:sp>
        <p:nvSpPr>
          <p:cNvPr id="5" name="Subtitle 2"/>
          <p:cNvSpPr txBox="1">
            <a:spLocks/>
          </p:cNvSpPr>
          <p:nvPr/>
        </p:nvSpPr>
        <p:spPr>
          <a:xfrm>
            <a:off x="632205" y="3732394"/>
            <a:ext cx="3482595" cy="412268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pPr>
            <a:r>
              <a:rPr lang="en-US" dirty="0" smtClean="0"/>
              <a:t>Identify steps along each main pathway to ensure that agriculture activities meet nutrition outcomes </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083" y="3621284"/>
            <a:ext cx="4180906" cy="2429659"/>
          </a:xfrm>
          <a:prstGeom prst="rect">
            <a:avLst/>
          </a:prstGeom>
        </p:spPr>
      </p:pic>
    </p:spTree>
    <p:extLst>
      <p:ext uri="{BB962C8B-B14F-4D97-AF65-F5344CB8AC3E}">
        <p14:creationId xmlns:p14="http://schemas.microsoft.com/office/powerpoint/2010/main" val="1896306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sz="half" idx="1"/>
          </p:nvPr>
        </p:nvSpPr>
        <p:spPr>
          <a:xfrm>
            <a:off x="628650" y="1825625"/>
            <a:ext cx="3917472" cy="4351338"/>
          </a:xfrm>
        </p:spPr>
        <p:txBody>
          <a:bodyPr>
            <a:normAutofit/>
          </a:bodyPr>
          <a:lstStyle/>
          <a:p>
            <a:r>
              <a:rPr lang="en-US" altLang="en-US" dirty="0" smtClean="0"/>
              <a:t>The Pathways framework guides us to:</a:t>
            </a:r>
          </a:p>
          <a:p>
            <a:pPr lvl="1"/>
            <a:r>
              <a:rPr lang="en-US" altLang="en-US" dirty="0" smtClean="0"/>
              <a:t>Design nutrition-sensitive agriculture activities</a:t>
            </a:r>
          </a:p>
          <a:p>
            <a:pPr lvl="1"/>
            <a:r>
              <a:rPr lang="en-US" altLang="en-US" dirty="0" smtClean="0"/>
              <a:t>Drive toward nutrition-based outcomes</a:t>
            </a:r>
          </a:p>
          <a:p>
            <a:pPr lvl="1"/>
            <a:r>
              <a:rPr lang="en-US" altLang="en-US" dirty="0" smtClean="0"/>
              <a:t>Use indicators that connect with a range of steps along the pathways</a:t>
            </a:r>
          </a:p>
          <a:p>
            <a:endParaRPr lang="en-US" altLang="en-US" dirty="0"/>
          </a:p>
        </p:txBody>
      </p:sp>
      <p:sp>
        <p:nvSpPr>
          <p:cNvPr id="84993" name="Title 1"/>
          <p:cNvSpPr>
            <a:spLocks noGrp="1"/>
          </p:cNvSpPr>
          <p:nvPr>
            <p:ph type="title"/>
          </p:nvPr>
        </p:nvSpPr>
        <p:spPr/>
        <p:txBody>
          <a:bodyPr/>
          <a:lstStyle/>
          <a:p>
            <a:r>
              <a:rPr lang="en-US" altLang="en-US" smtClean="0"/>
              <a:t>Linking Agriculture and Nutrition</a:t>
            </a:r>
            <a:endParaRPr lang="en-US" altLang="en-US"/>
          </a:p>
        </p:txBody>
      </p:sp>
      <p:sp>
        <p:nvSpPr>
          <p:cNvPr id="84995" name="Slide Number Placeholder 3"/>
          <p:cNvSpPr>
            <a:spLocks noGrp="1"/>
          </p:cNvSpPr>
          <p:nvPr>
            <p:ph type="sldNum" sz="quarter" idx="4294967295"/>
          </p:nvPr>
        </p:nvSpPr>
        <p:spPr bwMode="auto">
          <a:xfrm>
            <a:off x="87630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spcBef>
                <a:spcPct val="0"/>
              </a:spcBef>
              <a:buFontTx/>
              <a:buNone/>
            </a:pPr>
            <a:fld id="{B6DD9C01-1E42-894D-B9C2-516844F05D8A}" type="slidenum">
              <a:rPr lang="fr-FR" altLang="en-US" sz="1200">
                <a:solidFill>
                  <a:srgbClr val="F6F5F0"/>
                </a:solidFill>
              </a:rPr>
              <a:pPr>
                <a:spcBef>
                  <a:spcPct val="0"/>
                </a:spcBef>
                <a:buFontTx/>
                <a:buNone/>
              </a:pPr>
              <a:t>20</a:t>
            </a:fld>
            <a:endParaRPr lang="fr-FR" altLang="en-US" sz="1200">
              <a:solidFill>
                <a:srgbClr val="F6F5F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970" y="2260120"/>
            <a:ext cx="4482339" cy="238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Shape 400"/>
          <p:cNvSpPr txBox="1"/>
          <p:nvPr/>
        </p:nvSpPr>
        <p:spPr>
          <a:xfrm>
            <a:off x="4727274" y="5592570"/>
            <a:ext cx="4416725" cy="497964"/>
          </a:xfrm>
          <a:prstGeom prst="rect">
            <a:avLst/>
          </a:prstGeom>
          <a:noFill/>
          <a:ln w="9525" cap="flat" cmpd="sng">
            <a:noFill/>
            <a:prstDash val="solid"/>
            <a:miter/>
            <a:headEnd type="none" w="med" len="med"/>
            <a:tailEnd type="none" w="med" len="med"/>
          </a:ln>
        </p:spPr>
        <p:txBody>
          <a:bodyPr lIns="0" tIns="45700" rIns="0" bIns="45700" numCol="2" spcCol="274320" anchor="t" anchorCtr="0">
            <a:noAutofit/>
          </a:bodyPr>
          <a:lstStyle/>
          <a:p>
            <a:pPr marL="119063" marR="0" lvl="0" indent="-111125" algn="l" rtl="0">
              <a:lnSpc>
                <a:spcPct val="100000"/>
              </a:lnSpc>
              <a:spcBef>
                <a:spcPts val="0"/>
              </a:spcBef>
              <a:spcAft>
                <a:spcPts val="0"/>
              </a:spcAft>
              <a:buClr>
                <a:srgbClr val="000000"/>
              </a:buClr>
              <a:buSzPct val="100000"/>
              <a:buFont typeface="Calibri"/>
              <a:buAutoNum type="arabicPeriod"/>
            </a:pPr>
            <a:r>
              <a:rPr lang="en-US" sz="800" u="none" dirty="0">
                <a:solidFill>
                  <a:srgbClr val="000000"/>
                </a:solidFill>
                <a:latin typeface="Franklin Gothic Book" panose="020B0503020102020204" pitchFamily="34" charset="0"/>
                <a:ea typeface="Century Gothic" charset="0"/>
                <a:cs typeface="Century Gothic" charset="0"/>
                <a:sym typeface="Source Sans Pro"/>
              </a:rPr>
              <a:t>Headey, D., Chiu, A., &amp; </a:t>
            </a:r>
            <a:r>
              <a:rPr lang="en-US" sz="800" u="none" dirty="0" err="1">
                <a:solidFill>
                  <a:srgbClr val="000000"/>
                </a:solidFill>
                <a:latin typeface="Franklin Gothic Book" panose="020B0503020102020204" pitchFamily="34" charset="0"/>
                <a:ea typeface="Century Gothic" charset="0"/>
                <a:cs typeface="Century Gothic" charset="0"/>
                <a:sym typeface="Source Sans Pro"/>
              </a:rPr>
              <a:t>Kadiyala</a:t>
            </a:r>
            <a:r>
              <a:rPr lang="en-US" sz="800" u="none" dirty="0">
                <a:solidFill>
                  <a:srgbClr val="000000"/>
                </a:solidFill>
                <a:latin typeface="Franklin Gothic Book" panose="020B0503020102020204" pitchFamily="34" charset="0"/>
                <a:ea typeface="Century Gothic" charset="0"/>
                <a:cs typeface="Century Gothic" charset="0"/>
                <a:sym typeface="Source Sans Pro"/>
              </a:rPr>
              <a:t>, S. (2011). Agriculture’s role in the Indian enigma: Help or hindrance to the undernutrition crisis?: IFPRI discussion paper 01085. Washington, DC: IFPRI.</a:t>
            </a:r>
          </a:p>
          <a:p>
            <a:pPr marL="119063" marR="0" lvl="0" indent="-111125" algn="l" rtl="0">
              <a:lnSpc>
                <a:spcPct val="100000"/>
              </a:lnSpc>
              <a:spcBef>
                <a:spcPts val="0"/>
              </a:spcBef>
              <a:spcAft>
                <a:spcPts val="0"/>
              </a:spcAft>
              <a:buClr>
                <a:srgbClr val="000000"/>
              </a:buClr>
              <a:buSzPct val="100000"/>
              <a:buFont typeface="Calibri"/>
              <a:buAutoNum type="arabicPeriod"/>
            </a:pPr>
            <a:r>
              <a:rPr lang="en-US" sz="800" u="none" dirty="0" err="1">
                <a:solidFill>
                  <a:srgbClr val="000000"/>
                </a:solidFill>
                <a:latin typeface="Franklin Gothic Book" panose="020B0503020102020204" pitchFamily="34" charset="0"/>
                <a:ea typeface="Century Gothic" charset="0"/>
                <a:cs typeface="Century Gothic" charset="0"/>
                <a:sym typeface="Source Sans Pro"/>
              </a:rPr>
              <a:t>Kadiyala</a:t>
            </a:r>
            <a:r>
              <a:rPr lang="en-US" sz="800" u="none" dirty="0">
                <a:solidFill>
                  <a:srgbClr val="000000"/>
                </a:solidFill>
                <a:latin typeface="Franklin Gothic Book" panose="020B0503020102020204" pitchFamily="34" charset="0"/>
                <a:ea typeface="Century Gothic" charset="0"/>
                <a:cs typeface="Century Gothic" charset="0"/>
                <a:sym typeface="Source Sans Pro"/>
              </a:rPr>
              <a:t> S, Harris J, Headey D, Yosef S, Gillespie S., Agriculture and nutrition in India: mapping evidence to pathways., Ann N Y </a:t>
            </a:r>
            <a:r>
              <a:rPr lang="en-US" sz="800" u="none" dirty="0" err="1">
                <a:solidFill>
                  <a:srgbClr val="000000"/>
                </a:solidFill>
                <a:latin typeface="Franklin Gothic Book" panose="020B0503020102020204" pitchFamily="34" charset="0"/>
                <a:ea typeface="Century Gothic" charset="0"/>
                <a:cs typeface="Century Gothic" charset="0"/>
                <a:sym typeface="Source Sans Pro"/>
              </a:rPr>
              <a:t>Acad</a:t>
            </a:r>
            <a:r>
              <a:rPr lang="en-US" sz="800" u="none" dirty="0">
                <a:solidFill>
                  <a:srgbClr val="000000"/>
                </a:solidFill>
                <a:latin typeface="Franklin Gothic Book" panose="020B0503020102020204" pitchFamily="34" charset="0"/>
                <a:ea typeface="Century Gothic" charset="0"/>
                <a:cs typeface="Century Gothic" charset="0"/>
                <a:sym typeface="Source Sans Pro"/>
              </a:rPr>
              <a:t> Sci. 2014 Dec;1331:43-56.</a:t>
            </a:r>
          </a:p>
        </p:txBody>
      </p:sp>
    </p:spTree>
    <p:extLst>
      <p:ext uri="{BB962C8B-B14F-4D97-AF65-F5344CB8AC3E}">
        <p14:creationId xmlns:p14="http://schemas.microsoft.com/office/powerpoint/2010/main" val="76844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from This </a:t>
            </a:r>
            <a:r>
              <a:rPr lang="en-US" dirty="0" smtClean="0"/>
              <a:t>Session</a:t>
            </a:r>
            <a:endParaRPr lang="en-US" dirty="0"/>
          </a:p>
        </p:txBody>
      </p:sp>
      <p:sp>
        <p:nvSpPr>
          <p:cNvPr id="3" name="Content Placeholder 2"/>
          <p:cNvSpPr>
            <a:spLocks noGrp="1"/>
          </p:cNvSpPr>
          <p:nvPr>
            <p:ph idx="1"/>
          </p:nvPr>
        </p:nvSpPr>
        <p:spPr>
          <a:xfrm>
            <a:off x="628650" y="1559109"/>
            <a:ext cx="8437712" cy="4534957"/>
          </a:xfrm>
        </p:spPr>
        <p:txBody>
          <a:bodyPr/>
          <a:lstStyle/>
          <a:p>
            <a:pPr lvl="0"/>
            <a:r>
              <a:rPr lang="en-US" dirty="0"/>
              <a:t>Good nutrition includes getting the right quantity of good quality, diverse foods all year. These foods must be handled and stored safely to avoid causing illness.</a:t>
            </a:r>
          </a:p>
          <a:p>
            <a:pPr lvl="0"/>
            <a:r>
              <a:rPr lang="en-US" dirty="0"/>
              <a:t>The Agriculture-to-Nutrition Pathways describe actions that lead to better maternal and child health. </a:t>
            </a:r>
          </a:p>
          <a:p>
            <a:pPr marL="0" indent="0">
              <a:buNone/>
            </a:pPr>
            <a:endParaRPr lang="en-US" dirty="0"/>
          </a:p>
          <a:p>
            <a:endParaRPr lang="en-US" dirty="0"/>
          </a:p>
        </p:txBody>
      </p:sp>
      <p:sp>
        <p:nvSpPr>
          <p:cNvPr id="7" name="Content Placeholder 2"/>
          <p:cNvSpPr txBox="1">
            <a:spLocks/>
          </p:cNvSpPr>
          <p:nvPr/>
        </p:nvSpPr>
        <p:spPr>
          <a:xfrm>
            <a:off x="628649" y="3229697"/>
            <a:ext cx="4012361" cy="453495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646561"/>
                </a:solidFill>
                <a:latin typeface="Franklin Gothic Book" panose="020B0503020102020204" pitchFamily="34" charset="0"/>
                <a:ea typeface="Franklin Gothic Book" panose="020B0503020102020204" pitchFamily="34"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46561"/>
                </a:solidFill>
                <a:latin typeface="Franklin Gothic Book" panose="020B0503020102020204" pitchFamily="34" charset="0"/>
                <a:ea typeface="Franklin Gothic Book" panose="020B0503020102020204" pitchFamily="34"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46561"/>
                </a:solidFill>
                <a:latin typeface="Franklin Gothic Book" panose="020B0503020102020204" pitchFamily="34" charset="0"/>
                <a:ea typeface="Franklin Gothic Book" panose="020B0503020102020204" pitchFamily="34"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46561"/>
                </a:solidFill>
                <a:latin typeface="Franklin Gothic Book" panose="020B0503020102020204" pitchFamily="34" charset="0"/>
                <a:ea typeface="Franklin Gothic Book" panose="020B0503020102020204" pitchFamily="34"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smtClean="0"/>
              <a:t> </a:t>
            </a:r>
          </a:p>
          <a:p>
            <a:r>
              <a:rPr lang="en-US" dirty="0" smtClean="0"/>
              <a:t>The three pathways: food production, agricultural income, and women’s empowerment are overlapping and intertwined.</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385" y="3688984"/>
            <a:ext cx="3968600" cy="2306281"/>
          </a:xfrm>
          <a:prstGeom prst="rect">
            <a:avLst/>
          </a:prstGeom>
        </p:spPr>
      </p:pic>
    </p:spTree>
    <p:extLst>
      <p:ext uri="{BB962C8B-B14F-4D97-AF65-F5344CB8AC3E}">
        <p14:creationId xmlns:p14="http://schemas.microsoft.com/office/powerpoint/2010/main" val="1468293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from This Session (2)</a:t>
            </a:r>
            <a:endParaRPr lang="en-US" dirty="0"/>
          </a:p>
        </p:txBody>
      </p:sp>
      <p:sp>
        <p:nvSpPr>
          <p:cNvPr id="3" name="Content Placeholder 2"/>
          <p:cNvSpPr>
            <a:spLocks noGrp="1"/>
          </p:cNvSpPr>
          <p:nvPr>
            <p:ph idx="1"/>
          </p:nvPr>
        </p:nvSpPr>
        <p:spPr>
          <a:xfrm>
            <a:off x="628650" y="1825625"/>
            <a:ext cx="7342158" cy="4122688"/>
          </a:xfrm>
        </p:spPr>
        <p:txBody>
          <a:bodyPr/>
          <a:lstStyle/>
          <a:p>
            <a:pPr lvl="0"/>
            <a:r>
              <a:rPr lang="en-US" dirty="0"/>
              <a:t>Each pathway is impacted by the enabling environment, which includes the food market environment, natural resource environment, health/water/sanitation and nutrition/health knowledge and norms</a:t>
            </a:r>
            <a:r>
              <a:rPr lang="en-US" dirty="0" smtClean="0"/>
              <a: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385" y="3688984"/>
            <a:ext cx="3968600" cy="2306281"/>
          </a:xfrm>
          <a:prstGeom prst="rect">
            <a:avLst/>
          </a:prstGeom>
        </p:spPr>
      </p:pic>
    </p:spTree>
    <p:extLst>
      <p:ext uri="{BB962C8B-B14F-4D97-AF65-F5344CB8AC3E}">
        <p14:creationId xmlns:p14="http://schemas.microsoft.com/office/powerpoint/2010/main" val="1707160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34170" y="2247900"/>
            <a:ext cx="6858000" cy="1655763"/>
          </a:xfrm>
        </p:spPr>
        <p:txBody>
          <a:bodyPr>
            <a:normAutofit/>
          </a:bodyPr>
          <a:lstStyle/>
          <a:p>
            <a:pPr marL="0" indent="0" algn="ctr">
              <a:buNone/>
            </a:pPr>
            <a:r>
              <a:rPr lang="en-US" dirty="0"/>
              <a:t>Thank you! </a:t>
            </a:r>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297893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21732"/>
            <a:ext cx="9144000" cy="2458530"/>
          </a:xfrm>
          <a:prstGeom prst="rect">
            <a:avLst/>
          </a:prstGeom>
          <a:solidFill>
            <a:srgbClr val="E2843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9240" y="1621732"/>
            <a:ext cx="4123427" cy="2458530"/>
          </a:xfrm>
        </p:spPr>
        <p:txBody>
          <a:bodyPr>
            <a:normAutofit/>
          </a:bodyPr>
          <a:lstStyle/>
          <a:p>
            <a:pPr algn="ctr"/>
            <a:r>
              <a:rPr lang="en-US" sz="3600" dirty="0" smtClean="0">
                <a:solidFill>
                  <a:schemeClr val="bg1"/>
                </a:solidFill>
              </a:rPr>
              <a:t>The child’s health is closely linked to the mother’s health. </a:t>
            </a:r>
            <a:endParaRPr lang="en-US" sz="3600" dirty="0">
              <a:solidFill>
                <a:schemeClr val="bg1"/>
              </a:solidFill>
            </a:endParaRPr>
          </a:p>
        </p:txBody>
      </p:sp>
      <p:pic>
        <p:nvPicPr>
          <p:cNvPr id="1026" name="Picture 2" descr="https://ptiib.s3.amazonaws.com/styles/iycf/s3/images/images/813300nigeria00.jpg?QYAfmOgpdYZFTAfwFnRMuQgINVl7qXJ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920" y="0"/>
            <a:ext cx="3967864" cy="64180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28877" y="6294943"/>
            <a:ext cx="4433977" cy="215444"/>
          </a:xfrm>
          <a:prstGeom prst="rect">
            <a:avLst/>
          </a:prstGeom>
          <a:noFill/>
        </p:spPr>
        <p:txBody>
          <a:bodyPr wrap="square" rtlCol="0">
            <a:spAutoFit/>
          </a:bodyPr>
          <a:lstStyle/>
          <a:p>
            <a:pPr algn="r"/>
            <a:r>
              <a:rPr lang="en-US" sz="800" dirty="0" smtClean="0">
                <a:solidFill>
                  <a:schemeClr val="bg1"/>
                </a:solidFill>
                <a:latin typeface="Franklin Gothic Book" panose="020B0503020102020204" pitchFamily="34" charset="0"/>
              </a:rPr>
              <a:t>Image credit: SPRING</a:t>
            </a:r>
            <a:endParaRPr lang="en-US" sz="8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9721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48" b="2014"/>
          <a:stretch/>
        </p:blipFill>
        <p:spPr bwMode="auto">
          <a:xfrm>
            <a:off x="2651301" y="0"/>
            <a:ext cx="3912233" cy="453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1" y="4537494"/>
            <a:ext cx="9143999" cy="1757449"/>
          </a:xfrm>
          <a:solidFill>
            <a:srgbClr val="32697C">
              <a:alpha val="89804"/>
            </a:srgbClr>
          </a:solidFill>
        </p:spPr>
        <p:txBody>
          <a:bodyPr anchor="ctr">
            <a:normAutofit/>
          </a:bodyPr>
          <a:lstStyle/>
          <a:p>
            <a:pPr marL="0" indent="0" algn="ctr">
              <a:buNone/>
            </a:pPr>
            <a:r>
              <a:rPr lang="en-US" altLang="en-US" sz="3200" dirty="0" smtClean="0">
                <a:solidFill>
                  <a:schemeClr val="bg1"/>
                </a:solidFill>
              </a:rPr>
              <a:t>Getting Enough Nutritious Food</a:t>
            </a:r>
          </a:p>
          <a:p>
            <a:pPr marL="0" indent="0" algn="ctr">
              <a:buNone/>
            </a:pPr>
            <a:r>
              <a:rPr lang="en-US" sz="3200" dirty="0" smtClean="0">
                <a:solidFill>
                  <a:schemeClr val="bg1"/>
                </a:solidFill>
                <a:latin typeface="Franklin Gothic Heavy" panose="020B0903020102020204" pitchFamily="34" charset="0"/>
                <a:ea typeface="Franklin Gothic Heavy" charset="0"/>
                <a:cs typeface="Franklin Gothic Heavy" charset="0"/>
              </a:rPr>
              <a:t>Safety   Variety   Quality   Quantity</a:t>
            </a:r>
            <a:endParaRPr lang="en-US" sz="3200" dirty="0">
              <a:solidFill>
                <a:schemeClr val="bg1"/>
              </a:solidFill>
              <a:latin typeface="Franklin Gothic Heavy" panose="020B0903020102020204" pitchFamily="34" charset="0"/>
              <a:ea typeface="Franklin Gothic Heavy" charset="0"/>
              <a:cs typeface="Franklin Gothic Heavy" charset="0"/>
            </a:endParaRPr>
          </a:p>
        </p:txBody>
      </p:sp>
      <p:sp>
        <p:nvSpPr>
          <p:cNvPr id="2" name="TextBox 1"/>
          <p:cNvSpPr txBox="1"/>
          <p:nvPr/>
        </p:nvSpPr>
        <p:spPr>
          <a:xfrm>
            <a:off x="4710023" y="6294943"/>
            <a:ext cx="4433977" cy="215444"/>
          </a:xfrm>
          <a:prstGeom prst="rect">
            <a:avLst/>
          </a:prstGeom>
          <a:noFill/>
        </p:spPr>
        <p:txBody>
          <a:bodyPr wrap="square" rtlCol="0">
            <a:spAutoFit/>
          </a:bodyPr>
          <a:lstStyle/>
          <a:p>
            <a:pPr algn="r"/>
            <a:r>
              <a:rPr lang="en-US" sz="800" dirty="0" smtClean="0">
                <a:solidFill>
                  <a:schemeClr val="bg1"/>
                </a:solidFill>
                <a:latin typeface="Franklin Gothic Book" panose="020B0503020102020204" pitchFamily="34" charset="0"/>
              </a:rPr>
              <a:t>Image credit: </a:t>
            </a:r>
            <a:r>
              <a:rPr lang="en-US" sz="800" dirty="0">
                <a:solidFill>
                  <a:schemeClr val="bg1"/>
                </a:solidFill>
                <a:latin typeface="Franklin Gothic Book" panose="020B0503020102020204" pitchFamily="34" charset="0"/>
              </a:rPr>
              <a:t>University Research Co., LLC-Center for Human Services (URC-CHS)</a:t>
            </a:r>
          </a:p>
        </p:txBody>
      </p:sp>
    </p:spTree>
    <p:extLst>
      <p:ext uri="{BB962C8B-B14F-4D97-AF65-F5344CB8AC3E}">
        <p14:creationId xmlns:p14="http://schemas.microsoft.com/office/powerpoint/2010/main" val="91999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5" t="2200" r="3298" b="3887"/>
          <a:stretch/>
        </p:blipFill>
        <p:spPr bwMode="auto">
          <a:xfrm>
            <a:off x="3100227" y="163902"/>
            <a:ext cx="6043773" cy="600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a:xfrm>
            <a:off x="1" y="-31512"/>
            <a:ext cx="3100226" cy="6288657"/>
          </a:xfrm>
          <a:solidFill>
            <a:srgbClr val="2D472D">
              <a:alpha val="89804"/>
            </a:srgbClr>
          </a:solidFill>
        </p:spPr>
        <p:txBody>
          <a:bodyPr/>
          <a:lstStyle/>
          <a:p>
            <a:endParaRPr lang="en-US" dirty="0" smtClean="0">
              <a:solidFill>
                <a:schemeClr val="bg1"/>
              </a:solidFill>
            </a:endParaRPr>
          </a:p>
          <a:p>
            <a:pPr marL="238125" indent="0">
              <a:buNone/>
            </a:pPr>
            <a:endParaRPr lang="en-US" altLang="en-US" dirty="0" smtClean="0">
              <a:solidFill>
                <a:schemeClr val="bg1"/>
              </a:solidFill>
              <a:latin typeface="Franklin Gothic Book" charset="0"/>
              <a:ea typeface="Franklin Gothic Book" charset="0"/>
            </a:endParaRPr>
          </a:p>
          <a:p>
            <a:pPr marL="238125" indent="0">
              <a:buNone/>
            </a:pPr>
            <a:endParaRPr lang="en-US" altLang="en-US" sz="1050" dirty="0" smtClean="0">
              <a:solidFill>
                <a:schemeClr val="bg1"/>
              </a:solidFill>
              <a:latin typeface="Franklin Gothic Book" charset="0"/>
              <a:ea typeface="Franklin Gothic Book" charset="0"/>
            </a:endParaRPr>
          </a:p>
          <a:p>
            <a:pPr marL="238125" indent="0">
              <a:buNone/>
            </a:pPr>
            <a:endParaRPr lang="en-US" altLang="en-US" sz="1050" dirty="0">
              <a:solidFill>
                <a:schemeClr val="bg1"/>
              </a:solidFill>
              <a:latin typeface="Franklin Gothic Book" charset="0"/>
              <a:ea typeface="Franklin Gothic Book" charset="0"/>
            </a:endParaRPr>
          </a:p>
          <a:p>
            <a:pPr marL="63500" indent="0" algn="ctr">
              <a:buNone/>
            </a:pPr>
            <a:r>
              <a:rPr lang="en-US" altLang="en-US" sz="3200" b="1" dirty="0" smtClean="0">
                <a:solidFill>
                  <a:schemeClr val="bg1"/>
                </a:solidFill>
                <a:latin typeface="Franklin Gothic Book" charset="0"/>
                <a:ea typeface="Franklin Gothic Book" charset="0"/>
              </a:rPr>
              <a:t>Getting </a:t>
            </a:r>
            <a:r>
              <a:rPr lang="en-US" altLang="en-US" sz="3200" b="1" dirty="0">
                <a:solidFill>
                  <a:schemeClr val="bg1"/>
                </a:solidFill>
                <a:latin typeface="Franklin Gothic Book" charset="0"/>
                <a:ea typeface="Franklin Gothic Book" charset="0"/>
              </a:rPr>
              <a:t>Enough Good Food </a:t>
            </a:r>
            <a:r>
              <a:rPr lang="en-US" altLang="en-US" sz="3200" b="1" dirty="0" smtClean="0">
                <a:solidFill>
                  <a:schemeClr val="bg1"/>
                </a:solidFill>
                <a:latin typeface="Franklin Gothic Book" charset="0"/>
                <a:ea typeface="Franklin Gothic Book" charset="0"/>
              </a:rPr>
              <a:t/>
            </a:r>
            <a:br>
              <a:rPr lang="en-US" altLang="en-US" sz="3200" b="1" dirty="0" smtClean="0">
                <a:solidFill>
                  <a:schemeClr val="bg1"/>
                </a:solidFill>
                <a:latin typeface="Franklin Gothic Book" charset="0"/>
                <a:ea typeface="Franklin Gothic Book" charset="0"/>
              </a:rPr>
            </a:br>
            <a:endParaRPr lang="en-US" sz="3600" b="1" dirty="0">
              <a:solidFill>
                <a:schemeClr val="bg1"/>
              </a:solidFill>
            </a:endParaRPr>
          </a:p>
          <a:p>
            <a:pPr marL="63500" indent="0" algn="ctr">
              <a:spcAft>
                <a:spcPts val="600"/>
              </a:spcAft>
              <a:buNone/>
            </a:pPr>
            <a:r>
              <a:rPr lang="en-US" dirty="0" smtClean="0">
                <a:solidFill>
                  <a:schemeClr val="bg1"/>
                </a:solidFill>
                <a:latin typeface="Franklin Gothic Heavy" panose="020B0903020102020204" pitchFamily="34" charset="0"/>
              </a:rPr>
              <a:t>Grow &amp; raise</a:t>
            </a:r>
          </a:p>
          <a:p>
            <a:pPr marL="63500" indent="0" algn="ctr">
              <a:spcAft>
                <a:spcPts val="600"/>
              </a:spcAft>
              <a:buNone/>
            </a:pPr>
            <a:r>
              <a:rPr lang="en-US" dirty="0" smtClean="0">
                <a:solidFill>
                  <a:schemeClr val="bg1"/>
                </a:solidFill>
                <a:latin typeface="Franklin Gothic Heavy" panose="020B0903020102020204" pitchFamily="34" charset="0"/>
              </a:rPr>
              <a:t>Harvest, process</a:t>
            </a:r>
            <a:r>
              <a:rPr lang="en-US" dirty="0">
                <a:solidFill>
                  <a:schemeClr val="bg1"/>
                </a:solidFill>
                <a:latin typeface="Franklin Gothic Heavy" panose="020B0903020102020204" pitchFamily="34" charset="0"/>
              </a:rPr>
              <a:t/>
            </a:r>
            <a:br>
              <a:rPr lang="en-US" dirty="0">
                <a:solidFill>
                  <a:schemeClr val="bg1"/>
                </a:solidFill>
                <a:latin typeface="Franklin Gothic Heavy" panose="020B0903020102020204" pitchFamily="34" charset="0"/>
              </a:rPr>
            </a:br>
            <a:r>
              <a:rPr lang="en-US" dirty="0" smtClean="0">
                <a:solidFill>
                  <a:schemeClr val="bg1"/>
                </a:solidFill>
                <a:latin typeface="Franklin Gothic Heavy" panose="020B0903020102020204" pitchFamily="34" charset="0"/>
              </a:rPr>
              <a:t>&amp; store</a:t>
            </a:r>
          </a:p>
          <a:p>
            <a:pPr marL="63500" indent="0" algn="ctr">
              <a:spcAft>
                <a:spcPts val="600"/>
              </a:spcAft>
              <a:buNone/>
            </a:pPr>
            <a:r>
              <a:rPr lang="en-US" dirty="0" smtClean="0">
                <a:solidFill>
                  <a:schemeClr val="bg1"/>
                </a:solidFill>
                <a:latin typeface="Franklin Gothic Heavy" panose="020B0903020102020204" pitchFamily="34" charset="0"/>
              </a:rPr>
              <a:t>Sell &amp; buy</a:t>
            </a:r>
            <a:endParaRPr lang="en-US" dirty="0">
              <a:solidFill>
                <a:schemeClr val="bg1"/>
              </a:solidFill>
              <a:latin typeface="Franklin Gothic Heavy" panose="020B0903020102020204" pitchFamily="34" charset="0"/>
            </a:endParaRPr>
          </a:p>
        </p:txBody>
      </p:sp>
      <p:sp>
        <p:nvSpPr>
          <p:cNvPr id="29699" name="Slide Number Placeholder 3"/>
          <p:cNvSpPr>
            <a:spLocks noGrp="1"/>
          </p:cNvSpPr>
          <p:nvPr>
            <p:ph type="sldNum" sz="quarter" idx="4294967295"/>
          </p:nvPr>
        </p:nvSpPr>
        <p:spPr bwMode="auto">
          <a:xfrm>
            <a:off x="87630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3200">
                <a:solidFill>
                  <a:schemeClr val="tx1"/>
                </a:solidFill>
                <a:latin typeface="Franklin Gothic Book" charset="0"/>
              </a:defRPr>
            </a:lvl1pPr>
            <a:lvl2pPr marL="742950" indent="-285750">
              <a:spcBef>
                <a:spcPct val="20000"/>
              </a:spcBef>
              <a:buBlip>
                <a:blip r:embed="rId4"/>
              </a:buBlip>
              <a:defRPr sz="2800">
                <a:solidFill>
                  <a:schemeClr val="tx1"/>
                </a:solidFill>
                <a:latin typeface="Franklin Gothic Book" charset="0"/>
              </a:defRPr>
            </a:lvl2pPr>
            <a:lvl3pPr marL="1143000" indent="-228600">
              <a:spcBef>
                <a:spcPct val="20000"/>
              </a:spcBef>
              <a:buBlip>
                <a:blip r:embed="rId4"/>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spcBef>
                <a:spcPct val="0"/>
              </a:spcBef>
              <a:buFontTx/>
              <a:buNone/>
            </a:pPr>
            <a:fld id="{E58F24B5-9730-AE4F-9D4B-1F792AE2E3DF}" type="slidenum">
              <a:rPr lang="fr-FR" altLang="en-US" sz="1200">
                <a:solidFill>
                  <a:srgbClr val="F6F5F0"/>
                </a:solidFill>
              </a:rPr>
              <a:pPr>
                <a:spcBef>
                  <a:spcPct val="0"/>
                </a:spcBef>
                <a:buFontTx/>
                <a:buNone/>
              </a:pPr>
              <a:t>5</a:t>
            </a:fld>
            <a:endParaRPr lang="fr-FR" altLang="en-US" sz="1200" dirty="0">
              <a:solidFill>
                <a:srgbClr val="F6F5F0"/>
              </a:solidFill>
            </a:endParaRPr>
          </a:p>
        </p:txBody>
      </p:sp>
      <p:sp>
        <p:nvSpPr>
          <p:cNvPr id="5" name="TextBox 4"/>
          <p:cNvSpPr txBox="1"/>
          <p:nvPr/>
        </p:nvSpPr>
        <p:spPr>
          <a:xfrm>
            <a:off x="4710023" y="6294943"/>
            <a:ext cx="4433977" cy="215444"/>
          </a:xfrm>
          <a:prstGeom prst="rect">
            <a:avLst/>
          </a:prstGeom>
          <a:noFill/>
        </p:spPr>
        <p:txBody>
          <a:bodyPr wrap="square" rtlCol="0">
            <a:spAutoFit/>
          </a:bodyPr>
          <a:lstStyle/>
          <a:p>
            <a:pPr algn="r"/>
            <a:r>
              <a:rPr lang="en-US" sz="800" dirty="0" smtClean="0">
                <a:solidFill>
                  <a:schemeClr val="bg1"/>
                </a:solidFill>
                <a:latin typeface="Franklin Gothic Book" panose="020B0503020102020204" pitchFamily="34" charset="0"/>
              </a:rPr>
              <a:t>Image credit: </a:t>
            </a:r>
            <a:r>
              <a:rPr lang="en-US" sz="800" dirty="0">
                <a:solidFill>
                  <a:schemeClr val="bg1"/>
                </a:solidFill>
                <a:latin typeface="Franklin Gothic Book" panose="020B0503020102020204" pitchFamily="34" charset="0"/>
              </a:rPr>
              <a:t>University Research Co., LLC-Center for Human Services (URC-CHS)</a:t>
            </a:r>
          </a:p>
        </p:txBody>
      </p:sp>
    </p:spTree>
    <p:extLst>
      <p:ext uri="{BB962C8B-B14F-4D97-AF65-F5344CB8AC3E}">
        <p14:creationId xmlns:p14="http://schemas.microsoft.com/office/powerpoint/2010/main" val="7091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2">
                                            <p:txEl>
                                              <p:pRg st="6" end="6"/>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50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340"/>
            <a:ext cx="9144000" cy="1325563"/>
          </a:xfrm>
          <a:solidFill>
            <a:srgbClr val="32697C"/>
          </a:solidFill>
        </p:spPr>
        <p:txBody>
          <a:bodyPr/>
          <a:lstStyle/>
          <a:p>
            <a:pPr algn="ctr"/>
            <a:r>
              <a:rPr lang="en-US" b="0" dirty="0" smtClean="0">
                <a:solidFill>
                  <a:schemeClr val="bg1"/>
                </a:solidFill>
                <a:latin typeface="Franklin Gothic Heavy" panose="020B0903020102020204" pitchFamily="34" charset="0"/>
              </a:rPr>
              <a:t>Building the agriculture to nutrition story</a:t>
            </a:r>
            <a:endParaRPr lang="en-US" b="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963832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04429"/>
            <a:ext cx="7792071" cy="777874"/>
          </a:xfrm>
        </p:spPr>
        <p:txBody>
          <a:bodyPr lIns="0" tIns="0" rIns="0"/>
          <a:lstStyle/>
          <a:p>
            <a:r>
              <a:rPr lang="en-US" dirty="0">
                <a:solidFill>
                  <a:srgbClr val="47652D"/>
                </a:solidFill>
                <a:latin typeface="Century Gothic" panose="020B0502020202020204" pitchFamily="34" charset="0"/>
              </a:rPr>
              <a:t>Agriculture-to-Nutrition Pathways</a:t>
            </a:r>
          </a:p>
        </p:txBody>
      </p:sp>
      <p:sp>
        <p:nvSpPr>
          <p:cNvPr id="4" name="Rectangle 3"/>
          <p:cNvSpPr/>
          <p:nvPr/>
        </p:nvSpPr>
        <p:spPr>
          <a:xfrm>
            <a:off x="2021509" y="1755775"/>
            <a:ext cx="6689725" cy="3698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endParaRPr lang="en-US" altLang="en-US" sz="1800" dirty="0">
              <a:solidFill>
                <a:srgbClr val="FFFFFF"/>
              </a:solidFill>
              <a:cs typeface="Arial" charset="0"/>
            </a:endParaRPr>
          </a:p>
        </p:txBody>
      </p:sp>
      <p:cxnSp>
        <p:nvCxnSpPr>
          <p:cNvPr id="5" name="AutoShape 69"/>
          <p:cNvCxnSpPr>
            <a:cxnSpLocks noChangeShapeType="1"/>
          </p:cNvCxnSpPr>
          <p:nvPr/>
        </p:nvCxnSpPr>
        <p:spPr bwMode="auto">
          <a:xfrm>
            <a:off x="4618659" y="4029075"/>
            <a:ext cx="428625" cy="0"/>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6" name="Text Box 17"/>
          <p:cNvSpPr txBox="1">
            <a:spLocks noChangeArrowheads="1"/>
          </p:cNvSpPr>
          <p:nvPr/>
        </p:nvSpPr>
        <p:spPr bwMode="auto">
          <a:xfrm>
            <a:off x="3775696" y="3160713"/>
            <a:ext cx="842963"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Food Expenditure</a:t>
            </a:r>
          </a:p>
        </p:txBody>
      </p:sp>
      <p:cxnSp>
        <p:nvCxnSpPr>
          <p:cNvPr id="7" name="AutoShape 97"/>
          <p:cNvCxnSpPr>
            <a:cxnSpLocks noChangeShapeType="1"/>
            <a:stCxn id="10" idx="0"/>
            <a:endCxn id="6" idx="2"/>
          </p:cNvCxnSpPr>
          <p:nvPr/>
        </p:nvCxnSpPr>
        <p:spPr bwMode="auto">
          <a:xfrm flipV="1">
            <a:off x="4196384" y="3606800"/>
            <a:ext cx="1587" cy="223838"/>
          </a:xfrm>
          <a:prstGeom prst="straightConnector1">
            <a:avLst/>
          </a:prstGeom>
          <a:noFill/>
          <a:ln w="9525">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 name="Straight Arrow Connector 7"/>
          <p:cNvCxnSpPr>
            <a:stCxn id="11" idx="2"/>
            <a:endCxn id="16" idx="0"/>
          </p:cNvCxnSpPr>
          <p:nvPr/>
        </p:nvCxnSpPr>
        <p:spPr bwMode="auto">
          <a:xfrm>
            <a:off x="6814171" y="3524250"/>
            <a:ext cx="3175" cy="268288"/>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Box 16"/>
          <p:cNvSpPr txBox="1">
            <a:spLocks noChangeArrowheads="1"/>
          </p:cNvSpPr>
          <p:nvPr/>
        </p:nvSpPr>
        <p:spPr bwMode="auto">
          <a:xfrm>
            <a:off x="5047284" y="3149600"/>
            <a:ext cx="912812" cy="44767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Food Access</a:t>
            </a:r>
          </a:p>
        </p:txBody>
      </p:sp>
      <p:sp>
        <p:nvSpPr>
          <p:cNvPr id="10" name="Text Box 18"/>
          <p:cNvSpPr txBox="1">
            <a:spLocks noChangeArrowheads="1"/>
          </p:cNvSpPr>
          <p:nvPr/>
        </p:nvSpPr>
        <p:spPr bwMode="auto">
          <a:xfrm>
            <a:off x="3772521" y="3830638"/>
            <a:ext cx="846138" cy="44132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Non-food Expenditure</a:t>
            </a:r>
          </a:p>
        </p:txBody>
      </p:sp>
      <p:sp>
        <p:nvSpPr>
          <p:cNvPr id="11" name="Text Box 21"/>
          <p:cNvSpPr txBox="1">
            <a:spLocks noChangeArrowheads="1"/>
          </p:cNvSpPr>
          <p:nvPr/>
        </p:nvSpPr>
        <p:spPr bwMode="auto">
          <a:xfrm>
            <a:off x="6355384" y="3200400"/>
            <a:ext cx="917575" cy="323850"/>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Diet</a:t>
            </a:r>
          </a:p>
        </p:txBody>
      </p:sp>
      <p:cxnSp>
        <p:nvCxnSpPr>
          <p:cNvPr id="12" name="AutoShape 33"/>
          <p:cNvCxnSpPr>
            <a:cxnSpLocks noChangeShapeType="1"/>
            <a:stCxn id="9" idx="3"/>
            <a:endCxn id="11" idx="1"/>
          </p:cNvCxnSpPr>
          <p:nvPr/>
        </p:nvCxnSpPr>
        <p:spPr bwMode="auto">
          <a:xfrm flipV="1">
            <a:off x="5960096" y="3362325"/>
            <a:ext cx="395288" cy="11113"/>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13" name="AutoShape 34"/>
          <p:cNvCxnSpPr>
            <a:cxnSpLocks noChangeShapeType="1"/>
          </p:cNvCxnSpPr>
          <p:nvPr/>
        </p:nvCxnSpPr>
        <p:spPr bwMode="auto">
          <a:xfrm flipV="1">
            <a:off x="5952159" y="4024313"/>
            <a:ext cx="406400" cy="31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14" name="Text Box 35"/>
          <p:cNvSpPr txBox="1">
            <a:spLocks noChangeArrowheads="1"/>
          </p:cNvSpPr>
          <p:nvPr/>
        </p:nvSpPr>
        <p:spPr bwMode="auto">
          <a:xfrm>
            <a:off x="7855571" y="3276600"/>
            <a:ext cx="838200" cy="609600"/>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Child Nutrition Outcomes</a:t>
            </a:r>
          </a:p>
        </p:txBody>
      </p:sp>
      <p:cxnSp>
        <p:nvCxnSpPr>
          <p:cNvPr id="15" name="AutoShape 51"/>
          <p:cNvCxnSpPr>
            <a:cxnSpLocks noChangeShapeType="1"/>
            <a:stCxn id="21" idx="3"/>
          </p:cNvCxnSpPr>
          <p:nvPr/>
        </p:nvCxnSpPr>
        <p:spPr bwMode="auto">
          <a:xfrm flipV="1">
            <a:off x="3269284" y="3724275"/>
            <a:ext cx="323850"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16" name="Text Box 64"/>
          <p:cNvSpPr txBox="1">
            <a:spLocks noChangeArrowheads="1"/>
          </p:cNvSpPr>
          <p:nvPr/>
        </p:nvSpPr>
        <p:spPr bwMode="auto">
          <a:xfrm>
            <a:off x="6358559" y="3792538"/>
            <a:ext cx="915987" cy="474662"/>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Health</a:t>
            </a:r>
          </a:p>
          <a:p>
            <a:pPr>
              <a:defRPr/>
            </a:pPr>
            <a:r>
              <a:rPr lang="en-US" altLang="en-US" dirty="0"/>
              <a:t>Status</a:t>
            </a:r>
          </a:p>
        </p:txBody>
      </p:sp>
      <p:sp>
        <p:nvSpPr>
          <p:cNvPr id="17" name="Text Box 65"/>
          <p:cNvSpPr txBox="1">
            <a:spLocks noChangeArrowheads="1"/>
          </p:cNvSpPr>
          <p:nvPr/>
        </p:nvSpPr>
        <p:spPr bwMode="auto">
          <a:xfrm>
            <a:off x="7861921" y="4157663"/>
            <a:ext cx="835025" cy="61753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Mother’s Nutrition Outcomes</a:t>
            </a:r>
          </a:p>
        </p:txBody>
      </p:sp>
      <p:sp>
        <p:nvSpPr>
          <p:cNvPr id="18" name="Text Box 68"/>
          <p:cNvSpPr txBox="1">
            <a:spLocks noChangeArrowheads="1"/>
          </p:cNvSpPr>
          <p:nvPr/>
        </p:nvSpPr>
        <p:spPr bwMode="auto">
          <a:xfrm>
            <a:off x="5037759" y="3819525"/>
            <a:ext cx="912812" cy="44767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Health</a:t>
            </a:r>
          </a:p>
          <a:p>
            <a:pPr>
              <a:defRPr/>
            </a:pPr>
            <a:r>
              <a:rPr lang="en-US" altLang="en-US" dirty="0"/>
              <a:t>Care</a:t>
            </a:r>
          </a:p>
        </p:txBody>
      </p:sp>
      <p:sp>
        <p:nvSpPr>
          <p:cNvPr id="19" name="Text Box 71"/>
          <p:cNvSpPr txBox="1">
            <a:spLocks noChangeArrowheads="1"/>
          </p:cNvSpPr>
          <p:nvPr/>
        </p:nvSpPr>
        <p:spPr bwMode="auto">
          <a:xfrm>
            <a:off x="2313609" y="4562475"/>
            <a:ext cx="955675" cy="458788"/>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Women’s Empowerment</a:t>
            </a:r>
          </a:p>
        </p:txBody>
      </p:sp>
      <p:cxnSp>
        <p:nvCxnSpPr>
          <p:cNvPr id="20" name="AutoShape 78"/>
          <p:cNvCxnSpPr>
            <a:cxnSpLocks noChangeShapeType="1"/>
          </p:cNvCxnSpPr>
          <p:nvPr/>
        </p:nvCxnSpPr>
        <p:spPr bwMode="auto">
          <a:xfrm>
            <a:off x="7274546" y="4038600"/>
            <a:ext cx="398463"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21" name="Text Box 81"/>
          <p:cNvSpPr txBox="1">
            <a:spLocks noChangeArrowheads="1"/>
          </p:cNvSpPr>
          <p:nvPr/>
        </p:nvSpPr>
        <p:spPr bwMode="auto">
          <a:xfrm>
            <a:off x="2321546" y="3505200"/>
            <a:ext cx="947738" cy="438150"/>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Agricultural Income </a:t>
            </a:r>
          </a:p>
        </p:txBody>
      </p:sp>
      <p:sp>
        <p:nvSpPr>
          <p:cNvPr id="22" name="Text Box 83"/>
          <p:cNvSpPr txBox="1">
            <a:spLocks noChangeArrowheads="1"/>
          </p:cNvSpPr>
          <p:nvPr/>
        </p:nvSpPr>
        <p:spPr bwMode="auto">
          <a:xfrm>
            <a:off x="6358559" y="4538663"/>
            <a:ext cx="936625" cy="447675"/>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Caring Capacity &amp; Practices</a:t>
            </a:r>
          </a:p>
        </p:txBody>
      </p:sp>
      <p:cxnSp>
        <p:nvCxnSpPr>
          <p:cNvPr id="23" name="AutoShape 37"/>
          <p:cNvCxnSpPr>
            <a:cxnSpLocks noChangeShapeType="1"/>
          </p:cNvCxnSpPr>
          <p:nvPr/>
        </p:nvCxnSpPr>
        <p:spPr bwMode="auto">
          <a:xfrm>
            <a:off x="7274546" y="3346450"/>
            <a:ext cx="160338" cy="1588"/>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sp>
        <p:nvSpPr>
          <p:cNvPr id="24" name="Text Box 79"/>
          <p:cNvSpPr txBox="1">
            <a:spLocks noChangeArrowheads="1"/>
          </p:cNvSpPr>
          <p:nvPr/>
        </p:nvSpPr>
        <p:spPr bwMode="auto">
          <a:xfrm>
            <a:off x="2302496" y="2217738"/>
            <a:ext cx="944563" cy="452437"/>
          </a:xfrm>
          <a:prstGeom prst="rect">
            <a:avLst/>
          </a:prstGeom>
          <a:solidFill>
            <a:srgbClr val="99993E"/>
          </a:solidFill>
          <a:ln w="12700">
            <a:noFill/>
            <a:miter lim="800000"/>
            <a:headEnd/>
            <a:tailEnd/>
          </a:ln>
        </p:spPr>
        <p:txBody>
          <a:bodyPr lIns="45720" rIns="45720" anchor="ctr"/>
          <a:lstStyle>
            <a:lvl1pPr eaLnBrk="0" hangingPunct="0">
              <a:spcBef>
                <a:spcPct val="20000"/>
              </a:spcBef>
              <a:buFont typeface="Arial" charset="0"/>
              <a:buChar char="•"/>
              <a:defRPr sz="3200">
                <a:solidFill>
                  <a:schemeClr val="tx1"/>
                </a:solidFill>
                <a:latin typeface="Century Gothic" pitchFamily="34" charset="0"/>
              </a:defRPr>
            </a:lvl1pPr>
            <a:lvl2pPr marL="742950" indent="-285750" eaLnBrk="0" hangingPunct="0">
              <a:spcBef>
                <a:spcPct val="20000"/>
              </a:spcBef>
              <a:buFont typeface="Arial" charset="0"/>
              <a:buChar char="–"/>
              <a:defRPr sz="2800">
                <a:solidFill>
                  <a:schemeClr val="tx1"/>
                </a:solidFill>
                <a:latin typeface="Century Gothic" pitchFamily="34" charset="0"/>
              </a:defRPr>
            </a:lvl2pPr>
            <a:lvl3pPr marL="1143000" indent="-228600" eaLnBrk="0" hangingPunct="0">
              <a:spcBef>
                <a:spcPct val="20000"/>
              </a:spcBef>
              <a:buFont typeface="Arial" charset="0"/>
              <a:buChar char="•"/>
              <a:defRPr sz="2400">
                <a:solidFill>
                  <a:schemeClr val="tx1"/>
                </a:solidFill>
                <a:latin typeface="Century Gothic" pitchFamily="34" charset="0"/>
              </a:defRPr>
            </a:lvl3pPr>
            <a:lvl4pPr marL="1600200" indent="-228600" eaLnBrk="0" hangingPunct="0">
              <a:spcBef>
                <a:spcPct val="20000"/>
              </a:spcBef>
              <a:buFont typeface="Arial" charset="0"/>
              <a:buChar char="–"/>
              <a:defRPr sz="2000">
                <a:solidFill>
                  <a:schemeClr val="tx1"/>
                </a:solidFill>
                <a:latin typeface="Century Gothic" pitchFamily="34" charset="0"/>
              </a:defRPr>
            </a:lvl4pPr>
            <a:lvl5pPr marL="2057400" indent="-228600" eaLnBrk="0" hangingPunct="0">
              <a:spcBef>
                <a:spcPct val="20000"/>
              </a:spcBef>
              <a:buFont typeface="Arial"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entury Gothic" pitchFamily="34" charset="0"/>
              </a:defRPr>
            </a:lvl9pPr>
          </a:lstStyle>
          <a:p>
            <a:pPr algn="ctr" eaLnBrk="1" hangingPunct="1">
              <a:spcBef>
                <a:spcPct val="0"/>
              </a:spcBef>
              <a:buFontTx/>
              <a:buNone/>
              <a:defRPr/>
            </a:pPr>
            <a:r>
              <a:rPr lang="en-US" altLang="en-US" sz="1050" dirty="0">
                <a:solidFill>
                  <a:schemeClr val="bg1"/>
                </a:solidFill>
                <a:latin typeface="Calibri" panose="020F0502020204030204" pitchFamily="34" charset="0"/>
              </a:rPr>
              <a:t>Food Production</a:t>
            </a:r>
          </a:p>
        </p:txBody>
      </p:sp>
      <p:cxnSp>
        <p:nvCxnSpPr>
          <p:cNvPr id="25" name="AutoShape 28"/>
          <p:cNvCxnSpPr>
            <a:cxnSpLocks noChangeShapeType="1"/>
            <a:endCxn id="6" idx="0"/>
          </p:cNvCxnSpPr>
          <p:nvPr/>
        </p:nvCxnSpPr>
        <p:spPr bwMode="auto">
          <a:xfrm>
            <a:off x="4194796" y="2390775"/>
            <a:ext cx="3175" cy="769938"/>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26" name="Straight Connector 25"/>
          <p:cNvCxnSpPr/>
          <p:nvPr/>
        </p:nvCxnSpPr>
        <p:spPr bwMode="auto">
          <a:xfrm>
            <a:off x="3597896" y="3382963"/>
            <a:ext cx="0" cy="668337"/>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6" idx="1"/>
          </p:cNvCxnSpPr>
          <p:nvPr/>
        </p:nvCxnSpPr>
        <p:spPr bwMode="auto">
          <a:xfrm>
            <a:off x="3593134" y="3382963"/>
            <a:ext cx="182562"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0" idx="1"/>
          </p:cNvCxnSpPr>
          <p:nvPr/>
        </p:nvCxnSpPr>
        <p:spPr bwMode="auto">
          <a:xfrm>
            <a:off x="3597896" y="4051300"/>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sp>
        <p:nvSpPr>
          <p:cNvPr id="29" name="Text Box 17"/>
          <p:cNvSpPr txBox="1">
            <a:spLocks noChangeArrowheads="1"/>
          </p:cNvSpPr>
          <p:nvPr/>
        </p:nvSpPr>
        <p:spPr bwMode="auto">
          <a:xfrm>
            <a:off x="5037759" y="2484438"/>
            <a:ext cx="912812"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Processing </a:t>
            </a:r>
          </a:p>
          <a:p>
            <a:pPr>
              <a:defRPr/>
            </a:pPr>
            <a:r>
              <a:rPr lang="en-US" altLang="en-US" dirty="0"/>
              <a:t>&amp; Storage</a:t>
            </a:r>
          </a:p>
        </p:txBody>
      </p:sp>
      <p:sp>
        <p:nvSpPr>
          <p:cNvPr id="30" name="Text Box 35"/>
          <p:cNvSpPr txBox="1">
            <a:spLocks noChangeArrowheads="1"/>
          </p:cNvSpPr>
          <p:nvPr/>
        </p:nvSpPr>
        <p:spPr bwMode="auto">
          <a:xfrm>
            <a:off x="6072809" y="1984375"/>
            <a:ext cx="263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marL="171450" indent="-171450"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eaLnBrk="1" hangingPunct="1">
              <a:spcBef>
                <a:spcPct val="0"/>
              </a:spcBef>
              <a:buFontTx/>
              <a:buChar char="•"/>
            </a:pPr>
            <a:r>
              <a:rPr lang="en-US" altLang="en-US" sz="1000" b="1" dirty="0">
                <a:latin typeface="Calibri" pitchFamily="34" charset="0"/>
              </a:rPr>
              <a:t>Food market environment</a:t>
            </a:r>
          </a:p>
          <a:p>
            <a:pPr eaLnBrk="1" hangingPunct="1">
              <a:spcBef>
                <a:spcPct val="0"/>
              </a:spcBef>
              <a:buFontTx/>
              <a:buChar char="•"/>
            </a:pPr>
            <a:r>
              <a:rPr lang="en-US" altLang="en-US" sz="1000" b="1" dirty="0">
                <a:latin typeface="Calibri" pitchFamily="34" charset="0"/>
              </a:rPr>
              <a:t>Natural resources environment</a:t>
            </a:r>
          </a:p>
          <a:p>
            <a:pPr eaLnBrk="1" hangingPunct="1">
              <a:spcBef>
                <a:spcPct val="0"/>
              </a:spcBef>
              <a:buFontTx/>
              <a:buChar char="•"/>
            </a:pPr>
            <a:r>
              <a:rPr lang="en-US" altLang="en-US" sz="1000" b="1" dirty="0">
                <a:latin typeface="Calibri" pitchFamily="34" charset="0"/>
              </a:rPr>
              <a:t>Health, water, and sanitation</a:t>
            </a:r>
          </a:p>
          <a:p>
            <a:pPr eaLnBrk="1" hangingPunct="1">
              <a:spcBef>
                <a:spcPct val="0"/>
              </a:spcBef>
              <a:buFontTx/>
              <a:buChar char="•"/>
            </a:pPr>
            <a:r>
              <a:rPr lang="en-US" altLang="en-US" sz="1000" b="1" dirty="0">
                <a:latin typeface="Calibri" pitchFamily="34" charset="0"/>
              </a:rPr>
              <a:t>Nutrition/health knowledge and norms</a:t>
            </a:r>
            <a:r>
              <a:rPr lang="en-US" altLang="en-US" sz="1000" dirty="0">
                <a:solidFill>
                  <a:srgbClr val="B5621A"/>
                </a:solidFill>
                <a:latin typeface="Calibri" pitchFamily="34" charset="0"/>
              </a:rPr>
              <a:t/>
            </a:r>
            <a:br>
              <a:rPr lang="en-US" altLang="en-US" sz="1000" dirty="0">
                <a:solidFill>
                  <a:srgbClr val="B5621A"/>
                </a:solidFill>
                <a:latin typeface="Calibri" pitchFamily="34" charset="0"/>
              </a:rPr>
            </a:br>
            <a:endParaRPr lang="en-US" altLang="en-US" sz="1000" dirty="0">
              <a:solidFill>
                <a:srgbClr val="B5621A"/>
              </a:solidFill>
              <a:latin typeface="Calibri" pitchFamily="34" charset="0"/>
            </a:endParaRPr>
          </a:p>
        </p:txBody>
      </p:sp>
      <p:cxnSp>
        <p:nvCxnSpPr>
          <p:cNvPr id="31" name="AutoShape 69"/>
          <p:cNvCxnSpPr>
            <a:cxnSpLocks noChangeShapeType="1"/>
          </p:cNvCxnSpPr>
          <p:nvPr/>
        </p:nvCxnSpPr>
        <p:spPr bwMode="auto">
          <a:xfrm>
            <a:off x="4625009" y="3387725"/>
            <a:ext cx="412750" cy="31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32" name="Text Box 17"/>
          <p:cNvSpPr txBox="1">
            <a:spLocks noChangeArrowheads="1"/>
          </p:cNvSpPr>
          <p:nvPr/>
        </p:nvSpPr>
        <p:spPr bwMode="auto">
          <a:xfrm>
            <a:off x="3775696" y="2217738"/>
            <a:ext cx="842963" cy="44608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Food </a:t>
            </a:r>
          </a:p>
          <a:p>
            <a:pPr>
              <a:defRPr/>
            </a:pPr>
            <a:r>
              <a:rPr lang="en-US" altLang="en-US" dirty="0"/>
              <a:t>Prices</a:t>
            </a:r>
          </a:p>
        </p:txBody>
      </p:sp>
      <p:cxnSp>
        <p:nvCxnSpPr>
          <p:cNvPr id="33" name="AutoShape 69"/>
          <p:cNvCxnSpPr>
            <a:cxnSpLocks noChangeShapeType="1"/>
            <a:stCxn id="24" idx="3"/>
            <a:endCxn id="32" idx="1"/>
          </p:cNvCxnSpPr>
          <p:nvPr/>
        </p:nvCxnSpPr>
        <p:spPr bwMode="auto">
          <a:xfrm flipV="1">
            <a:off x="3247059" y="2439988"/>
            <a:ext cx="528637" cy="3175"/>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AutoShape 69"/>
          <p:cNvCxnSpPr>
            <a:cxnSpLocks noChangeShapeType="1"/>
            <a:endCxn id="9" idx="0"/>
          </p:cNvCxnSpPr>
          <p:nvPr/>
        </p:nvCxnSpPr>
        <p:spPr bwMode="auto">
          <a:xfrm>
            <a:off x="5504484" y="2930525"/>
            <a:ext cx="0" cy="21907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35" name="Text Box 35"/>
          <p:cNvSpPr txBox="1">
            <a:spLocks noChangeArrowheads="1"/>
          </p:cNvSpPr>
          <p:nvPr/>
        </p:nvSpPr>
        <p:spPr bwMode="auto">
          <a:xfrm>
            <a:off x="5844209" y="1870075"/>
            <a:ext cx="2921000" cy="165100"/>
          </a:xfrm>
          <a:prstGeom prst="rect">
            <a:avLst/>
          </a:prstGeom>
          <a:noFill/>
          <a:ln w="12700">
            <a:noFill/>
            <a:miter lim="800000"/>
            <a:headEnd/>
            <a:tailEnd/>
          </a:ln>
        </p:spPr>
        <p:txBody>
          <a:bodyPr anchor="ctr"/>
          <a:lstStyle/>
          <a:p>
            <a:pPr fontAlgn="auto">
              <a:spcBef>
                <a:spcPts val="0"/>
              </a:spcBef>
              <a:spcAft>
                <a:spcPts val="0"/>
              </a:spcAft>
              <a:defRPr/>
            </a:pPr>
            <a:r>
              <a:rPr lang="en-US" sz="1050" b="1" dirty="0">
                <a:latin typeface="Calibri" panose="020F0502020204030204" pitchFamily="34" charset="0"/>
                <a:cs typeface="+mn-cs"/>
              </a:rPr>
              <a:t>Key components of the enabling environment:</a:t>
            </a:r>
          </a:p>
        </p:txBody>
      </p:sp>
      <p:cxnSp>
        <p:nvCxnSpPr>
          <p:cNvPr id="36" name="AutoShape 69"/>
          <p:cNvCxnSpPr>
            <a:cxnSpLocks noChangeShapeType="1"/>
            <a:endCxn id="21" idx="1"/>
          </p:cNvCxnSpPr>
          <p:nvPr/>
        </p:nvCxnSpPr>
        <p:spPr bwMode="auto">
          <a:xfrm flipV="1">
            <a:off x="1838946" y="3724275"/>
            <a:ext cx="482600" cy="1588"/>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sp>
        <p:nvSpPr>
          <p:cNvPr id="37" name="Rectangle 122"/>
          <p:cNvSpPr>
            <a:spLocks noChangeArrowheads="1"/>
          </p:cNvSpPr>
          <p:nvPr/>
        </p:nvSpPr>
        <p:spPr bwMode="auto">
          <a:xfrm rot="16200000">
            <a:off x="8559" y="3430587"/>
            <a:ext cx="3352800" cy="307975"/>
          </a:xfrm>
          <a:prstGeom prst="rect">
            <a:avLst/>
          </a:prstGeom>
          <a:solidFill>
            <a:schemeClr val="accent6">
              <a:lumMod val="50000"/>
            </a:schemeClr>
          </a:solidFill>
          <a:ln>
            <a:noFill/>
          </a:ln>
        </p:spPr>
        <p:txBody>
          <a:bodyPr>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dirty="0">
                <a:solidFill>
                  <a:schemeClr val="bg1"/>
                </a:solidFill>
              </a:rPr>
              <a:t>Agricultural Livelihoods</a:t>
            </a:r>
          </a:p>
        </p:txBody>
      </p:sp>
      <p:sp>
        <p:nvSpPr>
          <p:cNvPr id="38" name="Rectangle 123"/>
          <p:cNvSpPr>
            <a:spLocks noChangeArrowheads="1"/>
          </p:cNvSpPr>
          <p:nvPr/>
        </p:nvSpPr>
        <p:spPr bwMode="auto">
          <a:xfrm rot="16200000">
            <a:off x="-831229" y="3429000"/>
            <a:ext cx="3355975"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dirty="0">
                <a:solidFill>
                  <a:schemeClr val="bg1"/>
                </a:solidFill>
              </a:rPr>
              <a:t>Household Assets and Livelihoods</a:t>
            </a:r>
          </a:p>
        </p:txBody>
      </p:sp>
      <p:sp>
        <p:nvSpPr>
          <p:cNvPr id="39" name="Rectangle 124"/>
          <p:cNvSpPr>
            <a:spLocks noChangeArrowheads="1"/>
          </p:cNvSpPr>
          <p:nvPr/>
        </p:nvSpPr>
        <p:spPr bwMode="auto">
          <a:xfrm>
            <a:off x="2186609" y="1143000"/>
            <a:ext cx="2925762"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dirty="0">
                <a:solidFill>
                  <a:schemeClr val="bg1"/>
                </a:solidFill>
              </a:rPr>
              <a:t>National Economic Growth</a:t>
            </a:r>
          </a:p>
        </p:txBody>
      </p:sp>
      <p:sp>
        <p:nvSpPr>
          <p:cNvPr id="40" name="Rectangle 125"/>
          <p:cNvSpPr>
            <a:spLocks noChangeArrowheads="1"/>
          </p:cNvSpPr>
          <p:nvPr/>
        </p:nvSpPr>
        <p:spPr bwMode="auto">
          <a:xfrm>
            <a:off x="5539409" y="1143000"/>
            <a:ext cx="2925762" cy="307975"/>
          </a:xfrm>
          <a:prstGeom prst="rect">
            <a:avLst/>
          </a:prstGeom>
          <a:solidFill>
            <a:schemeClr val="accent6">
              <a:lumMod val="50000"/>
            </a:schemeClr>
          </a:solidFill>
          <a:ln>
            <a:noFill/>
          </a:ln>
        </p:spPr>
        <p:txBody>
          <a:bodyPr wrap="none">
            <a:spAutoFit/>
          </a:bodyPr>
          <a:lstStyle>
            <a:lvl1pPr eaLnBrk="0" hangingPunct="0">
              <a:spcBef>
                <a:spcPct val="20000"/>
              </a:spcBef>
              <a:buBlip>
                <a:blip r:embed="rId3"/>
              </a:buBlip>
              <a:defRPr sz="3200">
                <a:solidFill>
                  <a:schemeClr val="tx1"/>
                </a:solidFill>
                <a:latin typeface="Franklin Gothic Book" pitchFamily="34" charset="0"/>
              </a:defRPr>
            </a:lvl1pPr>
            <a:lvl2pPr marL="742950" indent="-285750" eaLnBrk="0" hangingPunct="0">
              <a:spcBef>
                <a:spcPct val="20000"/>
              </a:spcBef>
              <a:buBlip>
                <a:blip r:embed="rId3"/>
              </a:buBlip>
              <a:defRPr sz="2800">
                <a:solidFill>
                  <a:schemeClr val="tx1"/>
                </a:solidFill>
                <a:latin typeface="Franklin Gothic Book" pitchFamily="34" charset="0"/>
              </a:defRPr>
            </a:lvl2pPr>
            <a:lvl3pPr marL="1143000" indent="-228600" eaLnBrk="0" hangingPunct="0">
              <a:spcBef>
                <a:spcPct val="20000"/>
              </a:spcBef>
              <a:buBlip>
                <a:blip r:embed="rId3"/>
              </a:buBlip>
              <a:defRPr sz="2400">
                <a:solidFill>
                  <a:schemeClr val="tx1"/>
                </a:solidFill>
                <a:latin typeface="Franklin Gothic Book" pitchFamily="34" charset="0"/>
              </a:defRPr>
            </a:lvl3pPr>
            <a:lvl4pPr marL="1600200" indent="-228600" eaLnBrk="0" hangingPunct="0">
              <a:spcBef>
                <a:spcPct val="20000"/>
              </a:spcBef>
              <a:buFont typeface="Arial" charset="0"/>
              <a:buChar char="–"/>
              <a:defRPr sz="2000">
                <a:solidFill>
                  <a:schemeClr val="tx1"/>
                </a:solidFill>
                <a:latin typeface="Franklin Gothic Book" pitchFamily="34" charset="0"/>
              </a:defRPr>
            </a:lvl4pPr>
            <a:lvl5pPr marL="2057400" indent="-228600" eaLnBrk="0" hangingPunct="0">
              <a:spcBef>
                <a:spcPct val="20000"/>
              </a:spcBef>
              <a:buFont typeface="Arial" charset="0"/>
              <a:buChar char="»"/>
              <a:defRPr sz="2000">
                <a:solidFill>
                  <a:schemeClr val="tx1"/>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defRPr>
            </a:lvl9pPr>
          </a:lstStyle>
          <a:p>
            <a:pPr algn="ctr" eaLnBrk="1" hangingPunct="1">
              <a:spcBef>
                <a:spcPct val="0"/>
              </a:spcBef>
              <a:buFontTx/>
              <a:buNone/>
            </a:pPr>
            <a:r>
              <a:rPr lang="en-US" altLang="en-US" sz="1400" dirty="0">
                <a:solidFill>
                  <a:schemeClr val="bg1"/>
                </a:solidFill>
              </a:rPr>
              <a:t>National Nutrition Profile</a:t>
            </a:r>
          </a:p>
        </p:txBody>
      </p:sp>
      <p:cxnSp>
        <p:nvCxnSpPr>
          <p:cNvPr id="41" name="AutoShape 69"/>
          <p:cNvCxnSpPr>
            <a:cxnSpLocks noChangeShapeType="1"/>
            <a:endCxn id="24" idx="1"/>
          </p:cNvCxnSpPr>
          <p:nvPr/>
        </p:nvCxnSpPr>
        <p:spPr bwMode="auto">
          <a:xfrm>
            <a:off x="1838946" y="2441575"/>
            <a:ext cx="463550" cy="1588"/>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2" name="AutoShape 69"/>
          <p:cNvCxnSpPr>
            <a:cxnSpLocks noChangeShapeType="1"/>
            <a:endCxn id="19" idx="1"/>
          </p:cNvCxnSpPr>
          <p:nvPr/>
        </p:nvCxnSpPr>
        <p:spPr bwMode="auto">
          <a:xfrm>
            <a:off x="1838946" y="4791075"/>
            <a:ext cx="474663" cy="0"/>
          </a:xfrm>
          <a:prstGeom prst="straightConnector1">
            <a:avLst/>
          </a:prstGeom>
          <a:noFill/>
          <a:ln w="12700">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3" name="AutoShape 69"/>
          <p:cNvCxnSpPr>
            <a:cxnSpLocks noChangeShapeType="1"/>
          </p:cNvCxnSpPr>
          <p:nvPr/>
        </p:nvCxnSpPr>
        <p:spPr bwMode="auto">
          <a:xfrm>
            <a:off x="1000746" y="3716338"/>
            <a:ext cx="530225" cy="1587"/>
          </a:xfrm>
          <a:prstGeom prst="straightConnector1">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44" name="Elbow Connector 43"/>
          <p:cNvCxnSpPr>
            <a:stCxn id="39" idx="1"/>
          </p:cNvCxnSpPr>
          <p:nvPr/>
        </p:nvCxnSpPr>
        <p:spPr bwMode="auto">
          <a:xfrm rot="10800000" flipV="1">
            <a:off x="815009" y="1296988"/>
            <a:ext cx="1371600" cy="608012"/>
          </a:xfrm>
          <a:prstGeom prst="bentConnector3">
            <a:avLst>
              <a:gd name="adj1" fmla="val 100000"/>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bwMode="auto">
          <a:xfrm>
            <a:off x="3240709" y="2593975"/>
            <a:ext cx="1801812" cy="112713"/>
          </a:xfrm>
          <a:prstGeom prst="bentConnector3">
            <a:avLst>
              <a:gd name="adj1" fmla="val 1506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AutoShape 34"/>
          <p:cNvCxnSpPr>
            <a:cxnSpLocks noChangeShapeType="1"/>
            <a:stCxn id="39" idx="3"/>
            <a:endCxn id="40" idx="1"/>
          </p:cNvCxnSpPr>
          <p:nvPr/>
        </p:nvCxnSpPr>
        <p:spPr bwMode="auto">
          <a:xfrm>
            <a:off x="5112371" y="1296988"/>
            <a:ext cx="427038"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47" name="Elbow Connector 46"/>
          <p:cNvCxnSpPr>
            <a:endCxn id="40" idx="3"/>
          </p:cNvCxnSpPr>
          <p:nvPr/>
        </p:nvCxnSpPr>
        <p:spPr bwMode="auto">
          <a:xfrm rot="16200000" flipV="1">
            <a:off x="7088015" y="2674144"/>
            <a:ext cx="3181350" cy="427038"/>
          </a:xfrm>
          <a:prstGeom prst="bentConnector2">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48" name="AutoShape 70"/>
          <p:cNvCxnSpPr>
            <a:cxnSpLocks noChangeShapeType="1"/>
            <a:stCxn id="17" idx="3"/>
          </p:cNvCxnSpPr>
          <p:nvPr/>
        </p:nvCxnSpPr>
        <p:spPr bwMode="auto">
          <a:xfrm flipV="1">
            <a:off x="8696946" y="4465638"/>
            <a:ext cx="195263"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49" name="AutoShape 70"/>
          <p:cNvCxnSpPr>
            <a:cxnSpLocks noChangeShapeType="1"/>
            <a:stCxn id="14" idx="3"/>
          </p:cNvCxnSpPr>
          <p:nvPr/>
        </p:nvCxnSpPr>
        <p:spPr bwMode="auto">
          <a:xfrm>
            <a:off x="8693771" y="3581400"/>
            <a:ext cx="198438" cy="4763"/>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0" name="Elbow Connector 49"/>
          <p:cNvCxnSpPr/>
          <p:nvPr/>
        </p:nvCxnSpPr>
        <p:spPr bwMode="auto">
          <a:xfrm rot="10800000" flipV="1">
            <a:off x="920750" y="1536146"/>
            <a:ext cx="7994650" cy="381000"/>
          </a:xfrm>
          <a:prstGeom prst="bentConnector3">
            <a:avLst>
              <a:gd name="adj1" fmla="val 99995"/>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51" name="AutoShape 36"/>
          <p:cNvCxnSpPr>
            <a:cxnSpLocks noChangeShapeType="1"/>
          </p:cNvCxnSpPr>
          <p:nvPr/>
        </p:nvCxnSpPr>
        <p:spPr bwMode="auto">
          <a:xfrm>
            <a:off x="7434884" y="3336925"/>
            <a:ext cx="14287" cy="1463675"/>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2" name="AutoShape 51"/>
          <p:cNvCxnSpPr>
            <a:cxnSpLocks noChangeShapeType="1"/>
          </p:cNvCxnSpPr>
          <p:nvPr/>
        </p:nvCxnSpPr>
        <p:spPr bwMode="auto">
          <a:xfrm flipV="1">
            <a:off x="3283571" y="4837113"/>
            <a:ext cx="323850"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53" name="Straight Connector 52"/>
          <p:cNvCxnSpPr/>
          <p:nvPr/>
        </p:nvCxnSpPr>
        <p:spPr bwMode="auto">
          <a:xfrm>
            <a:off x="3612184" y="4495800"/>
            <a:ext cx="0" cy="668338"/>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a:off x="3607421" y="4495800"/>
            <a:ext cx="182563"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3615359" y="5181600"/>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sp>
        <p:nvSpPr>
          <p:cNvPr id="56" name="Text Box 17"/>
          <p:cNvSpPr txBox="1">
            <a:spLocks noChangeArrowheads="1"/>
          </p:cNvSpPr>
          <p:nvPr/>
        </p:nvSpPr>
        <p:spPr bwMode="auto">
          <a:xfrm>
            <a:off x="3785221" y="4373563"/>
            <a:ext cx="842963" cy="350837"/>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Time</a:t>
            </a:r>
          </a:p>
        </p:txBody>
      </p:sp>
      <p:cxnSp>
        <p:nvCxnSpPr>
          <p:cNvPr id="57" name="AutoShape 97"/>
          <p:cNvCxnSpPr>
            <a:cxnSpLocks noChangeShapeType="1"/>
            <a:endCxn id="56" idx="2"/>
          </p:cNvCxnSpPr>
          <p:nvPr/>
        </p:nvCxnSpPr>
        <p:spPr bwMode="auto">
          <a:xfrm flipV="1">
            <a:off x="4204321" y="4724400"/>
            <a:ext cx="1588" cy="204788"/>
          </a:xfrm>
          <a:prstGeom prst="straightConnector1">
            <a:avLst/>
          </a:prstGeom>
          <a:noFill/>
          <a:ln w="9525">
            <a:solidFill>
              <a:srgbClr val="47652D"/>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Text Box 18"/>
          <p:cNvSpPr txBox="1">
            <a:spLocks noChangeArrowheads="1"/>
          </p:cNvSpPr>
          <p:nvPr/>
        </p:nvSpPr>
        <p:spPr bwMode="auto">
          <a:xfrm>
            <a:off x="3782046" y="4929188"/>
            <a:ext cx="846138" cy="404812"/>
          </a:xfrm>
          <a:prstGeom prst="rect">
            <a:avLst/>
          </a:prstGeom>
          <a:solidFill>
            <a:srgbClr val="99993E"/>
          </a:solidFill>
          <a:ln w="12700">
            <a:noFill/>
            <a:miter lim="800000"/>
            <a:headEnd/>
            <a:tailEnd/>
          </a:ln>
        </p:spPr>
        <p:txBody>
          <a:bodyPr lIns="45720" rIns="45720" anchor="ctr"/>
          <a:lstStyle>
            <a:defPPr>
              <a:defRPr lang="en-US"/>
            </a:defPPr>
            <a:lvl1pPr algn="ctr" eaLnBrk="1" hangingPunct="1">
              <a:buFontTx/>
              <a:buNone/>
              <a:defRPr sz="1050">
                <a:solidFill>
                  <a:schemeClr val="bg1"/>
                </a:solidFill>
                <a:latin typeface="Calibri" panose="020F0502020204030204" pitchFamily="34" charset="0"/>
              </a:defRPr>
            </a:lvl1pPr>
            <a:lvl2pPr marL="742950" indent="-285750" eaLnBrk="0" hangingPunct="0">
              <a:spcBef>
                <a:spcPct val="20000"/>
              </a:spcBef>
              <a:buFont typeface="Arial" charset="0"/>
              <a:buChar char="–"/>
              <a:defRPr sz="2800">
                <a:latin typeface="Century Gothic" pitchFamily="34" charset="0"/>
              </a:defRPr>
            </a:lvl2pPr>
            <a:lvl3pPr marL="1143000" indent="-228600" eaLnBrk="0" hangingPunct="0">
              <a:spcBef>
                <a:spcPct val="20000"/>
              </a:spcBef>
              <a:buFont typeface="Arial" charset="0"/>
              <a:buChar char="•"/>
              <a:defRPr sz="2400">
                <a:latin typeface="Century Gothic" pitchFamily="34" charset="0"/>
              </a:defRPr>
            </a:lvl3pPr>
            <a:lvl4pPr marL="1600200" indent="-228600" eaLnBrk="0" hangingPunct="0">
              <a:spcBef>
                <a:spcPct val="20000"/>
              </a:spcBef>
              <a:buFont typeface="Arial" charset="0"/>
              <a:buChar char="–"/>
              <a:defRPr sz="2000">
                <a:latin typeface="Century Gothic" pitchFamily="34" charset="0"/>
              </a:defRPr>
            </a:lvl4pPr>
            <a:lvl5pPr marL="2057400" indent="-228600" eaLnBrk="0" hangingPunct="0">
              <a:spcBef>
                <a:spcPct val="20000"/>
              </a:spcBef>
              <a:buFont typeface="Arial" charset="0"/>
              <a:buChar char="»"/>
              <a:defRPr sz="2000">
                <a:latin typeface="Century Gothic" pitchFamily="34" charset="0"/>
              </a:defRPr>
            </a:lvl5pPr>
            <a:lvl6pPr marL="2514600" indent="-228600" eaLnBrk="0" fontAlgn="base" hangingPunct="0">
              <a:spcBef>
                <a:spcPct val="20000"/>
              </a:spcBef>
              <a:spcAft>
                <a:spcPct val="0"/>
              </a:spcAft>
              <a:buFont typeface="Arial" charset="0"/>
              <a:buChar char="»"/>
              <a:defRPr sz="2000">
                <a:latin typeface="Century Gothic" pitchFamily="34" charset="0"/>
              </a:defRPr>
            </a:lvl6pPr>
            <a:lvl7pPr marL="2971800" indent="-228600" eaLnBrk="0" fontAlgn="base" hangingPunct="0">
              <a:spcBef>
                <a:spcPct val="20000"/>
              </a:spcBef>
              <a:spcAft>
                <a:spcPct val="0"/>
              </a:spcAft>
              <a:buFont typeface="Arial" charset="0"/>
              <a:buChar char="»"/>
              <a:defRPr sz="2000">
                <a:latin typeface="Century Gothic" pitchFamily="34" charset="0"/>
              </a:defRPr>
            </a:lvl7pPr>
            <a:lvl8pPr marL="3429000" indent="-228600" eaLnBrk="0" fontAlgn="base" hangingPunct="0">
              <a:spcBef>
                <a:spcPct val="20000"/>
              </a:spcBef>
              <a:spcAft>
                <a:spcPct val="0"/>
              </a:spcAft>
              <a:buFont typeface="Arial" charset="0"/>
              <a:buChar char="»"/>
              <a:defRPr sz="2000">
                <a:latin typeface="Century Gothic" pitchFamily="34" charset="0"/>
              </a:defRPr>
            </a:lvl8pPr>
            <a:lvl9pPr marL="3886200" indent="-228600" eaLnBrk="0" fontAlgn="base" hangingPunct="0">
              <a:spcBef>
                <a:spcPct val="20000"/>
              </a:spcBef>
              <a:spcAft>
                <a:spcPct val="0"/>
              </a:spcAft>
              <a:buFont typeface="Arial" charset="0"/>
              <a:buChar char="»"/>
              <a:defRPr sz="2000">
                <a:latin typeface="Century Gothic" pitchFamily="34" charset="0"/>
              </a:defRPr>
            </a:lvl9pPr>
          </a:lstStyle>
          <a:p>
            <a:pPr>
              <a:defRPr/>
            </a:pPr>
            <a:r>
              <a:rPr lang="en-US" altLang="en-US" dirty="0"/>
              <a:t>Energy </a:t>
            </a:r>
            <a:r>
              <a:rPr lang="en-US" altLang="en-US" dirty="0" smtClean="0"/>
              <a:t>Expenditure</a:t>
            </a:r>
            <a:endParaRPr lang="en-US" altLang="en-US" dirty="0"/>
          </a:p>
        </p:txBody>
      </p:sp>
      <p:cxnSp>
        <p:nvCxnSpPr>
          <p:cNvPr id="59" name="Straight Connector 58"/>
          <p:cNvCxnSpPr/>
          <p:nvPr/>
        </p:nvCxnSpPr>
        <p:spPr bwMode="auto">
          <a:xfrm>
            <a:off x="7673009" y="3581400"/>
            <a:ext cx="4762" cy="896938"/>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a:off x="7673009" y="3581400"/>
            <a:ext cx="182562"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a:off x="7677771" y="4478338"/>
            <a:ext cx="174625" cy="0"/>
          </a:xfrm>
          <a:prstGeom prst="straightConnector1">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a:off x="6826871" y="4262438"/>
            <a:ext cx="3175" cy="260350"/>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flipH="1">
            <a:off x="5032996" y="4562475"/>
            <a:ext cx="9525" cy="542925"/>
          </a:xfrm>
          <a:prstGeom prst="line">
            <a:avLst/>
          </a:prstGeom>
          <a:ln w="12700">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64" name="AutoShape 33"/>
          <p:cNvCxnSpPr>
            <a:cxnSpLocks noChangeShapeType="1"/>
          </p:cNvCxnSpPr>
          <p:nvPr/>
        </p:nvCxnSpPr>
        <p:spPr bwMode="auto">
          <a:xfrm flipV="1">
            <a:off x="5042521" y="4830763"/>
            <a:ext cx="1312863" cy="6350"/>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cxnSp>
        <p:nvCxnSpPr>
          <p:cNvPr id="65" name="AutoShape 51"/>
          <p:cNvCxnSpPr>
            <a:cxnSpLocks noChangeShapeType="1"/>
          </p:cNvCxnSpPr>
          <p:nvPr/>
        </p:nvCxnSpPr>
        <p:spPr bwMode="auto">
          <a:xfrm>
            <a:off x="4628184" y="4557713"/>
            <a:ext cx="414337"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6" name="AutoShape 51"/>
          <p:cNvCxnSpPr>
            <a:cxnSpLocks noChangeShapeType="1"/>
          </p:cNvCxnSpPr>
          <p:nvPr/>
        </p:nvCxnSpPr>
        <p:spPr bwMode="auto">
          <a:xfrm>
            <a:off x="4621834" y="5105400"/>
            <a:ext cx="414337"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7" name="AutoShape 78"/>
          <p:cNvCxnSpPr>
            <a:cxnSpLocks noChangeShapeType="1"/>
          </p:cNvCxnSpPr>
          <p:nvPr/>
        </p:nvCxnSpPr>
        <p:spPr bwMode="auto">
          <a:xfrm>
            <a:off x="7304709" y="4800600"/>
            <a:ext cx="169862" cy="0"/>
          </a:xfrm>
          <a:prstGeom prst="straightConnector1">
            <a:avLst/>
          </a:prstGeom>
          <a:noFill/>
          <a:ln w="12700">
            <a:solidFill>
              <a:srgbClr val="47652D"/>
            </a:solidFill>
            <a:round/>
            <a:headEnd/>
            <a:tailEnd/>
          </a:ln>
          <a:extLst>
            <a:ext uri="{909E8E84-426E-40DD-AFC4-6F175D3DCCD1}">
              <a14:hiddenFill xmlns:a14="http://schemas.microsoft.com/office/drawing/2010/main">
                <a:noFill/>
              </a14:hiddenFill>
            </a:ext>
          </a:extLst>
        </p:spPr>
      </p:cxnSp>
      <p:cxnSp>
        <p:nvCxnSpPr>
          <p:cNvPr id="68" name="Straight Arrow Connector 67"/>
          <p:cNvCxnSpPr/>
          <p:nvPr/>
        </p:nvCxnSpPr>
        <p:spPr bwMode="auto">
          <a:xfrm>
            <a:off x="2750171" y="3946525"/>
            <a:ext cx="3175" cy="601663"/>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bwMode="auto">
          <a:xfrm>
            <a:off x="2750171" y="2667000"/>
            <a:ext cx="0" cy="833438"/>
          </a:xfrm>
          <a:prstGeom prst="straightConnector1">
            <a:avLst/>
          </a:prstGeom>
          <a:ln>
            <a:solidFill>
              <a:srgbClr val="47652D"/>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17" idx="2"/>
          </p:cNvCxnSpPr>
          <p:nvPr/>
        </p:nvCxnSpPr>
        <p:spPr bwMode="auto">
          <a:xfrm flipV="1">
            <a:off x="4628184" y="4775200"/>
            <a:ext cx="3651250" cy="388938"/>
          </a:xfrm>
          <a:prstGeom prst="bentConnector2">
            <a:avLst/>
          </a:prstGeom>
          <a:ln w="12700">
            <a:solidFill>
              <a:srgbClr val="47652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AutoShape 69"/>
          <p:cNvCxnSpPr>
            <a:cxnSpLocks noChangeShapeType="1"/>
          </p:cNvCxnSpPr>
          <p:nvPr/>
        </p:nvCxnSpPr>
        <p:spPr bwMode="auto">
          <a:xfrm flipV="1">
            <a:off x="8236571" y="3886200"/>
            <a:ext cx="0" cy="250825"/>
          </a:xfrm>
          <a:prstGeom prst="straightConnector1">
            <a:avLst/>
          </a:prstGeom>
          <a:noFill/>
          <a:ln w="12700">
            <a:solidFill>
              <a:srgbClr val="47652D"/>
            </a:solidFill>
            <a:round/>
            <a:headEnd/>
            <a:tailEnd type="triangle" w="med" len="med"/>
          </a:ln>
          <a:extLst>
            <a:ext uri="{909E8E84-426E-40DD-AFC4-6F175D3DCCD1}">
              <a14:hiddenFill xmlns:a14="http://schemas.microsoft.com/office/drawing/2010/main">
                <a:noFill/>
              </a14:hiddenFill>
            </a:ext>
          </a:extLst>
        </p:spPr>
      </p:cxnSp>
      <p:sp>
        <p:nvSpPr>
          <p:cNvPr id="72" name="Shape 400"/>
          <p:cNvSpPr txBox="1"/>
          <p:nvPr/>
        </p:nvSpPr>
        <p:spPr>
          <a:xfrm>
            <a:off x="685800" y="5659438"/>
            <a:ext cx="8025434" cy="497964"/>
          </a:xfrm>
          <a:prstGeom prst="rect">
            <a:avLst/>
          </a:prstGeom>
          <a:solidFill>
            <a:schemeClr val="lt1"/>
          </a:solidFill>
          <a:ln w="9525" cap="flat" cmpd="sng">
            <a:noFill/>
            <a:prstDash val="solid"/>
            <a:miter/>
            <a:headEnd type="none" w="med" len="med"/>
            <a:tailEnd type="none" w="med" len="med"/>
          </a:ln>
        </p:spPr>
        <p:txBody>
          <a:bodyPr lIns="0" tIns="45700" rIns="0" bIns="45700" numCol="2" spcCol="274320" anchor="t" anchorCtr="0">
            <a:noAutofit/>
          </a:bodyPr>
          <a:lstStyle/>
          <a:p>
            <a:pPr marL="119063" marR="0" lvl="0" indent="-111125" algn="l" rtl="0">
              <a:lnSpc>
                <a:spcPct val="100000"/>
              </a:lnSpc>
              <a:spcBef>
                <a:spcPts val="0"/>
              </a:spcBef>
              <a:spcAft>
                <a:spcPts val="0"/>
              </a:spcAft>
              <a:buClr>
                <a:srgbClr val="000000"/>
              </a:buClr>
              <a:buSzPct val="100000"/>
              <a:buFont typeface="Calibri"/>
              <a:buAutoNum type="arabicPeriod"/>
            </a:pPr>
            <a:r>
              <a:rPr lang="en-US" sz="800" u="none" dirty="0">
                <a:solidFill>
                  <a:srgbClr val="000000"/>
                </a:solidFill>
                <a:latin typeface="Franklin Gothic Book" panose="020B0503020102020204" pitchFamily="34" charset="0"/>
                <a:ea typeface="Century Gothic" charset="0"/>
                <a:cs typeface="Century Gothic" charset="0"/>
                <a:sym typeface="Source Sans Pro"/>
              </a:rPr>
              <a:t>Headey, D., Chiu, A., &amp; </a:t>
            </a:r>
            <a:r>
              <a:rPr lang="en-US" sz="800" u="none" dirty="0" err="1">
                <a:solidFill>
                  <a:srgbClr val="000000"/>
                </a:solidFill>
                <a:latin typeface="Franklin Gothic Book" panose="020B0503020102020204" pitchFamily="34" charset="0"/>
                <a:ea typeface="Century Gothic" charset="0"/>
                <a:cs typeface="Century Gothic" charset="0"/>
                <a:sym typeface="Source Sans Pro"/>
              </a:rPr>
              <a:t>Kadiyala</a:t>
            </a:r>
            <a:r>
              <a:rPr lang="en-US" sz="800" u="none" dirty="0">
                <a:solidFill>
                  <a:srgbClr val="000000"/>
                </a:solidFill>
                <a:latin typeface="Franklin Gothic Book" panose="020B0503020102020204" pitchFamily="34" charset="0"/>
                <a:ea typeface="Century Gothic" charset="0"/>
                <a:cs typeface="Century Gothic" charset="0"/>
                <a:sym typeface="Source Sans Pro"/>
              </a:rPr>
              <a:t>, S. (2011). Agriculture’s role in the Indian enigma: Help or hindrance to the undernutrition crisis?: IFPRI discussion paper 01085. Washington, DC: IFPRI.</a:t>
            </a:r>
          </a:p>
          <a:p>
            <a:pPr marL="119063" marR="0" lvl="0" indent="-111125" algn="l" rtl="0">
              <a:lnSpc>
                <a:spcPct val="100000"/>
              </a:lnSpc>
              <a:spcBef>
                <a:spcPts val="0"/>
              </a:spcBef>
              <a:spcAft>
                <a:spcPts val="0"/>
              </a:spcAft>
              <a:buClr>
                <a:srgbClr val="000000"/>
              </a:buClr>
              <a:buSzPct val="100000"/>
              <a:buFont typeface="Calibri"/>
              <a:buAutoNum type="arabicPeriod"/>
            </a:pPr>
            <a:r>
              <a:rPr lang="en-US" sz="800" u="none" dirty="0" err="1">
                <a:solidFill>
                  <a:srgbClr val="000000"/>
                </a:solidFill>
                <a:latin typeface="Franklin Gothic Book" panose="020B0503020102020204" pitchFamily="34" charset="0"/>
                <a:ea typeface="Century Gothic" charset="0"/>
                <a:cs typeface="Century Gothic" charset="0"/>
                <a:sym typeface="Source Sans Pro"/>
              </a:rPr>
              <a:t>Kadiyala</a:t>
            </a:r>
            <a:r>
              <a:rPr lang="en-US" sz="800" u="none" dirty="0">
                <a:solidFill>
                  <a:srgbClr val="000000"/>
                </a:solidFill>
                <a:latin typeface="Franklin Gothic Book" panose="020B0503020102020204" pitchFamily="34" charset="0"/>
                <a:ea typeface="Century Gothic" charset="0"/>
                <a:cs typeface="Century Gothic" charset="0"/>
                <a:sym typeface="Source Sans Pro"/>
              </a:rPr>
              <a:t> S, Harris J, Headey D, Yosef S, Gillespie S., Agriculture and nutrition in India: mapping evidence to pathways., Ann N Y </a:t>
            </a:r>
            <a:r>
              <a:rPr lang="en-US" sz="800" u="none" dirty="0" err="1">
                <a:solidFill>
                  <a:srgbClr val="000000"/>
                </a:solidFill>
                <a:latin typeface="Franklin Gothic Book" panose="020B0503020102020204" pitchFamily="34" charset="0"/>
                <a:ea typeface="Century Gothic" charset="0"/>
                <a:cs typeface="Century Gothic" charset="0"/>
                <a:sym typeface="Source Sans Pro"/>
              </a:rPr>
              <a:t>Acad</a:t>
            </a:r>
            <a:r>
              <a:rPr lang="en-US" sz="800" u="none" dirty="0">
                <a:solidFill>
                  <a:srgbClr val="000000"/>
                </a:solidFill>
                <a:latin typeface="Franklin Gothic Book" panose="020B0503020102020204" pitchFamily="34" charset="0"/>
                <a:ea typeface="Century Gothic" charset="0"/>
                <a:cs typeface="Century Gothic" charset="0"/>
                <a:sym typeface="Source Sans Pro"/>
              </a:rPr>
              <a:t> Sci. 2014 Dec;1331:43-56.</a:t>
            </a:r>
          </a:p>
        </p:txBody>
      </p:sp>
      <p:cxnSp>
        <p:nvCxnSpPr>
          <p:cNvPr id="74" name="Straight Connector 73"/>
          <p:cNvCxnSpPr/>
          <p:nvPr/>
        </p:nvCxnSpPr>
        <p:spPr>
          <a:xfrm>
            <a:off x="3269284" y="4724400"/>
            <a:ext cx="161925" cy="0"/>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445496" y="3819525"/>
            <a:ext cx="0" cy="904875"/>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3445496" y="3819525"/>
            <a:ext cx="169863" cy="1"/>
          </a:xfrm>
          <a:prstGeom prst="line">
            <a:avLst/>
          </a:prstGeom>
          <a:ln>
            <a:solidFill>
              <a:srgbClr val="4765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00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5" grpId="0"/>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5410200" y="2634346"/>
            <a:ext cx="2667000" cy="2667000"/>
          </a:xfrm>
          <a:prstGeom prst="ellipse">
            <a:avLst/>
          </a:prstGeom>
          <a:solidFill>
            <a:srgbClr val="E2843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US" sz="2200" dirty="0">
                <a:latin typeface="Franklin Gothic Book" charset="0"/>
                <a:ea typeface="Franklin Gothic Book" charset="0"/>
                <a:cs typeface="Franklin Gothic Book" charset="0"/>
              </a:rPr>
              <a:t>Women’s Empowerment</a:t>
            </a:r>
          </a:p>
        </p:txBody>
      </p:sp>
      <p:pic>
        <p:nvPicPr>
          <p:cNvPr id="31746" name="Picture 4" descr="http://simpleicon.com/wp-content/uploads/business-woman-2.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289675" y="3967846"/>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smtClean="0"/>
              <a:t>The Main </a:t>
            </a:r>
            <a:r>
              <a:rPr lang="en-US" dirty="0"/>
              <a:t>Agriculture-to-Nutrition Pathways</a:t>
            </a:r>
          </a:p>
        </p:txBody>
      </p:sp>
      <p:sp>
        <p:nvSpPr>
          <p:cNvPr id="31748" name="Slide Number Placeholder 3"/>
          <p:cNvSpPr>
            <a:spLocks noGrp="1"/>
          </p:cNvSpPr>
          <p:nvPr>
            <p:ph type="sldNum" sz="quarter" idx="4294967295"/>
          </p:nvPr>
        </p:nvSpPr>
        <p:spPr bwMode="auto">
          <a:xfrm>
            <a:off x="87630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4"/>
              </a:buBlip>
              <a:defRPr sz="3200">
                <a:solidFill>
                  <a:schemeClr val="tx1"/>
                </a:solidFill>
                <a:latin typeface="Franklin Gothic Book" charset="0"/>
              </a:defRPr>
            </a:lvl1pPr>
            <a:lvl2pPr marL="742950" indent="-285750">
              <a:spcBef>
                <a:spcPct val="20000"/>
              </a:spcBef>
              <a:buBlip>
                <a:blip r:embed="rId4"/>
              </a:buBlip>
              <a:defRPr sz="2800">
                <a:solidFill>
                  <a:schemeClr val="tx1"/>
                </a:solidFill>
                <a:latin typeface="Franklin Gothic Book" charset="0"/>
              </a:defRPr>
            </a:lvl2pPr>
            <a:lvl3pPr marL="1143000" indent="-228600">
              <a:spcBef>
                <a:spcPct val="20000"/>
              </a:spcBef>
              <a:buBlip>
                <a:blip r:embed="rId4"/>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spcBef>
                <a:spcPct val="0"/>
              </a:spcBef>
              <a:buFontTx/>
              <a:buNone/>
            </a:pPr>
            <a:fld id="{E13573F1-3EA0-124C-B3F0-CBBAC1417DB3}" type="slidenum">
              <a:rPr lang="fr-FR" altLang="en-US" sz="1200">
                <a:solidFill>
                  <a:srgbClr val="F6F5F0"/>
                </a:solidFill>
              </a:rPr>
              <a:pPr>
                <a:spcBef>
                  <a:spcPct val="0"/>
                </a:spcBef>
                <a:buFontTx/>
                <a:buNone/>
              </a:pPr>
              <a:t>8</a:t>
            </a:fld>
            <a:endParaRPr lang="fr-FR" altLang="en-US" sz="1200">
              <a:solidFill>
                <a:srgbClr val="F6F5F0"/>
              </a:solidFill>
            </a:endParaRPr>
          </a:p>
        </p:txBody>
      </p:sp>
      <p:grpSp>
        <p:nvGrpSpPr>
          <p:cNvPr id="31749" name="Group 1"/>
          <p:cNvGrpSpPr>
            <a:grpSpLocks/>
          </p:cNvGrpSpPr>
          <p:nvPr/>
        </p:nvGrpSpPr>
        <p:grpSpPr bwMode="auto">
          <a:xfrm>
            <a:off x="3200400" y="2634346"/>
            <a:ext cx="2667000" cy="2667000"/>
            <a:chOff x="3048000" y="2927350"/>
            <a:chExt cx="2667000" cy="2667000"/>
          </a:xfrm>
        </p:grpSpPr>
        <p:sp>
          <p:nvSpPr>
            <p:cNvPr id="7" name="Oval 6"/>
            <p:cNvSpPr/>
            <p:nvPr/>
          </p:nvSpPr>
          <p:spPr bwMode="auto">
            <a:xfrm>
              <a:off x="3048000" y="2927350"/>
              <a:ext cx="2667000" cy="2667000"/>
            </a:xfrm>
            <a:prstGeom prst="ellipse">
              <a:avLst/>
            </a:prstGeom>
            <a:solidFill>
              <a:srgbClr val="2D472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US" sz="2400" dirty="0">
                  <a:latin typeface="Franklin Gothic Book" charset="0"/>
                  <a:ea typeface="Franklin Gothic Book" charset="0"/>
                  <a:cs typeface="Franklin Gothic Book" charset="0"/>
                </a:rPr>
                <a:t>Agricultural Income</a:t>
              </a:r>
            </a:p>
          </p:txBody>
        </p:sp>
        <p:pic>
          <p:nvPicPr>
            <p:cNvPr id="31753" name="Picture 23" descr="https://d30y9cdsu7xlg0.cloudfront.net/attribution/3723-600.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b="12955"/>
            <a:stretch>
              <a:fillRect/>
            </a:stretch>
          </p:blipFill>
          <p:spPr bwMode="auto">
            <a:xfrm>
              <a:off x="3681272" y="4038682"/>
              <a:ext cx="1400456" cy="14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Oval 5"/>
          <p:cNvSpPr/>
          <p:nvPr/>
        </p:nvSpPr>
        <p:spPr bwMode="auto">
          <a:xfrm>
            <a:off x="1047750" y="2634346"/>
            <a:ext cx="2667000" cy="2667000"/>
          </a:xfrm>
          <a:prstGeom prst="ellipse">
            <a:avLst/>
          </a:prstGeom>
          <a:solidFill>
            <a:srgbClr val="99993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US" sz="2400" dirty="0">
                <a:latin typeface="Franklin Gothic Book" charset="0"/>
                <a:ea typeface="Franklin Gothic Book" charset="0"/>
                <a:cs typeface="Franklin Gothic Book" charset="0"/>
              </a:rPr>
              <a:t>Food Production</a:t>
            </a:r>
          </a:p>
        </p:txBody>
      </p:sp>
      <p:pic>
        <p:nvPicPr>
          <p:cNvPr id="31751" name="Picture 2" descr="http://www.clker.com/cliparts/b/b/d/b/13663703841401564919agriculture.svg.med.png"/>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828800" y="4075796"/>
            <a:ext cx="990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893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430351" y="1475874"/>
            <a:ext cx="5200302" cy="4701089"/>
          </a:xfrm>
        </p:spPr>
        <p:txBody>
          <a:bodyPr>
            <a:normAutofit/>
          </a:bodyPr>
          <a:lstStyle/>
          <a:p>
            <a:pPr>
              <a:spcBef>
                <a:spcPts val="1200"/>
              </a:spcBef>
              <a:buFontTx/>
              <a:buChar char="•"/>
            </a:pPr>
            <a:r>
              <a:rPr lang="en-US" dirty="0" smtClean="0">
                <a:latin typeface="Franklin Gothic Book" charset="0"/>
                <a:ea typeface="Franklin Gothic Book" charset="0"/>
              </a:rPr>
              <a:t>Decisions about what to produce </a:t>
            </a:r>
            <a:r>
              <a:rPr lang="en-US" dirty="0">
                <a:latin typeface="Franklin Gothic Book" charset="0"/>
                <a:ea typeface="Franklin Gothic Book" charset="0"/>
              </a:rPr>
              <a:t>are influenced </a:t>
            </a:r>
            <a:r>
              <a:rPr lang="en-US" dirty="0" smtClean="0">
                <a:latin typeface="Franklin Gothic Book" charset="0"/>
                <a:ea typeface="Franklin Gothic Book" charset="0"/>
              </a:rPr>
              <a:t>by: </a:t>
            </a:r>
          </a:p>
          <a:p>
            <a:pPr lvl="1">
              <a:spcBef>
                <a:spcPts val="0"/>
              </a:spcBef>
              <a:buFontTx/>
              <a:buChar char="•"/>
            </a:pPr>
            <a:r>
              <a:rPr lang="en-US" dirty="0">
                <a:latin typeface="Franklin Gothic Book" charset="0"/>
                <a:ea typeface="Franklin Gothic Book" charset="0"/>
              </a:rPr>
              <a:t>M</a:t>
            </a:r>
            <a:r>
              <a:rPr lang="en-US" dirty="0" smtClean="0">
                <a:latin typeface="Franklin Gothic Book" charset="0"/>
                <a:ea typeface="Franklin Gothic Book" charset="0"/>
              </a:rPr>
              <a:t>arket prices</a:t>
            </a:r>
          </a:p>
          <a:p>
            <a:pPr lvl="1">
              <a:spcBef>
                <a:spcPts val="0"/>
              </a:spcBef>
              <a:buFontTx/>
              <a:buChar char="•"/>
            </a:pPr>
            <a:r>
              <a:rPr lang="en-US" dirty="0">
                <a:latin typeface="Franklin Gothic Book" charset="0"/>
                <a:ea typeface="Franklin Gothic Book" charset="0"/>
              </a:rPr>
              <a:t>R</a:t>
            </a:r>
            <a:r>
              <a:rPr lang="en-US" dirty="0" smtClean="0">
                <a:latin typeface="Franklin Gothic Book" charset="0"/>
                <a:ea typeface="Franklin Gothic Book" charset="0"/>
              </a:rPr>
              <a:t>elative costs/risks</a:t>
            </a:r>
          </a:p>
          <a:p>
            <a:pPr lvl="1">
              <a:spcBef>
                <a:spcPts val="0"/>
              </a:spcBef>
              <a:buFontTx/>
              <a:buChar char="•"/>
            </a:pPr>
            <a:r>
              <a:rPr lang="en-US" dirty="0">
                <a:latin typeface="Franklin Gothic Book" charset="0"/>
                <a:ea typeface="Franklin Gothic Book" charset="0"/>
              </a:rPr>
              <a:t>P</a:t>
            </a:r>
            <a:r>
              <a:rPr lang="en-US" dirty="0" smtClean="0">
                <a:latin typeface="Franklin Gothic Book" charset="0"/>
                <a:ea typeface="Franklin Gothic Book" charset="0"/>
              </a:rPr>
              <a:t>roductive </a:t>
            </a:r>
            <a:r>
              <a:rPr lang="en-US" dirty="0">
                <a:latin typeface="Franklin Gothic Book" charset="0"/>
                <a:ea typeface="Franklin Gothic Book" charset="0"/>
              </a:rPr>
              <a:t>assets, </a:t>
            </a:r>
          </a:p>
          <a:p>
            <a:pPr lvl="1">
              <a:spcBef>
                <a:spcPts val="0"/>
              </a:spcBef>
              <a:buFontTx/>
              <a:buChar char="•"/>
            </a:pPr>
            <a:r>
              <a:rPr lang="en-US" dirty="0" smtClean="0">
                <a:latin typeface="Franklin Gothic Book" charset="0"/>
                <a:ea typeface="Franklin Gothic Book" charset="0"/>
              </a:rPr>
              <a:t>Preferences</a:t>
            </a:r>
          </a:p>
          <a:p>
            <a:pPr lvl="1">
              <a:spcBef>
                <a:spcPts val="0"/>
              </a:spcBef>
              <a:buFontTx/>
              <a:buChar char="•"/>
            </a:pPr>
            <a:r>
              <a:rPr lang="en-US" dirty="0">
                <a:latin typeface="Franklin Gothic Book" charset="0"/>
                <a:ea typeface="Franklin Gothic Book" charset="0"/>
              </a:rPr>
              <a:t>C</a:t>
            </a:r>
            <a:r>
              <a:rPr lang="en-US" dirty="0" smtClean="0">
                <a:latin typeface="Franklin Gothic Book" charset="0"/>
                <a:ea typeface="Franklin Gothic Book" charset="0"/>
              </a:rPr>
              <a:t>ultural norms</a:t>
            </a:r>
            <a:endParaRPr lang="en-US" dirty="0">
              <a:latin typeface="Franklin Gothic Book" charset="0"/>
              <a:ea typeface="Franklin Gothic Book" charset="0"/>
            </a:endParaRPr>
          </a:p>
          <a:p>
            <a:pPr>
              <a:spcBef>
                <a:spcPts val="1200"/>
              </a:spcBef>
              <a:buFontTx/>
              <a:buChar char="•"/>
            </a:pPr>
            <a:r>
              <a:rPr lang="en-US" dirty="0" smtClean="0">
                <a:latin typeface="Franklin Gothic Book" charset="0"/>
                <a:ea typeface="Franklin Gothic Book" charset="0"/>
              </a:rPr>
              <a:t>The ability to effectively process </a:t>
            </a:r>
            <a:r>
              <a:rPr lang="en-US" dirty="0">
                <a:latin typeface="Franklin Gothic Book" charset="0"/>
                <a:ea typeface="Franklin Gothic Book" charset="0"/>
              </a:rPr>
              <a:t>and </a:t>
            </a:r>
            <a:r>
              <a:rPr lang="en-US" dirty="0" smtClean="0">
                <a:latin typeface="Franklin Gothic Book" charset="0"/>
                <a:ea typeface="Franklin Gothic Book" charset="0"/>
              </a:rPr>
              <a:t>store food affects: </a:t>
            </a:r>
          </a:p>
          <a:p>
            <a:pPr lvl="1">
              <a:spcBef>
                <a:spcPts val="600"/>
              </a:spcBef>
              <a:buFontTx/>
              <a:buChar char="•"/>
            </a:pPr>
            <a:r>
              <a:rPr lang="en-US" dirty="0" smtClean="0">
                <a:latin typeface="Franklin Gothic Book" charset="0"/>
                <a:ea typeface="Franklin Gothic Book" charset="0"/>
              </a:rPr>
              <a:t>Shelf-life and safety of the food</a:t>
            </a:r>
          </a:p>
          <a:p>
            <a:pPr lvl="1">
              <a:spcBef>
                <a:spcPts val="600"/>
              </a:spcBef>
              <a:buFontTx/>
              <a:buChar char="•"/>
            </a:pPr>
            <a:r>
              <a:rPr lang="en-US" dirty="0" smtClean="0">
                <a:latin typeface="Franklin Gothic Book" charset="0"/>
                <a:ea typeface="Franklin Gothic Book" charset="0"/>
              </a:rPr>
              <a:t>Nutrient content</a:t>
            </a:r>
          </a:p>
          <a:p>
            <a:pPr lvl="1">
              <a:spcBef>
                <a:spcPts val="600"/>
              </a:spcBef>
              <a:buFontTx/>
              <a:buChar char="•"/>
            </a:pPr>
            <a:r>
              <a:rPr lang="en-US" dirty="0" smtClean="0">
                <a:latin typeface="Franklin Gothic Book" charset="0"/>
                <a:ea typeface="Franklin Gothic Book" charset="0"/>
              </a:rPr>
              <a:t>Access to food during lean times</a:t>
            </a:r>
            <a:endParaRPr lang="en-US" dirty="0">
              <a:latin typeface="Franklin Gothic Book" charset="0"/>
              <a:ea typeface="Franklin Gothic Book" charset="0"/>
            </a:endParaRPr>
          </a:p>
        </p:txBody>
      </p:sp>
      <p:sp>
        <p:nvSpPr>
          <p:cNvPr id="2" name="Title 1"/>
          <p:cNvSpPr>
            <a:spLocks noGrp="1"/>
          </p:cNvSpPr>
          <p:nvPr>
            <p:ph type="title"/>
          </p:nvPr>
        </p:nvSpPr>
        <p:spPr>
          <a:xfrm>
            <a:off x="628650" y="365126"/>
            <a:ext cx="7886700" cy="1325563"/>
          </a:xfrm>
        </p:spPr>
        <p:txBody>
          <a:bodyPr>
            <a:normAutofit/>
          </a:bodyPr>
          <a:lstStyle/>
          <a:p>
            <a:r>
              <a:rPr lang="en-US" altLang="en-US" smtClean="0"/>
              <a:t>Agriculture as a Source of Food</a:t>
            </a:r>
            <a:endParaRPr lang="en-US"/>
          </a:p>
        </p:txBody>
      </p:sp>
      <p:sp>
        <p:nvSpPr>
          <p:cNvPr id="33794" name="Slide Number Placeholder 3"/>
          <p:cNvSpPr>
            <a:spLocks noGrp="1"/>
          </p:cNvSpPr>
          <p:nvPr>
            <p:ph type="sldNum" sz="quarter" idx="4294967295"/>
          </p:nvPr>
        </p:nvSpPr>
        <p:spPr bwMode="auto">
          <a:xfrm>
            <a:off x="8763000" y="533400"/>
            <a:ext cx="381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chemeClr val="tx1"/>
                </a:solidFill>
                <a:latin typeface="Franklin Gothic Book" charset="0"/>
              </a:defRPr>
            </a:lvl1pPr>
            <a:lvl2pPr marL="742950" indent="-285750">
              <a:spcBef>
                <a:spcPct val="20000"/>
              </a:spcBef>
              <a:buBlip>
                <a:blip r:embed="rId3"/>
              </a:buBlip>
              <a:defRPr sz="2800">
                <a:solidFill>
                  <a:schemeClr val="tx1"/>
                </a:solidFill>
                <a:latin typeface="Franklin Gothic Book" charset="0"/>
              </a:defRPr>
            </a:lvl2pPr>
            <a:lvl3pPr marL="1143000" indent="-228600">
              <a:spcBef>
                <a:spcPct val="20000"/>
              </a:spcBef>
              <a:buBlip>
                <a:blip r:embed="rId3"/>
              </a:buBlip>
              <a:defRPr sz="2400">
                <a:solidFill>
                  <a:schemeClr val="tx1"/>
                </a:solidFill>
                <a:latin typeface="Franklin Gothic Book" charset="0"/>
              </a:defRPr>
            </a:lvl3pPr>
            <a:lvl4pPr marL="1600200" indent="-228600">
              <a:spcBef>
                <a:spcPct val="20000"/>
              </a:spcBef>
              <a:buFont typeface="Arial" charset="0"/>
              <a:buChar char="–"/>
              <a:defRPr sz="2000">
                <a:solidFill>
                  <a:schemeClr val="tx1"/>
                </a:solidFill>
                <a:latin typeface="Franklin Gothic Book" charset="0"/>
              </a:defRPr>
            </a:lvl4pPr>
            <a:lvl5pPr marL="2057400" indent="-228600">
              <a:spcBef>
                <a:spcPct val="20000"/>
              </a:spcBef>
              <a:buFont typeface="Arial" charset="0"/>
              <a:buChar char="»"/>
              <a:defRPr sz="2000">
                <a:solidFill>
                  <a:schemeClr val="tx1"/>
                </a:solidFill>
                <a:latin typeface="Franklin Gothic Book" charset="0"/>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charset="0"/>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charset="0"/>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charset="0"/>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charset="0"/>
              </a:defRPr>
            </a:lvl9pPr>
          </a:lstStyle>
          <a:p>
            <a:pPr>
              <a:spcBef>
                <a:spcPct val="0"/>
              </a:spcBef>
              <a:buFontTx/>
              <a:buNone/>
            </a:pPr>
            <a:fld id="{ADE23C8E-227D-734D-AB8F-E5B0BF91CEF5}" type="slidenum">
              <a:rPr lang="fr-FR" altLang="en-US" sz="1200">
                <a:solidFill>
                  <a:srgbClr val="F6F5F0"/>
                </a:solidFill>
              </a:rPr>
              <a:pPr>
                <a:spcBef>
                  <a:spcPct val="0"/>
                </a:spcBef>
                <a:buFontTx/>
                <a:buNone/>
              </a:pPr>
              <a:t>9</a:t>
            </a:fld>
            <a:endParaRPr lang="fr-FR" altLang="en-US" sz="1200">
              <a:solidFill>
                <a:srgbClr val="F6F5F0"/>
              </a:solidFill>
            </a:endParaRPr>
          </a:p>
        </p:txBody>
      </p:sp>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989221"/>
            <a:ext cx="2801701" cy="28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053199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eed_the_future_spring_presentation_template_may_2015 (1)">
  <a:themeElements>
    <a:clrScheme name="SPRING template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91730AB6-8CE9-1645-B806-DD153BBA7C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C64F6D86-A2F5-1544-9228-86AABED60347}"/>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RING presentation (green, May 14, 2015) v3 copy hi" id="{E42D5F45-1E61-1A4C-9323-4F8D56F9D74E}" vid="{11D14590-4798-4849-B265-813D64193F8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feed_the_future_spring_presentation_template_may_2015_0 (2)</Template>
  <TotalTime>0</TotalTime>
  <Words>1113</Words>
  <Application>Microsoft Office PowerPoint</Application>
  <PresentationFormat>On-screen Show (4:3)</PresentationFormat>
  <Paragraphs>256</Paragraphs>
  <Slides>23</Slides>
  <Notes>17</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feed_the_future_spring_presentation_template_may_2015 (1)</vt:lpstr>
      <vt:lpstr>Custom Design</vt:lpstr>
      <vt:lpstr>1_Custom Design</vt:lpstr>
      <vt:lpstr>Agriculture-to-Nutrition Pathways</vt:lpstr>
      <vt:lpstr>Objectives</vt:lpstr>
      <vt:lpstr>The child’s health is closely linked to the mother’s health. </vt:lpstr>
      <vt:lpstr>PowerPoint Presentation</vt:lpstr>
      <vt:lpstr>PowerPoint Presentation</vt:lpstr>
      <vt:lpstr>Building the agriculture to nutrition story</vt:lpstr>
      <vt:lpstr>Agriculture-to-Nutrition Pathways</vt:lpstr>
      <vt:lpstr>The Main Agriculture-to-Nutrition Pathways</vt:lpstr>
      <vt:lpstr>Agriculture as a Source of Food</vt:lpstr>
      <vt:lpstr>Doña Brito in Guatemala:  An Example of the Food Production Pathway</vt:lpstr>
      <vt:lpstr>Steps on the Food Production Pathway</vt:lpstr>
      <vt:lpstr>Agriculture as a Source of Income </vt:lpstr>
      <vt:lpstr>Netsanet in Ethiopia: An Example  of the Agricultural Income Pathway</vt:lpstr>
      <vt:lpstr>Steps on the Income Pathway</vt:lpstr>
      <vt:lpstr>Agriculture as a Means to Women’s Empowerment</vt:lpstr>
      <vt:lpstr>Pakhtakor Village in Tajikistan: An Example of the Women’s Empowerment Pathway</vt:lpstr>
      <vt:lpstr>Steps on the Women’s Empowerment Pathway</vt:lpstr>
      <vt:lpstr>Pathways in Context: Enabling Environment</vt:lpstr>
      <vt:lpstr>PowerPoint Presentation</vt:lpstr>
      <vt:lpstr>Linking Agriculture and Nutrition</vt:lpstr>
      <vt:lpstr>Key Points from This Session</vt:lpstr>
      <vt:lpstr>Key Points from This Session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2017-05-09T11:23:45Z</dcterms:created>
  <dcterms:modified xsi:type="dcterms:W3CDTF">2018-03-02T20:04:50Z</dcterms:modified>
</cp:coreProperties>
</file>